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0.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1.xml" ContentType="application/vnd.openxmlformats-officedocument.presentationml.notesSlide+xml"/>
  <Override PartName="/ppt/tags/tag56.xml" ContentType="application/vnd.openxmlformats-officedocument.presentationml.tags+xml"/>
  <Override PartName="/ppt/notesSlides/notesSlide12.xml" ContentType="application/vnd.openxmlformats-officedocument.presentationml.notesSlide+xml"/>
  <Override PartName="/ppt/tags/tag57.xml" ContentType="application/vnd.openxmlformats-officedocument.presentationml.tags+xml"/>
  <Override PartName="/ppt/notesSlides/notesSlide13.xml" ContentType="application/vnd.openxmlformats-officedocument.presentationml.notesSlide+xml"/>
  <Override PartName="/ppt/tags/tag58.xml" ContentType="application/vnd.openxmlformats-officedocument.presentationml.tags+xml"/>
  <Override PartName="/ppt/notesSlides/notesSlide14.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15.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6.xml" ContentType="application/vnd.openxmlformats-officedocument.presentationml.notesSlide+xml"/>
  <Override PartName="/ppt/tags/tag64.xml" ContentType="application/vnd.openxmlformats-officedocument.presentationml.tags+xml"/>
  <Override PartName="/ppt/notesSlides/notesSlide17.xml" ContentType="application/vnd.openxmlformats-officedocument.presentationml.notesSlide+xml"/>
  <Override PartName="/ppt/tags/tag65.xml" ContentType="application/vnd.openxmlformats-officedocument.presentationml.tags+xml"/>
  <Override PartName="/ppt/notesSlides/notesSlide18.xml" ContentType="application/vnd.openxmlformats-officedocument.presentationml.notesSlide+xml"/>
  <Override PartName="/ppt/tags/tag6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21.xml" ContentType="application/vnd.openxmlformats-officedocument.presentationml.notesSlide+xml"/>
  <Override PartName="/ppt/tags/tag74.xml" ContentType="application/vnd.openxmlformats-officedocument.presentationml.tags+xml"/>
  <Override PartName="/ppt/notesSlides/notesSlide22.xml" ContentType="application/vnd.openxmlformats-officedocument.presentationml.notesSlide+xml"/>
  <Override PartName="/ppt/tags/tag75.xml" ContentType="application/vnd.openxmlformats-officedocument.presentationml.tags+xml"/>
  <Override PartName="/ppt/notesSlides/notesSlide23.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4.xml" ContentType="application/vnd.openxmlformats-officedocument.presentationml.notesSlide+xml"/>
  <Override PartName="/ppt/tags/tag79.xml" ContentType="application/vnd.openxmlformats-officedocument.presentationml.tags+xml"/>
  <Override PartName="/ppt/notesSlides/notesSlide25.xml" ContentType="application/vnd.openxmlformats-officedocument.presentationml.notesSlide+xml"/>
  <Override PartName="/ppt/tags/tag80.xml" ContentType="application/vnd.openxmlformats-officedocument.presentationml.tags+xml"/>
  <Override PartName="/ppt/notesSlides/notesSlide26.xml" ContentType="application/vnd.openxmlformats-officedocument.presentationml.notesSlide+xml"/>
  <Override PartName="/ppt/tags/tag81.xml" ContentType="application/vnd.openxmlformats-officedocument.presentationml.tags+xml"/>
  <Override PartName="/ppt/notesSlides/notesSlide27.xml" ContentType="application/vnd.openxmlformats-officedocument.presentationml.notesSlide+xml"/>
  <Override PartName="/ppt/tags/tag82.xml" ContentType="application/vnd.openxmlformats-officedocument.presentationml.tags+xml"/>
  <Override PartName="/ppt/notesSlides/notesSlide28.xml" ContentType="application/vnd.openxmlformats-officedocument.presentationml.notesSlide+xml"/>
  <Override PartName="/ppt/tags/tag83.xml" ContentType="application/vnd.openxmlformats-officedocument.presentationml.tags+xml"/>
  <Override PartName="/ppt/notesSlides/notesSlide29.xml" ContentType="application/vnd.openxmlformats-officedocument.presentationml.notesSlide+xml"/>
  <Override PartName="/ppt/tags/tag84.xml" ContentType="application/vnd.openxmlformats-officedocument.presentationml.tags+xml"/>
  <Override PartName="/ppt/notesSlides/notesSlide30.xml" ContentType="application/vnd.openxmlformats-officedocument.presentationml.notesSlide+xml"/>
  <Override PartName="/ppt/tags/tag85.xml" ContentType="application/vnd.openxmlformats-officedocument.presentationml.tags+xml"/>
  <Override PartName="/ppt/notesSlides/notesSlide31.xml" ContentType="application/vnd.openxmlformats-officedocument.presentationml.notesSlide+xml"/>
  <Override PartName="/ppt/tags/tag86.xml" ContentType="application/vnd.openxmlformats-officedocument.presentationml.tags+xml"/>
  <Override PartName="/ppt/notesSlides/notesSlide32.xml" ContentType="application/vnd.openxmlformats-officedocument.presentationml.notesSlide+xml"/>
  <Override PartName="/ppt/tags/tag87.xml" ContentType="application/vnd.openxmlformats-officedocument.presentationml.tags+xml"/>
  <Override PartName="/ppt/notesSlides/notesSlide33.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34.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35.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36.xml" ContentType="application/vnd.openxmlformats-officedocument.presentationml.notesSlide+xml"/>
  <Override PartName="/ppt/tags/tag130.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259" r:id="rId2"/>
    <p:sldId id="407" r:id="rId3"/>
    <p:sldId id="431" r:id="rId4"/>
    <p:sldId id="408" r:id="rId5"/>
    <p:sldId id="432" r:id="rId6"/>
    <p:sldId id="369" r:id="rId7"/>
    <p:sldId id="430" r:id="rId8"/>
    <p:sldId id="373" r:id="rId9"/>
    <p:sldId id="374" r:id="rId10"/>
    <p:sldId id="413" r:id="rId11"/>
    <p:sldId id="414" r:id="rId12"/>
    <p:sldId id="378" r:id="rId13"/>
    <p:sldId id="380" r:id="rId14"/>
    <p:sldId id="383" r:id="rId15"/>
    <p:sldId id="384" r:id="rId16"/>
    <p:sldId id="385" r:id="rId17"/>
    <p:sldId id="418" r:id="rId18"/>
    <p:sldId id="433" r:id="rId19"/>
    <p:sldId id="419" r:id="rId20"/>
    <p:sldId id="409" r:id="rId21"/>
    <p:sldId id="392" r:id="rId22"/>
    <p:sldId id="387" r:id="rId23"/>
    <p:sldId id="391" r:id="rId24"/>
    <p:sldId id="393" r:id="rId25"/>
    <p:sldId id="396" r:id="rId26"/>
    <p:sldId id="401" r:id="rId27"/>
    <p:sldId id="398" r:id="rId28"/>
    <p:sldId id="400" r:id="rId29"/>
    <p:sldId id="424" r:id="rId30"/>
    <p:sldId id="425" r:id="rId31"/>
    <p:sldId id="426" r:id="rId32"/>
    <p:sldId id="427" r:id="rId33"/>
    <p:sldId id="402" r:id="rId34"/>
    <p:sldId id="403" r:id="rId35"/>
    <p:sldId id="404" r:id="rId36"/>
    <p:sldId id="405" r:id="rId37"/>
    <p:sldId id="406" r:id="rId38"/>
    <p:sldId id="417" r:id="rId39"/>
    <p:sldId id="415" r:id="rId40"/>
    <p:sldId id="416" r:id="rId41"/>
    <p:sldId id="420" r:id="rId42"/>
    <p:sldId id="421" r:id="rId43"/>
    <p:sldId id="422" r:id="rId44"/>
    <p:sldId id="428" r:id="rId45"/>
    <p:sldId id="429" r:id="rId46"/>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292929"/>
    <a:srgbClr val="E10166"/>
    <a:srgbClr val="CC0066"/>
    <a:srgbClr val="008000"/>
    <a:srgbClr val="FF9900"/>
    <a:srgbClr val="009E31"/>
    <a:srgbClr val="007461"/>
    <a:srgbClr val="519216"/>
    <a:srgbClr val="64B5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53" autoAdjust="0"/>
    <p:restoredTop sz="86146" autoAdjust="0"/>
  </p:normalViewPr>
  <p:slideViewPr>
    <p:cSldViewPr snapToObjects="1">
      <p:cViewPr>
        <p:scale>
          <a:sx n="66" d="100"/>
          <a:sy n="66" d="100"/>
        </p:scale>
        <p:origin x="-588" y="0"/>
      </p:cViewPr>
      <p:guideLst>
        <p:guide orient="horz" pos="3294"/>
        <p:guide orient="horz" pos="3990"/>
        <p:guide pos="3606"/>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101" d="100"/>
          <a:sy n="101" d="100"/>
        </p:scale>
        <p:origin x="-352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211CC1-2AC0-45FE-BCB7-D616B3201EB5}" type="datetimeFigureOut">
              <a:rPr lang="en-US" smtClean="0"/>
              <a:t>6/26/2012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154963-2FCD-4733-8657-98D6246A5628}" type="slidenum">
              <a:rPr lang="en-US" smtClean="0"/>
              <a:t>‹#›</a:t>
            </a:fld>
            <a:endParaRPr lang="en-US"/>
          </a:p>
        </p:txBody>
      </p:sp>
    </p:spTree>
    <p:extLst>
      <p:ext uri="{BB962C8B-B14F-4D97-AF65-F5344CB8AC3E}">
        <p14:creationId xmlns:p14="http://schemas.microsoft.com/office/powerpoint/2010/main" val="2387628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348641-7D10-4A4D-A2D9-028F233AE576}" type="datetimeFigureOut">
              <a:rPr lang="de-DE" smtClean="0"/>
              <a:t>26.06.2012</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5B0F0C-65A7-4CA1-99FD-5DA51561A4DE}" type="slidenum">
              <a:rPr lang="de-DE" smtClean="0"/>
              <a:t>‹#›</a:t>
            </a:fld>
            <a:endParaRPr lang="de-DE"/>
          </a:p>
        </p:txBody>
      </p:sp>
    </p:spTree>
    <p:extLst>
      <p:ext uri="{BB962C8B-B14F-4D97-AF65-F5344CB8AC3E}">
        <p14:creationId xmlns:p14="http://schemas.microsoft.com/office/powerpoint/2010/main" val="174427799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TODO: add a motivation image… some nice picture</a:t>
            </a:r>
          </a:p>
          <a:p>
            <a:r>
              <a:rPr lang="en-US" dirty="0" smtClean="0"/>
              <a:t>TODO:</a:t>
            </a:r>
            <a:r>
              <a:rPr lang="en-US" baseline="0" dirty="0" smtClean="0"/>
              <a:t> replace the </a:t>
            </a:r>
            <a:r>
              <a:rPr lang="en-US" baseline="0" dirty="0" err="1" smtClean="0"/>
              <a:t>pf</a:t>
            </a:r>
            <a:r>
              <a:rPr lang="en-US" baseline="0" dirty="0" smtClean="0"/>
              <a:t> plots for ray lights</a:t>
            </a:r>
            <a:endParaRPr lang="de-DE" dirty="0"/>
          </a:p>
        </p:txBody>
      </p:sp>
      <p:sp>
        <p:nvSpPr>
          <p:cNvPr id="4" name="Slide Number Placeholder 3"/>
          <p:cNvSpPr>
            <a:spLocks noGrp="1"/>
          </p:cNvSpPr>
          <p:nvPr>
            <p:ph type="sldNum" sz="quarter" idx="10"/>
          </p:nvPr>
        </p:nvSpPr>
        <p:spPr/>
        <p:txBody>
          <a:bodyPr/>
          <a:lstStyle/>
          <a:p>
            <a:fld id="{2C5B0F0C-65A7-4CA1-99FD-5DA51561A4DE}" type="slidenum">
              <a:rPr lang="de-DE" smtClean="0"/>
              <a:t>1</a:t>
            </a:fld>
            <a:endParaRPr lang="de-DE"/>
          </a:p>
        </p:txBody>
      </p:sp>
    </p:spTree>
    <p:extLst>
      <p:ext uri="{BB962C8B-B14F-4D97-AF65-F5344CB8AC3E}">
        <p14:creationId xmlns:p14="http://schemas.microsoft.com/office/powerpoint/2010/main" val="2590051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1. Here we have an example (CLICK) of a ray light with power PHI and</a:t>
            </a:r>
            <a:r>
              <a:rPr lang="en-US" baseline="0" dirty="0" smtClean="0"/>
              <a:t> length T,</a:t>
            </a:r>
          </a:p>
          <a:p>
            <a:r>
              <a:rPr lang="en-US" baseline="0" dirty="0" smtClean="0"/>
              <a:t>and an eye ray of length S.</a:t>
            </a:r>
          </a:p>
          <a:p>
            <a:endParaRPr lang="en-US" baseline="0" dirty="0" smtClean="0"/>
          </a:p>
          <a:p>
            <a:r>
              <a:rPr lang="en-US" baseline="0" dirty="0" smtClean="0"/>
              <a:t>2. And in order to better understand the 2D integration we will describe the individual terms of the integrand and plot them in this (CLICK) canonical 2D domain, where on the horizontal axis we have the position along the eye ray, and on the vertical axis we have the position along the ray light.</a:t>
            </a:r>
          </a:p>
          <a:p>
            <a:endParaRPr lang="en-US" baseline="0" dirty="0" smtClean="0"/>
          </a:p>
          <a:p>
            <a:r>
              <a:rPr lang="en-US" baseline="0" dirty="0" smtClean="0"/>
              <a:t>3. (CLICK) So each point in this 2D domain corresponds to a single connection between the rays, here you can see an example of two points ‘u’ and ‘v’ forming the connection. (CLICK)</a:t>
            </a:r>
          </a:p>
          <a:p>
            <a:endParaRPr lang="en-US" baseline="0" dirty="0" smtClean="0"/>
          </a:p>
          <a:p>
            <a:r>
              <a:rPr lang="en-US" baseline="0" dirty="0" smtClean="0"/>
              <a:t>4. OK, let’s start with the integration.</a:t>
            </a:r>
          </a:p>
          <a:p>
            <a:endParaRPr lang="en-US" baseline="0" dirty="0" smtClean="0"/>
          </a:p>
          <a:p>
            <a:r>
              <a:rPr lang="en-US" baseline="0" dirty="0" smtClean="0"/>
              <a:t>5. (CLICK) First we have the two phase functions at ‘u’ and ‘v’, and if we only considered their product (CLICK) this is how the integration domain would look like.</a:t>
            </a:r>
          </a:p>
          <a:p>
            <a:endParaRPr lang="en-US" baseline="0" dirty="0" smtClean="0"/>
          </a:p>
          <a:p>
            <a:r>
              <a:rPr lang="en-US" baseline="0" dirty="0" smtClean="0"/>
              <a:t>6. Next, we have the scattering coefficients (CLICK), and again an example of the integration domain just for the product of them. This is actually an example of heterogeneous medium, as you can see the coefficients are varying along both rays.</a:t>
            </a:r>
          </a:p>
          <a:p>
            <a:endParaRPr lang="en-US" baseline="0" dirty="0" smtClean="0"/>
          </a:p>
          <a:p>
            <a:pPr marL="0" indent="0">
              <a:buNone/>
            </a:pPr>
            <a:r>
              <a:rPr lang="en-US" baseline="0" dirty="0" smtClean="0"/>
              <a:t>7. (CLICK) Then we need to account for the attenuation, so we add the product of transmittances along all three segments. Again, you can see what the integration domain looks like for just the transmittance.</a:t>
            </a:r>
          </a:p>
          <a:p>
            <a:pPr marL="0" indent="0">
              <a:buNone/>
            </a:pPr>
            <a:endParaRPr lang="en-US" baseline="0" dirty="0" smtClean="0"/>
          </a:p>
          <a:p>
            <a:pPr marL="0" indent="0">
              <a:buNone/>
            </a:pPr>
            <a:r>
              <a:rPr lang="en-US" baseline="0" dirty="0" smtClean="0"/>
              <a:t>8. (CLICK) We also need to evaluate the visibility between ‘u’ and ‘v’</a:t>
            </a:r>
            <a:br>
              <a:rPr lang="en-US" baseline="0" dirty="0" smtClean="0"/>
            </a:br>
            <a:r>
              <a:rPr lang="en-US" baseline="0" dirty="0" smtClean="0"/>
              <a:t/>
            </a:r>
            <a:br>
              <a:rPr lang="en-US" baseline="0" dirty="0" smtClean="0"/>
            </a:br>
            <a:r>
              <a:rPr lang="en-US" baseline="0" dirty="0" smtClean="0"/>
              <a:t>9. and finally (CLICK), we have the inverse squared distance between the points on the ray and a plot just for that one.</a:t>
            </a:r>
          </a:p>
          <a:p>
            <a:pPr marL="0" indent="0">
              <a:buNone/>
            </a:pPr>
            <a:endParaRPr lang="en-US" baseline="0" dirty="0" smtClean="0"/>
          </a:p>
          <a:p>
            <a:pPr marL="0" indent="0">
              <a:buNone/>
            </a:pPr>
            <a:r>
              <a:rPr lang="en-US" baseline="0" dirty="0" smtClean="0"/>
              <a:t>10. If we take the product of all these terms (CLICK), we will get the complete integrand.</a:t>
            </a:r>
          </a:p>
        </p:txBody>
      </p:sp>
      <p:sp>
        <p:nvSpPr>
          <p:cNvPr id="4" name="Foliennummernplatzhalter 3"/>
          <p:cNvSpPr>
            <a:spLocks noGrp="1"/>
          </p:cNvSpPr>
          <p:nvPr>
            <p:ph type="sldNum" sz="quarter" idx="10"/>
          </p:nvPr>
        </p:nvSpPr>
        <p:spPr/>
        <p:txBody>
          <a:bodyPr/>
          <a:lstStyle/>
          <a:p>
            <a:fld id="{2C5B0F0C-65A7-4CA1-99FD-5DA51561A4DE}" type="slidenum">
              <a:rPr lang="de-DE" smtClean="0"/>
              <a:t>10</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In order to solve this complicated double</a:t>
            </a:r>
            <a:r>
              <a:rPr lang="en-US" baseline="0" dirty="0" smtClean="0"/>
              <a:t> integral we used Monte Carlo numeric integration, </a:t>
            </a:r>
            <a:br>
              <a:rPr lang="en-US" baseline="0" dirty="0" smtClean="0"/>
            </a:br>
            <a:r>
              <a:rPr lang="en-US" baseline="0" dirty="0" smtClean="0"/>
              <a:t>and to make it efficient, we employed importance sampling according to the product of the phase functions divided by the squared distance, </a:t>
            </a:r>
            <a:endParaRPr lang="en-US" baseline="0" dirty="0" smtClean="0"/>
          </a:p>
          <a:p>
            <a:endParaRPr lang="en-US" baseline="0" dirty="0" smtClean="0"/>
          </a:p>
          <a:p>
            <a:r>
              <a:rPr lang="en-US" baseline="0" dirty="0" smtClean="0"/>
              <a:t>since </a:t>
            </a:r>
            <a:r>
              <a:rPr lang="en-US" baseline="0" dirty="0" smtClean="0"/>
              <a:t>this can be done in a semi-analytic </a:t>
            </a:r>
            <a:r>
              <a:rPr lang="en-US" baseline="0" dirty="0" smtClean="0"/>
              <a:t>way, </a:t>
            </a:r>
          </a:p>
          <a:p>
            <a:endParaRPr lang="en-US" baseline="0" dirty="0" smtClean="0"/>
          </a:p>
          <a:p>
            <a:r>
              <a:rPr lang="en-US" baseline="0" dirty="0" smtClean="0"/>
              <a:t>and these two terms actually determine the dominant features of the integrand.</a:t>
            </a:r>
          </a:p>
          <a:p>
            <a:endParaRPr lang="en-US" baseline="0" dirty="0" smtClean="0"/>
          </a:p>
          <a:p>
            <a:r>
              <a:rPr lang="en-US" baseline="0" dirty="0" smtClean="0"/>
              <a:t>So let’s now have a look at the numeric evaluation.</a:t>
            </a:r>
            <a:endParaRPr lang="de-DE" dirty="0"/>
          </a:p>
        </p:txBody>
      </p:sp>
      <p:sp>
        <p:nvSpPr>
          <p:cNvPr id="4" name="Foliennummernplatzhalter 3"/>
          <p:cNvSpPr>
            <a:spLocks noGrp="1"/>
          </p:cNvSpPr>
          <p:nvPr>
            <p:ph type="sldNum" sz="quarter" idx="10"/>
          </p:nvPr>
        </p:nvSpPr>
        <p:spPr/>
        <p:txBody>
          <a:bodyPr/>
          <a:lstStyle/>
          <a:p>
            <a:fld id="{2C5B0F0C-65A7-4CA1-99FD-5DA51561A4DE}" type="slidenum">
              <a:rPr lang="de-DE" smtClean="0"/>
              <a:t>11</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At first, we choose a position along the ray light according to the inverse squared distance between the two rays. </a:t>
            </a:r>
          </a:p>
        </p:txBody>
      </p:sp>
      <p:sp>
        <p:nvSpPr>
          <p:cNvPr id="4" name="Foliennummernplatzhalter 3"/>
          <p:cNvSpPr>
            <a:spLocks noGrp="1"/>
          </p:cNvSpPr>
          <p:nvPr>
            <p:ph type="sldNum" sz="quarter" idx="10"/>
          </p:nvPr>
        </p:nvSpPr>
        <p:spPr/>
        <p:txBody>
          <a:bodyPr/>
          <a:lstStyle/>
          <a:p>
            <a:fld id="{2C5B0F0C-65A7-4CA1-99FD-5DA51561A4DE}" type="slidenum">
              <a:rPr lang="de-DE" smtClean="0"/>
              <a:t>12</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this we derived an analytic marginal PDF.</a:t>
            </a:r>
            <a:endParaRPr lang="de-DE" dirty="0" smtClean="0"/>
          </a:p>
          <a:p>
            <a:endParaRPr lang="en-US" dirty="0" smtClean="0"/>
          </a:p>
        </p:txBody>
      </p:sp>
      <p:sp>
        <p:nvSpPr>
          <p:cNvPr id="4" name="Foliennummernplatzhalter 3"/>
          <p:cNvSpPr>
            <a:spLocks noGrp="1"/>
          </p:cNvSpPr>
          <p:nvPr>
            <p:ph type="sldNum" sz="quarter" idx="10"/>
          </p:nvPr>
        </p:nvSpPr>
        <p:spPr/>
        <p:txBody>
          <a:bodyPr/>
          <a:lstStyle/>
          <a:p>
            <a:fld id="{2C5B0F0C-65A7-4CA1-99FD-5DA51561A4DE}" type="slidenum">
              <a:rPr lang="de-DE" smtClean="0"/>
              <a:t>13</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Then we need to choose a location on the eye ray.</a:t>
            </a:r>
          </a:p>
          <a:p>
            <a:endParaRPr lang="en-US" dirty="0" smtClean="0"/>
          </a:p>
          <a:p>
            <a:r>
              <a:rPr lang="en-US" dirty="0" smtClean="0"/>
              <a:t>(CLICK)</a:t>
            </a:r>
          </a:p>
          <a:p>
            <a:endParaRPr lang="en-US" dirty="0" smtClean="0"/>
          </a:p>
          <a:p>
            <a:r>
              <a:rPr lang="en-US" dirty="0" smtClean="0"/>
              <a:t>And for this we could use the equiangular sampling,</a:t>
            </a:r>
            <a:r>
              <a:rPr lang="en-US" baseline="0" dirty="0" smtClean="0"/>
              <a:t> which was presented at last SIGGRAPH and will be detailed tomorrow by </a:t>
            </a:r>
            <a:endParaRPr lang="en-US" baseline="0" dirty="0" smtClean="0"/>
          </a:p>
          <a:p>
            <a:endParaRPr lang="en-US" baseline="0" dirty="0" smtClean="0"/>
          </a:p>
          <a:p>
            <a:r>
              <a:rPr lang="en-US" baseline="0" dirty="0" smtClean="0"/>
              <a:t>Christopher </a:t>
            </a:r>
            <a:r>
              <a:rPr lang="en-US" baseline="0" dirty="0" err="1" smtClean="0"/>
              <a:t>Kulla</a:t>
            </a:r>
            <a:r>
              <a:rPr lang="en-US" baseline="0" dirty="0" smtClean="0"/>
              <a:t> and Marcos </a:t>
            </a:r>
            <a:r>
              <a:rPr lang="en-US" baseline="0" dirty="0" err="1" smtClean="0"/>
              <a:t>Fajardo</a:t>
            </a:r>
            <a:r>
              <a:rPr lang="en-US" baseline="0" dirty="0" smtClean="0"/>
              <a:t>.</a:t>
            </a:r>
          </a:p>
          <a:p>
            <a:endParaRPr lang="en-US" baseline="0" dirty="0" smtClean="0"/>
          </a:p>
          <a:p>
            <a:r>
              <a:rPr lang="en-US" baseline="0" dirty="0" smtClean="0"/>
              <a:t>(CLICK)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However, we also want to somehow include the phase functions. This will be beneficial especially for highly anisotropic media.</a:t>
            </a:r>
            <a:endParaRPr lang="de-DE" dirty="0" smtClean="0"/>
          </a:p>
          <a:p>
            <a:endParaRPr lang="en-US" baseline="0" dirty="0" smtClean="0"/>
          </a:p>
          <a:p>
            <a:endParaRPr lang="de-DE" dirty="0"/>
          </a:p>
        </p:txBody>
      </p:sp>
      <p:sp>
        <p:nvSpPr>
          <p:cNvPr id="4" name="Foliennummernplatzhalter 3"/>
          <p:cNvSpPr>
            <a:spLocks noGrp="1"/>
          </p:cNvSpPr>
          <p:nvPr>
            <p:ph type="sldNum" sz="quarter" idx="10"/>
          </p:nvPr>
        </p:nvSpPr>
        <p:spPr/>
        <p:txBody>
          <a:bodyPr/>
          <a:lstStyle/>
          <a:p>
            <a:fld id="{2C5B0F0C-65A7-4CA1-99FD-5DA51561A4DE}" type="slidenum">
              <a:rPr lang="de-DE" smtClean="0"/>
              <a:t>14</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C5B0F0C-65A7-4CA1-99FD-5DA51561A4DE}" type="slidenum">
              <a:rPr lang="de-DE" smtClean="0"/>
              <a:t>15</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For</a:t>
            </a:r>
            <a:r>
              <a:rPr lang="en-US" baseline="0" dirty="0" smtClean="0"/>
              <a:t> this we actually tried several approaches and found out that </a:t>
            </a:r>
            <a:r>
              <a:rPr lang="en-US" baseline="0" dirty="0" smtClean="0"/>
              <a:t>the most efficient is to approximate the product </a:t>
            </a:r>
            <a:r>
              <a:rPr lang="en-US" baseline="0" dirty="0" smtClean="0"/>
              <a:t>with a piecewise linear PDF with nine linear segments.</a:t>
            </a:r>
          </a:p>
          <a:p>
            <a:endParaRPr lang="en-US" baseline="0" dirty="0" smtClean="0"/>
          </a:p>
          <a:p>
            <a:r>
              <a:rPr lang="en-US" baseline="0" dirty="0" smtClean="0"/>
              <a:t>And using this we can get a fairly good approximation of the true product, so we then construct a piecewise quadratic CDF and sample the position on the eye ray using that one.</a:t>
            </a:r>
            <a:endParaRPr lang="de-DE" dirty="0"/>
          </a:p>
        </p:txBody>
      </p:sp>
      <p:sp>
        <p:nvSpPr>
          <p:cNvPr id="4" name="Foliennummernplatzhalter 3"/>
          <p:cNvSpPr>
            <a:spLocks noGrp="1"/>
          </p:cNvSpPr>
          <p:nvPr>
            <p:ph type="sldNum" sz="quarter" idx="10"/>
          </p:nvPr>
        </p:nvSpPr>
        <p:spPr/>
        <p:txBody>
          <a:bodyPr/>
          <a:lstStyle/>
          <a:p>
            <a:fld id="{2C5B0F0C-65A7-4CA1-99FD-5DA51561A4DE}" type="slidenum">
              <a:rPr lang="de-DE" smtClean="0"/>
              <a:t>16</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1. (CLICK)  Now we know how to numerically evaluate the media-to-media</a:t>
            </a:r>
            <a:r>
              <a:rPr lang="en-US" baseline="0" dirty="0" smtClean="0"/>
              <a:t> light transport. (CLICK)</a:t>
            </a:r>
            <a:br>
              <a:rPr lang="en-US" baseline="0" dirty="0" smtClean="0"/>
            </a:br>
            <a:r>
              <a:rPr lang="en-US" baseline="0" dirty="0" smtClean="0"/>
              <a:t>First we analytically sample a position on the ray light (CLICK)</a:t>
            </a:r>
            <a:br>
              <a:rPr lang="en-US" baseline="0" dirty="0" smtClean="0"/>
            </a:br>
            <a:r>
              <a:rPr lang="en-US" baseline="0" dirty="0" smtClean="0"/>
              <a:t>Then we construct the conditional piece-wise linear PDF for to the product of phase functions and sample a location on the eye ray (CLICK)</a:t>
            </a:r>
            <a:br>
              <a:rPr lang="en-US" baseline="0" dirty="0" smtClean="0"/>
            </a:br>
            <a:r>
              <a:rPr lang="en-US" baseline="0" dirty="0" smtClean="0"/>
              <a:t>And finally evaluate the light transport. (CLICK)</a:t>
            </a:r>
            <a:br>
              <a:rPr lang="en-US" baseline="0" dirty="0" smtClean="0"/>
            </a:br>
            <a:r>
              <a:rPr lang="en-US" baseline="0" dirty="0" smtClean="0"/>
              <a:t/>
            </a:r>
            <a:br>
              <a:rPr lang="en-US" baseline="0" dirty="0" smtClean="0"/>
            </a:br>
            <a:r>
              <a:rPr lang="en-US" baseline="0" dirty="0" smtClean="0"/>
              <a:t>2. And here is the resulting rendering (CLICK)</a:t>
            </a:r>
          </a:p>
          <a:p>
            <a:endParaRPr lang="en-US" baseline="0" dirty="0" smtClean="0"/>
          </a:p>
          <a:p>
            <a:r>
              <a:rPr lang="en-US" baseline="0" dirty="0" smtClean="0"/>
              <a:t>3. For the surface-to-media and media-to-surface the situation is slightly simpler.</a:t>
            </a:r>
          </a:p>
          <a:p>
            <a:r>
              <a:rPr lang="en-US" baseline="0" dirty="0" smtClean="0"/>
              <a:t>We already have one of the positions on the ray, it’s the end point of either the eye ray or the ray light. (CLICK)</a:t>
            </a:r>
          </a:p>
          <a:p>
            <a:endParaRPr lang="en-US" baseline="0" dirty="0" smtClean="0"/>
          </a:p>
          <a:p>
            <a:r>
              <a:rPr lang="en-US" baseline="0" dirty="0" smtClean="0"/>
              <a:t>4. Hence we only need to construct the PDF for the product of phase function and BRDF, sample the second ray and evaluate the transport. (CLICK)</a:t>
            </a:r>
          </a:p>
          <a:p>
            <a:endParaRPr lang="en-US" baseline="0" dirty="0" smtClean="0"/>
          </a:p>
          <a:p>
            <a:r>
              <a:rPr lang="en-US" baseline="0" dirty="0" smtClean="0"/>
              <a:t>5. In the renderings you can see how the surface illuminate the medium and vice versa. (CLICK)</a:t>
            </a:r>
          </a:p>
          <a:p>
            <a:endParaRPr lang="en-US" baseline="0" dirty="0" smtClean="0"/>
          </a:p>
          <a:p>
            <a:r>
              <a:rPr lang="en-US" baseline="0" dirty="0" smtClean="0"/>
              <a:t>6. And finally the surface-to-surface light transport, which only requires evaluating the point-to-point light transfer. (CLICK)</a:t>
            </a:r>
          </a:p>
          <a:p>
            <a:endParaRPr lang="en-US" baseline="0" dirty="0" smtClean="0"/>
          </a:p>
          <a:p>
            <a:endParaRPr lang="en-US" baseline="0" dirty="0" smtClean="0"/>
          </a:p>
          <a:p>
            <a:r>
              <a:rPr lang="en-US" baseline="0" dirty="0" smtClean="0"/>
              <a:t>7. Despite the fact that these are all unbiased renderings, you clearly see some artifacts. </a:t>
            </a:r>
          </a:p>
          <a:p>
            <a:r>
              <a:rPr lang="en-US" baseline="0" dirty="0" smtClean="0"/>
              <a:t/>
            </a:r>
            <a:br>
              <a:rPr lang="en-US" baseline="0" dirty="0" smtClean="0"/>
            </a:br>
            <a:r>
              <a:rPr lang="en-US" baseline="0" dirty="0" smtClean="0"/>
              <a:t>If you look from left to right, you can see that the singularities are reduced by using the ray lights, and we even proved this mathematically in the VRL paper, but they are still present.</a:t>
            </a:r>
            <a:br>
              <a:rPr lang="en-US" baseline="0" dirty="0" smtClean="0"/>
            </a:br>
            <a:endParaRPr lang="en-US" baseline="0" dirty="0" smtClean="0"/>
          </a:p>
        </p:txBody>
      </p:sp>
      <p:sp>
        <p:nvSpPr>
          <p:cNvPr id="4" name="Foliennummernplatzhalter 3"/>
          <p:cNvSpPr>
            <a:spLocks noGrp="1"/>
          </p:cNvSpPr>
          <p:nvPr>
            <p:ph type="sldNum" sz="quarter" idx="10"/>
          </p:nvPr>
        </p:nvSpPr>
        <p:spPr/>
        <p:txBody>
          <a:bodyPr/>
          <a:lstStyle/>
          <a:p>
            <a:fld id="{2C5B0F0C-65A7-4CA1-99FD-5DA51561A4DE}" type="slidenum">
              <a:rPr lang="de-DE" smtClean="0"/>
              <a:t>17</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baseline="0" dirty="0" smtClean="0"/>
          </a:p>
          <a:p>
            <a:r>
              <a:rPr lang="en-US" baseline="0" dirty="0" smtClean="0"/>
              <a:t>And so the motivation for this paper is to remove the singularities completely, and we will do it by inflating points into spheres and rays into beams.</a:t>
            </a:r>
          </a:p>
        </p:txBody>
      </p:sp>
      <p:sp>
        <p:nvSpPr>
          <p:cNvPr id="4" name="Foliennummernplatzhalter 3"/>
          <p:cNvSpPr>
            <a:spLocks noGrp="1"/>
          </p:cNvSpPr>
          <p:nvPr>
            <p:ph type="sldNum" sz="quarter" idx="10"/>
          </p:nvPr>
        </p:nvSpPr>
        <p:spPr/>
        <p:txBody>
          <a:bodyPr/>
          <a:lstStyle/>
          <a:p>
            <a:fld id="{2C5B0F0C-65A7-4CA1-99FD-5DA51561A4DE}" type="slidenum">
              <a:rPr lang="de-DE" smtClean="0"/>
              <a:t>18</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smtClean="0"/>
              <a:t>For this we got inspired by the approach of </a:t>
            </a:r>
            <a:r>
              <a:rPr lang="en-US" baseline="0" dirty="0" err="1" smtClean="0"/>
              <a:t>Hasan</a:t>
            </a:r>
            <a:r>
              <a:rPr lang="en-US" baseline="0" dirty="0" smtClean="0"/>
              <a:t> and colleagues who introduced the concept of a spherical light.</a:t>
            </a:r>
          </a:p>
          <a:p>
            <a:r>
              <a:rPr lang="en-US" baseline="0" dirty="0" smtClean="0"/>
              <a:t>They take the energy of a surface VPL and distribute it over a finite area.</a:t>
            </a:r>
          </a:p>
          <a:p>
            <a:r>
              <a:rPr lang="en-US" baseline="0" dirty="0" smtClean="0"/>
              <a:t/>
            </a:r>
            <a:br>
              <a:rPr lang="en-US" baseline="0" dirty="0" smtClean="0"/>
            </a:br>
            <a:r>
              <a:rPr lang="en-US" baseline="0" dirty="0" smtClean="0"/>
              <a:t>This removes the singularities at the cost of introducing a little amount of bias. (CLICK)</a:t>
            </a:r>
          </a:p>
          <a:p>
            <a:endParaRPr lang="en-US" baseline="0" dirty="0" smtClean="0"/>
          </a:p>
          <a:p>
            <a:r>
              <a:rPr lang="en-US" baseline="0" dirty="0" smtClean="0"/>
              <a:t>And we took this concept and investigated whether we can do something similar for ray lights.</a:t>
            </a:r>
          </a:p>
          <a:p>
            <a:endParaRPr lang="en-US" baseline="0" dirty="0" smtClean="0"/>
          </a:p>
          <a:p>
            <a:r>
              <a:rPr lang="en-US" baseline="0" dirty="0" smtClean="0"/>
              <a:t>And it turns out that if we inflate the ray light into a beam with final thickness, we can remove the singularities as well.</a:t>
            </a:r>
            <a:endParaRPr lang="de-DE" dirty="0"/>
          </a:p>
        </p:txBody>
      </p:sp>
      <p:sp>
        <p:nvSpPr>
          <p:cNvPr id="4" name="Foliennummernplatzhalter 3"/>
          <p:cNvSpPr>
            <a:spLocks noGrp="1"/>
          </p:cNvSpPr>
          <p:nvPr>
            <p:ph type="sldNum" sz="quarter" idx="10"/>
          </p:nvPr>
        </p:nvSpPr>
        <p:spPr/>
        <p:txBody>
          <a:bodyPr/>
          <a:lstStyle/>
          <a:p>
            <a:fld id="{2C5B0F0C-65A7-4CA1-99FD-5DA51561A4DE}" type="slidenum">
              <a:rPr lang="de-DE" smtClean="0"/>
              <a:t>19</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mj-lt"/>
              <a:buNone/>
            </a:pPr>
            <a:r>
              <a:rPr lang="en-US" dirty="0" smtClean="0"/>
              <a:t>The </a:t>
            </a:r>
            <a:r>
              <a:rPr lang="en-US" dirty="0" smtClean="0"/>
              <a:t>general problem </a:t>
            </a:r>
            <a:r>
              <a:rPr lang="en-US" dirty="0" smtClean="0"/>
              <a:t>of rendering often involves trading</a:t>
            </a:r>
            <a:r>
              <a:rPr lang="en-US" baseline="0" dirty="0" smtClean="0"/>
              <a:t> between speed and </a:t>
            </a:r>
            <a:r>
              <a:rPr lang="en-US" baseline="0" dirty="0" smtClean="0"/>
              <a:t>quality, </a:t>
            </a:r>
            <a:br>
              <a:rPr lang="en-US" baseline="0" dirty="0" smtClean="0"/>
            </a:br>
            <a:r>
              <a:rPr lang="en-US" baseline="0" dirty="0" smtClean="0"/>
              <a:t>and rendering scenes with participating media are now exception to this.</a:t>
            </a:r>
            <a:endParaRPr lang="en-US" baseline="0" dirty="0" smtClean="0"/>
          </a:p>
        </p:txBody>
      </p:sp>
      <p:sp>
        <p:nvSpPr>
          <p:cNvPr id="4" name="Foliennummernplatzhalter 3"/>
          <p:cNvSpPr>
            <a:spLocks noGrp="1"/>
          </p:cNvSpPr>
          <p:nvPr>
            <p:ph type="sldNum" sz="quarter" idx="10"/>
          </p:nvPr>
        </p:nvSpPr>
        <p:spPr/>
        <p:txBody>
          <a:bodyPr/>
          <a:lstStyle/>
          <a:p>
            <a:fld id="{2C5B0F0C-65A7-4CA1-99FD-5DA51561A4DE}" type="slidenum">
              <a:rPr lang="de-DE" smtClean="0"/>
              <a:t>2</a:t>
            </a:fld>
            <a:endParaRPr lang="de-DE"/>
          </a:p>
        </p:txBody>
      </p:sp>
    </p:spTree>
    <p:extLst>
      <p:ext uri="{BB962C8B-B14F-4D97-AF65-F5344CB8AC3E}">
        <p14:creationId xmlns:p14="http://schemas.microsoft.com/office/powerpoint/2010/main" val="2661781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So let’s start by defining the beam. (CLICK) We simply</a:t>
            </a:r>
            <a:r>
              <a:rPr lang="en-US" baseline="0" dirty="0" smtClean="0"/>
              <a:t> take a sphere and sweep it over the ray light, so that every point on the ray gets inflated into a sphere (CLICK) and all the spheres together define the beam. (CLICK)</a:t>
            </a:r>
          </a:p>
          <a:p>
            <a:endParaRPr lang="en-US" baseline="0" dirty="0" smtClean="0"/>
          </a:p>
          <a:p>
            <a:r>
              <a:rPr lang="en-US" baseline="0" dirty="0" smtClean="0"/>
              <a:t>2. Now previously we only had to evaluate the light transport between two infinitesimal points. (CLICK)</a:t>
            </a:r>
          </a:p>
          <a:p>
            <a:endParaRPr lang="en-US" baseline="0" dirty="0" smtClean="0"/>
          </a:p>
          <a:p>
            <a:r>
              <a:rPr lang="en-US" baseline="0" dirty="0" smtClean="0"/>
              <a:t>3. This will now change, we will need to integrate over the sphere. (CLICK)</a:t>
            </a:r>
          </a:p>
          <a:p>
            <a:endParaRPr lang="en-US" baseline="0" dirty="0" smtClean="0"/>
          </a:p>
          <a:p>
            <a:r>
              <a:rPr lang="en-US" baseline="0" dirty="0" smtClean="0"/>
              <a:t>4. And one way to look at this is through the concept of a volumetric photon light. We basically take the energy of the point and uniformly distribute it inside the volume of the sphere. (CLICK)</a:t>
            </a:r>
          </a:p>
          <a:p>
            <a:endParaRPr lang="en-US" baseline="0" dirty="0" smtClean="0"/>
          </a:p>
          <a:p>
            <a:pPr marL="228600" indent="-228600">
              <a:buAutoNum type="arabicPeriod" startAt="5"/>
            </a:pPr>
            <a:r>
              <a:rPr lang="en-US" baseline="0" dirty="0" smtClean="0"/>
              <a:t>The integration over the photon light can be then efficiently computed using the beam radiance estimate.</a:t>
            </a:r>
          </a:p>
          <a:p>
            <a:pPr marL="228600" indent="-228600">
              <a:buAutoNum type="arabicPeriod" startAt="5"/>
            </a:pPr>
            <a:endParaRPr lang="en-US" baseline="0" dirty="0" smtClean="0"/>
          </a:p>
          <a:p>
            <a:pPr marL="228600" indent="-228600">
              <a:buAutoNum type="arabicPeriod" startAt="5"/>
            </a:pPr>
            <a:r>
              <a:rPr lang="en-US" baseline="0" dirty="0" smtClean="0"/>
              <a:t>This is the high level concept of the beam light. Let’s now look how the equations and the actual importance sampling change. (CLICK)</a:t>
            </a:r>
          </a:p>
          <a:p>
            <a:endParaRPr lang="de-DE" dirty="0"/>
          </a:p>
        </p:txBody>
      </p:sp>
      <p:sp>
        <p:nvSpPr>
          <p:cNvPr id="4" name="Slide Number Placeholder 3"/>
          <p:cNvSpPr>
            <a:spLocks noGrp="1"/>
          </p:cNvSpPr>
          <p:nvPr>
            <p:ph type="sldNum" sz="quarter" idx="10"/>
          </p:nvPr>
        </p:nvSpPr>
        <p:spPr/>
        <p:txBody>
          <a:bodyPr/>
          <a:lstStyle/>
          <a:p>
            <a:fld id="{2C5B0F0C-65A7-4CA1-99FD-5DA51561A4DE}" type="slidenum">
              <a:rPr lang="de-DE" smtClean="0"/>
              <a:t>20</a:t>
            </a:fld>
            <a:endParaRPr lang="de-DE"/>
          </a:p>
        </p:txBody>
      </p:sp>
    </p:spTree>
    <p:extLst>
      <p:ext uri="{BB962C8B-B14F-4D97-AF65-F5344CB8AC3E}">
        <p14:creationId xmlns:p14="http://schemas.microsoft.com/office/powerpoint/2010/main" val="44770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Here we have the original ray-ray</a:t>
            </a:r>
            <a:r>
              <a:rPr lang="en-US" baseline="0" dirty="0" smtClean="0"/>
              <a:t> light transport. (CLICK)</a:t>
            </a:r>
          </a:p>
          <a:p>
            <a:endParaRPr lang="en-US" baseline="0" dirty="0" smtClean="0"/>
          </a:p>
          <a:p>
            <a:r>
              <a:rPr lang="en-US" baseline="0" dirty="0" smtClean="0"/>
              <a:t>And now if we inflate the ray light into a beam, we will need to add an additional integral, which integrates over the solid angle subtended by the sphere. (CLICK)</a:t>
            </a:r>
          </a:p>
          <a:p>
            <a:endParaRPr lang="en-US" baseline="0" dirty="0" smtClean="0"/>
          </a:p>
          <a:p>
            <a:r>
              <a:rPr lang="en-US" baseline="0" dirty="0" smtClean="0"/>
              <a:t>The good thing is that it removes the inverse squared distance term, but it will unfortunately require some additional computation.</a:t>
            </a:r>
          </a:p>
          <a:p>
            <a:endParaRPr lang="en-US" baseline="0" dirty="0" smtClean="0"/>
          </a:p>
          <a:p>
            <a:r>
              <a:rPr lang="en-US" baseline="0" dirty="0" smtClean="0"/>
              <a:t>In fact, (CLICK) it would even require ray casting to evaluate the visibility and we would also need to </a:t>
            </a:r>
            <a:r>
              <a:rPr lang="en-US" baseline="0" dirty="0" err="1" smtClean="0"/>
              <a:t>recompute</a:t>
            </a:r>
            <a:r>
              <a:rPr lang="en-US" baseline="0" dirty="0" smtClean="0"/>
              <a:t> the transmittances. (CLICK)</a:t>
            </a:r>
          </a:p>
          <a:p>
            <a:endParaRPr lang="en-US" baseline="0" dirty="0" smtClean="0"/>
          </a:p>
          <a:p>
            <a:r>
              <a:rPr lang="en-US" baseline="0" dirty="0" smtClean="0"/>
              <a:t>So in spirit of </a:t>
            </a:r>
            <a:r>
              <a:rPr lang="en-US" baseline="0" dirty="0" err="1" smtClean="0"/>
              <a:t>Hasan</a:t>
            </a:r>
            <a:r>
              <a:rPr lang="en-US" baseline="0" dirty="0" smtClean="0"/>
              <a:t> et al. we introduce a number of approximations. (CLICK)</a:t>
            </a:r>
          </a:p>
          <a:p>
            <a:r>
              <a:rPr lang="en-US" baseline="0" dirty="0" smtClean="0"/>
              <a:t>We only consider the two phase functions to be varying during the integration and all other terms remain constant.</a:t>
            </a:r>
          </a:p>
          <a:p>
            <a:endParaRPr lang="en-US" baseline="0" dirty="0" smtClean="0"/>
          </a:p>
          <a:p>
            <a:endParaRPr lang="en-US" baseline="0" dirty="0" smtClean="0"/>
          </a:p>
          <a:p>
            <a:endParaRPr lang="en-US" baseline="0" dirty="0" smtClean="0"/>
          </a:p>
          <a:p>
            <a:r>
              <a:rPr lang="en-US" baseline="0" dirty="0" smtClean="0"/>
              <a:t>ADD A NOTE ABOUT THE TYPO</a:t>
            </a:r>
            <a:endParaRPr lang="de-DE" dirty="0"/>
          </a:p>
        </p:txBody>
      </p:sp>
      <p:sp>
        <p:nvSpPr>
          <p:cNvPr id="4" name="Slide Number Placeholder 3"/>
          <p:cNvSpPr>
            <a:spLocks noGrp="1"/>
          </p:cNvSpPr>
          <p:nvPr>
            <p:ph type="sldNum" sz="quarter" idx="10"/>
          </p:nvPr>
        </p:nvSpPr>
        <p:spPr/>
        <p:txBody>
          <a:bodyPr/>
          <a:lstStyle/>
          <a:p>
            <a:fld id="{2C5B0F0C-65A7-4CA1-99FD-5DA51561A4DE}" type="slidenum">
              <a:rPr lang="de-DE" smtClean="0"/>
              <a:t>21</a:t>
            </a:fld>
            <a:endParaRPr lang="de-DE"/>
          </a:p>
        </p:txBody>
      </p:sp>
    </p:spTree>
    <p:extLst>
      <p:ext uri="{BB962C8B-B14F-4D97-AF65-F5344CB8AC3E}">
        <p14:creationId xmlns:p14="http://schemas.microsoft.com/office/powerpoint/2010/main" val="3366729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en-US" dirty="0" smtClean="0"/>
              <a:t>1. This smoothing of phase functions will affect the importance sampling.</a:t>
            </a:r>
          </a:p>
          <a:p>
            <a:pPr marL="0" indent="0">
              <a:buNone/>
            </a:pPr>
            <a:endParaRPr lang="en-US" dirty="0"/>
          </a:p>
          <a:p>
            <a:pPr marL="0" indent="0">
              <a:buNone/>
            </a:pPr>
            <a:r>
              <a:rPr lang="en-US" dirty="0" smtClean="0"/>
              <a:t>2.</a:t>
            </a:r>
            <a:r>
              <a:rPr lang="en-US" baseline="0" dirty="0" smtClean="0"/>
              <a:t> The first step remains the same: we choose a location on the beam according to marginal PDF based on the inverse squared distance.</a:t>
            </a:r>
            <a:endParaRPr lang="en-US" dirty="0" smtClean="0"/>
          </a:p>
        </p:txBody>
      </p:sp>
      <p:sp>
        <p:nvSpPr>
          <p:cNvPr id="4" name="Foliennummernplatzhalter 3"/>
          <p:cNvSpPr>
            <a:spLocks noGrp="1"/>
          </p:cNvSpPr>
          <p:nvPr>
            <p:ph type="sldNum" sz="quarter" idx="10"/>
          </p:nvPr>
        </p:nvSpPr>
        <p:spPr/>
        <p:txBody>
          <a:bodyPr/>
          <a:lstStyle/>
          <a:p>
            <a:fld id="{2C5B0F0C-65A7-4CA1-99FD-5DA51561A4DE}" type="slidenum">
              <a:rPr lang="de-DE" smtClean="0"/>
              <a:t>22</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1. However, in</a:t>
            </a:r>
            <a:r>
              <a:rPr lang="en-US" baseline="0" dirty="0" smtClean="0"/>
              <a:t> the second step we want to sample according to the product of phase functions</a:t>
            </a:r>
          </a:p>
          <a:p>
            <a:endParaRPr lang="en-US" baseline="0" dirty="0" smtClean="0"/>
          </a:p>
          <a:p>
            <a:r>
              <a:rPr lang="en-US" baseline="0" dirty="0" smtClean="0"/>
              <a:t>2. Here is the product for the original ray light.</a:t>
            </a:r>
          </a:p>
          <a:p>
            <a:endParaRPr lang="en-US" baseline="0" dirty="0" smtClean="0"/>
          </a:p>
          <a:p>
            <a:r>
              <a:rPr lang="en-US" baseline="0" dirty="0" smtClean="0"/>
              <a:t>3. And here we have the smoothened out version for the beam light. This smoothening is a result of the integration over the solid angle.</a:t>
            </a:r>
          </a:p>
          <a:p>
            <a:endParaRPr lang="en-US" baseline="0" dirty="0" smtClean="0"/>
          </a:p>
          <a:p>
            <a:r>
              <a:rPr lang="en-US" baseline="0" dirty="0" smtClean="0"/>
              <a:t>4. If we used the original piece-wise linear PDF, this would result in a very suboptimal importance sampling, since the PDF differs from the actual integrand significantly.</a:t>
            </a:r>
          </a:p>
          <a:p>
            <a:endParaRPr lang="en-US" baseline="0" dirty="0" smtClean="0"/>
          </a:p>
          <a:p>
            <a:r>
              <a:rPr lang="en-US" baseline="0" dirty="0" smtClean="0"/>
              <a:t>5. Therefore, we need to construct the PDF differently.</a:t>
            </a:r>
            <a:endParaRPr lang="de-DE" dirty="0"/>
          </a:p>
        </p:txBody>
      </p:sp>
      <p:sp>
        <p:nvSpPr>
          <p:cNvPr id="4" name="Foliennummernplatzhalter 3"/>
          <p:cNvSpPr>
            <a:spLocks noGrp="1"/>
          </p:cNvSpPr>
          <p:nvPr>
            <p:ph type="sldNum" sz="quarter" idx="10"/>
          </p:nvPr>
        </p:nvSpPr>
        <p:spPr/>
        <p:txBody>
          <a:bodyPr/>
          <a:lstStyle/>
          <a:p>
            <a:fld id="{2C5B0F0C-65A7-4CA1-99FD-5DA51561A4DE}" type="slidenum">
              <a:rPr lang="de-DE" smtClean="0"/>
              <a:t>23</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1. (CLICK) One way would be to evaluate the integral over the solid angle for each of the vertices of the PDF.</a:t>
            </a:r>
            <a:br>
              <a:rPr lang="en-US" dirty="0" smtClean="0"/>
            </a:br>
            <a:r>
              <a:rPr lang="en-US" dirty="0" smtClean="0"/>
              <a:t>Unfortunately, this would be too expensive</a:t>
            </a:r>
            <a:r>
              <a:rPr lang="en-US" baseline="0" dirty="0" smtClean="0"/>
              <a:t> and we need something faster.</a:t>
            </a:r>
            <a:r>
              <a:rPr lang="en-US" dirty="0" smtClean="0"/>
              <a:t/>
            </a:r>
            <a:br>
              <a:rPr lang="en-US" dirty="0" smtClean="0"/>
            </a:br>
            <a:endParaRPr lang="en-US" dirty="0" smtClean="0"/>
          </a:p>
          <a:p>
            <a:r>
              <a:rPr lang="en-US" dirty="0" smtClean="0"/>
              <a:t>So we opt for the following: (CLICK)</a:t>
            </a:r>
            <a:br>
              <a:rPr lang="en-US" dirty="0" smtClean="0"/>
            </a:br>
            <a:r>
              <a:rPr lang="en-US" dirty="0" smtClean="0"/>
              <a:t/>
            </a:r>
            <a:br>
              <a:rPr lang="en-US" dirty="0" smtClean="0"/>
            </a:br>
            <a:r>
              <a:rPr lang="en-US" dirty="0" smtClean="0"/>
              <a:t>2.</a:t>
            </a:r>
            <a:r>
              <a:rPr lang="en-US" baseline="0" dirty="0" smtClean="0"/>
              <a:t> </a:t>
            </a:r>
            <a:r>
              <a:rPr lang="en-US" dirty="0" smtClean="0"/>
              <a:t>We deterministically</a:t>
            </a:r>
            <a:r>
              <a:rPr lang="en-US" baseline="0" dirty="0" smtClean="0"/>
              <a:t> find directions within the solid angle that maximize each of the phase functions. (CLICK)</a:t>
            </a:r>
          </a:p>
          <a:p>
            <a:endParaRPr lang="en-US" dirty="0" smtClean="0"/>
          </a:p>
          <a:p>
            <a:r>
              <a:rPr lang="en-US" dirty="0" smtClean="0"/>
              <a:t>3.</a:t>
            </a:r>
            <a:r>
              <a:rPr lang="en-US" baseline="0" dirty="0" smtClean="0"/>
              <a:t> Here you see a direction for which the phase function of the beam light will have its maximum value (CLICK)</a:t>
            </a:r>
          </a:p>
          <a:p>
            <a:r>
              <a:rPr lang="en-US" baseline="0" dirty="0" smtClean="0"/>
              <a:t>4. And this direction maximizes the value of the phase function on the eye ray. (CLICK)</a:t>
            </a:r>
          </a:p>
          <a:p>
            <a:endParaRPr lang="en-US" baseline="0" dirty="0" smtClean="0"/>
          </a:p>
          <a:p>
            <a:r>
              <a:rPr lang="en-US" baseline="0" dirty="0" smtClean="0"/>
              <a:t>5. And for each of these DIRECTIONS ~~~~~ we evaluate the phase function product ~~~~~~~ and use the bigger value to approximate the integral over the solid angle. </a:t>
            </a:r>
            <a:br>
              <a:rPr lang="en-US" baseline="0" dirty="0" smtClean="0"/>
            </a:br>
            <a:endParaRPr lang="en-US" baseline="0" dirty="0" smtClean="0"/>
          </a:p>
          <a:p>
            <a:r>
              <a:rPr lang="en-US" baseline="0" dirty="0" smtClean="0"/>
              <a:t>6. Now this value can actually differ from the true value of the integral, but the absolute values do not really matter, since we are only interested in the shape for the PDF. (CLICK)</a:t>
            </a:r>
          </a:p>
          <a:p>
            <a:endParaRPr lang="en-US" baseline="0" dirty="0" smtClean="0"/>
          </a:p>
          <a:p>
            <a:r>
              <a:rPr lang="en-US" baseline="0" dirty="0" smtClean="0"/>
              <a:t>7. And sometimes we might be even overestimating the integral, but we found that this causes less problems than underestimating it and the resulting PDF matches the smoothened out product quite well.</a:t>
            </a:r>
            <a:endParaRPr lang="de-DE" dirty="0"/>
          </a:p>
        </p:txBody>
      </p:sp>
      <p:sp>
        <p:nvSpPr>
          <p:cNvPr id="4" name="Foliennummernplatzhalter 3"/>
          <p:cNvSpPr>
            <a:spLocks noGrp="1"/>
          </p:cNvSpPr>
          <p:nvPr>
            <p:ph type="sldNum" sz="quarter" idx="10"/>
          </p:nvPr>
        </p:nvSpPr>
        <p:spPr/>
        <p:txBody>
          <a:bodyPr/>
          <a:lstStyle/>
          <a:p>
            <a:fld id="{2C5B0F0C-65A7-4CA1-99FD-5DA51561A4DE}" type="slidenum">
              <a:rPr lang="de-DE" smtClean="0"/>
              <a:t>24</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1. Now we know how to avoid singularities</a:t>
            </a:r>
            <a:r>
              <a:rPr lang="en-US" baseline="0" dirty="0" smtClean="0"/>
              <a:t> and efficiently sample the light transport between the beam light and the eye ray.</a:t>
            </a:r>
          </a:p>
          <a:p>
            <a:endParaRPr lang="en-US" baseline="0" dirty="0" smtClean="0"/>
          </a:p>
          <a:p>
            <a:r>
              <a:rPr lang="en-US" baseline="0" dirty="0" smtClean="0"/>
              <a:t>2. So let’s look at the last problem. (CLICK)</a:t>
            </a:r>
          </a:p>
          <a:p>
            <a:endParaRPr lang="en-US" baseline="0" dirty="0" smtClean="0"/>
          </a:p>
          <a:p>
            <a:r>
              <a:rPr lang="en-US" baseline="0" dirty="0" smtClean="0"/>
              <a:t>3. The spheres and beams that we use introduce some bias. (CLICK)</a:t>
            </a:r>
          </a:p>
          <a:p>
            <a:endParaRPr lang="en-US" baseline="0" dirty="0" smtClean="0"/>
          </a:p>
          <a:p>
            <a:r>
              <a:rPr lang="en-US" baseline="0" dirty="0" smtClean="0"/>
              <a:t>4. Fortunately, we formulated the integration using a density estimation method, the BRE</a:t>
            </a:r>
            <a:br>
              <a:rPr lang="en-US" baseline="0" dirty="0" smtClean="0"/>
            </a:br>
            <a:r>
              <a:rPr lang="en-US" baseline="0" dirty="0" smtClean="0"/>
              <a:t>and so we can employ the technique by </a:t>
            </a:r>
            <a:r>
              <a:rPr lang="en-US" baseline="0" dirty="0" err="1" smtClean="0"/>
              <a:t>Knaus</a:t>
            </a:r>
            <a:r>
              <a:rPr lang="en-US" baseline="0" dirty="0" smtClean="0"/>
              <a:t> and </a:t>
            </a:r>
            <a:r>
              <a:rPr lang="en-US" baseline="0" dirty="0" err="1" smtClean="0"/>
              <a:t>Zwicker</a:t>
            </a:r>
            <a:r>
              <a:rPr lang="en-US" baseline="0" dirty="0" smtClean="0"/>
              <a:t> to render the final image progressively while shrinking the radius towards zero.</a:t>
            </a:r>
          </a:p>
          <a:p>
            <a:endParaRPr lang="en-US" baseline="0" dirty="0" smtClean="0"/>
          </a:p>
          <a:p>
            <a:r>
              <a:rPr lang="en-US" baseline="0" dirty="0" smtClean="0"/>
              <a:t>5. This way we can ensure that in the limit we converge to the correct solution and thus the algorithm is consistent.</a:t>
            </a:r>
          </a:p>
          <a:p>
            <a:endParaRPr lang="en-US" baseline="0" dirty="0" smtClean="0"/>
          </a:p>
          <a:p>
            <a:r>
              <a:rPr lang="en-US" baseline="0" dirty="0" smtClean="0"/>
              <a:t>6. Here you can see some intermediate results for the volume-to-surface light transport.</a:t>
            </a:r>
            <a:br>
              <a:rPr lang="en-US" baseline="0" dirty="0" smtClean="0"/>
            </a:br>
            <a:r>
              <a:rPr lang="en-US" baseline="0" dirty="0" smtClean="0"/>
              <a:t>And you can see that the bias, the blurring, is progressively reduced converging to the unbiased reference.</a:t>
            </a:r>
            <a:endParaRPr lang="de-DE" dirty="0"/>
          </a:p>
        </p:txBody>
      </p:sp>
      <p:sp>
        <p:nvSpPr>
          <p:cNvPr id="4" name="Foliennummernplatzhalter 3"/>
          <p:cNvSpPr>
            <a:spLocks noGrp="1"/>
          </p:cNvSpPr>
          <p:nvPr>
            <p:ph type="sldNum" sz="quarter" idx="10"/>
          </p:nvPr>
        </p:nvSpPr>
        <p:spPr/>
        <p:txBody>
          <a:bodyPr/>
          <a:lstStyle/>
          <a:p>
            <a:fld id="{2C5B0F0C-65A7-4CA1-99FD-5DA51561A4DE}" type="slidenum">
              <a:rPr lang="de-DE" smtClean="0"/>
              <a:t>25</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C5B0F0C-65A7-4CA1-99FD-5DA51561A4DE}" type="slidenum">
              <a:rPr lang="de-DE" smtClean="0"/>
              <a:t>27</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C5B0F0C-65A7-4CA1-99FD-5DA51561A4DE}" type="slidenum">
              <a:rPr lang="de-DE" smtClean="0"/>
              <a:t>33</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C5B0F0C-65A7-4CA1-99FD-5DA51561A4DE}" type="slidenum">
              <a:rPr lang="de-DE" smtClean="0"/>
              <a:t>34</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C5B0F0C-65A7-4CA1-99FD-5DA51561A4DE}" type="slidenum">
              <a:rPr lang="de-DE" smtClean="0"/>
              <a:t>35</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Font typeface="+mj-lt"/>
              <a:buAutoNum type="arabicPeriod"/>
            </a:pPr>
            <a:r>
              <a:rPr lang="en-US" baseline="0" dirty="0" smtClean="0"/>
              <a:t>One </a:t>
            </a:r>
            <a:r>
              <a:rPr lang="en-US" baseline="0" dirty="0" smtClean="0"/>
              <a:t>popular approximation is to compute just single scattering in the media, </a:t>
            </a:r>
            <a:r>
              <a:rPr lang="en-US" b="1" baseline="0" dirty="0" smtClean="0"/>
              <a:t>CLICK</a:t>
            </a:r>
            <a:br>
              <a:rPr lang="en-US" b="1" baseline="0" dirty="0" smtClean="0"/>
            </a:br>
            <a:r>
              <a:rPr lang="en-US" baseline="0" dirty="0" smtClean="0"/>
              <a:t>but in some cases, especially when the medium is not directly lit, this might be insufficient.</a:t>
            </a:r>
          </a:p>
          <a:p>
            <a:pPr marL="228600" indent="-228600">
              <a:buFont typeface="+mj-lt"/>
              <a:buAutoNum type="arabicPeriod"/>
            </a:pPr>
            <a:endParaRPr lang="en-US" baseline="0" dirty="0" smtClean="0"/>
          </a:p>
          <a:p>
            <a:pPr marL="228600" indent="-228600">
              <a:buFont typeface="+mj-lt"/>
              <a:buAutoNum type="arabicPeriod"/>
            </a:pPr>
            <a:endParaRPr lang="en-US" baseline="0" dirty="0" smtClean="0"/>
          </a:p>
          <a:p>
            <a:pPr marL="228600" indent="-228600">
              <a:buFont typeface="+mj-lt"/>
              <a:buAutoNum type="arabicPeriod"/>
            </a:pPr>
            <a:r>
              <a:rPr lang="en-US" baseline="0" dirty="0" smtClean="0"/>
              <a:t>The next step is to let the light bounce inside the medium and add the so-called multiple scattering. </a:t>
            </a:r>
            <a:r>
              <a:rPr lang="en-US" b="1" baseline="0" dirty="0" smtClean="0"/>
              <a:t>CLICK</a:t>
            </a:r>
          </a:p>
          <a:p>
            <a:pPr marL="228600" indent="-228600">
              <a:buFont typeface="+mj-lt"/>
              <a:buAutoNum type="arabicPeriod"/>
            </a:pPr>
            <a:endParaRPr lang="en-US" b="1" baseline="0" dirty="0" smtClean="0"/>
          </a:p>
          <a:p>
            <a:pPr marL="228600" indent="-228600">
              <a:buFont typeface="+mj-lt"/>
              <a:buAutoNum type="arabicPeriod"/>
            </a:pPr>
            <a:r>
              <a:rPr lang="en-US" b="0" baseline="0" dirty="0" smtClean="0"/>
              <a:t>This adds some more realism</a:t>
            </a:r>
            <a:endParaRPr lang="en-US" b="0" baseline="0" dirty="0" smtClean="0"/>
          </a:p>
          <a:p>
            <a:pPr marL="228600" indent="-228600">
              <a:buFont typeface="+mj-lt"/>
              <a:buAutoNum type="arabicPeriod"/>
            </a:pPr>
            <a:endParaRPr lang="en-US" b="0" baseline="0" dirty="0" smtClean="0"/>
          </a:p>
          <a:p>
            <a:pPr marL="228600" indent="-228600">
              <a:buFont typeface="+mj-lt"/>
              <a:buAutoNum type="arabicPeriod"/>
            </a:pPr>
            <a:r>
              <a:rPr lang="en-US" b="0" baseline="0" dirty="0" smtClean="0"/>
              <a:t>However, we still </a:t>
            </a:r>
            <a:r>
              <a:rPr lang="en-US" baseline="0" dirty="0" smtClean="0"/>
              <a:t>disregard transport between the medium and the surfaces and vice versa.</a:t>
            </a:r>
          </a:p>
          <a:p>
            <a:pPr marL="228600" indent="-228600">
              <a:buFont typeface="+mj-lt"/>
              <a:buAutoNum type="arabicPeriod"/>
            </a:pPr>
            <a:endParaRPr lang="en-US" baseline="0" dirty="0" smtClean="0"/>
          </a:p>
          <a:p>
            <a:pPr marL="228600" indent="-228600">
              <a:buFont typeface="+mj-lt"/>
              <a:buAutoNum type="arabicPeriod"/>
            </a:pPr>
            <a:r>
              <a:rPr lang="en-US" baseline="0" dirty="0" smtClean="0"/>
              <a:t>And this kind of light transport can in fact add a lot of visually interesting features, </a:t>
            </a:r>
            <a:r>
              <a:rPr lang="en-US" b="1" baseline="0" dirty="0" smtClean="0"/>
              <a:t>CLICK</a:t>
            </a:r>
            <a:r>
              <a:rPr lang="en-US" baseline="0" dirty="0" smtClean="0"/>
              <a:t/>
            </a:r>
            <a:br>
              <a:rPr lang="en-US" baseline="0" dirty="0" smtClean="0"/>
            </a:br>
            <a:r>
              <a:rPr lang="en-US" baseline="0" dirty="0" smtClean="0"/>
              <a:t>such the volumetric glow around the directly lit parts of the glossy Buddha.</a:t>
            </a:r>
          </a:p>
          <a:p>
            <a:pPr marL="228600" indent="-228600">
              <a:buFont typeface="+mj-lt"/>
              <a:buAutoNum type="arabicPeriod"/>
            </a:pPr>
            <a:endParaRPr lang="en-US" baseline="0" dirty="0" smtClean="0"/>
          </a:p>
          <a:p>
            <a:pPr marL="0" indent="0">
              <a:buFont typeface="+mj-lt"/>
              <a:buNone/>
            </a:pPr>
            <a:r>
              <a:rPr lang="en-US" baseline="0" dirty="0" smtClean="0"/>
              <a:t>7.  In this paper we focus on the full global illumination in the presence of participating media, including the light transport between surfaces and media.</a:t>
            </a:r>
            <a:endParaRPr lang="de-DE" dirty="0"/>
          </a:p>
        </p:txBody>
      </p:sp>
      <p:sp>
        <p:nvSpPr>
          <p:cNvPr id="4" name="Foliennummernplatzhalter 3"/>
          <p:cNvSpPr>
            <a:spLocks noGrp="1"/>
          </p:cNvSpPr>
          <p:nvPr>
            <p:ph type="sldNum" sz="quarter" idx="10"/>
          </p:nvPr>
        </p:nvSpPr>
        <p:spPr/>
        <p:txBody>
          <a:bodyPr/>
          <a:lstStyle/>
          <a:p>
            <a:fld id="{2C5B0F0C-65A7-4CA1-99FD-5DA51561A4DE}" type="slidenum">
              <a:rPr lang="de-DE" smtClean="0"/>
              <a:t>3</a:t>
            </a:fld>
            <a:endParaRPr lang="de-DE"/>
          </a:p>
        </p:txBody>
      </p:sp>
    </p:spTree>
    <p:extLst>
      <p:ext uri="{BB962C8B-B14F-4D97-AF65-F5344CB8AC3E}">
        <p14:creationId xmlns:p14="http://schemas.microsoft.com/office/powerpoint/2010/main" val="2661781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C5B0F0C-65A7-4CA1-99FD-5DA51561A4DE}" type="slidenum">
              <a:rPr lang="de-DE" smtClean="0"/>
              <a:t>36</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The most efficient approaches to render full global illumination in the presence of participating media are those that tackle</a:t>
            </a:r>
            <a:r>
              <a:rPr lang="en-US" baseline="0" dirty="0" smtClean="0"/>
              <a:t> the problem from both ends of the light transport, from the light source as well from the eye.</a:t>
            </a:r>
          </a:p>
          <a:p>
            <a:endParaRPr lang="en-US" baseline="0" dirty="0" smtClean="0"/>
          </a:p>
          <a:p>
            <a:r>
              <a:rPr lang="en-US" baseline="0" dirty="0" smtClean="0"/>
              <a:t>One of them is volumetric photon mapping, which in the pre-pass traces a number of random walks storing a photon at each vertex of the walk.</a:t>
            </a:r>
          </a:p>
          <a:p>
            <a:r>
              <a:rPr lang="en-US" baseline="0" dirty="0" smtClean="0"/>
              <a:t>Then in the rendering pass these photons are used to estimate the density of flux around a point on the eye ray.</a:t>
            </a:r>
          </a:p>
          <a:p>
            <a:endParaRPr lang="en-US" baseline="0" dirty="0" smtClean="0"/>
          </a:p>
          <a:p>
            <a:r>
              <a:rPr lang="en-US" baseline="0" dirty="0" smtClean="0"/>
              <a:t>The biggest drawback of photon mapping is that we </a:t>
            </a:r>
            <a:r>
              <a:rPr lang="en-US" b="1" baseline="0" dirty="0" smtClean="0"/>
              <a:t>need a lot of photons to obtain smooth</a:t>
            </a:r>
            <a:r>
              <a:rPr lang="en-US" baseline="0" dirty="0" smtClean="0"/>
              <a:t> results.</a:t>
            </a:r>
          </a:p>
          <a:p>
            <a:endParaRPr lang="en-US" baseline="0" dirty="0" smtClean="0"/>
          </a:p>
          <a:p>
            <a:r>
              <a:rPr lang="en-US" baseline="0" dirty="0" smtClean="0"/>
              <a:t>To improve this, </a:t>
            </a:r>
            <a:r>
              <a:rPr lang="en-US" baseline="0" dirty="0" err="1" smtClean="0"/>
              <a:t>Jarosz</a:t>
            </a:r>
            <a:r>
              <a:rPr lang="en-US" baseline="0" dirty="0" smtClean="0"/>
              <a:t> and colleagues </a:t>
            </a:r>
            <a:r>
              <a:rPr lang="en-US" b="1" baseline="0" dirty="0" smtClean="0"/>
              <a:t>introduced photon beams</a:t>
            </a:r>
            <a:r>
              <a:rPr lang="en-US" baseline="0" dirty="0" smtClean="0"/>
              <a:t> that </a:t>
            </a:r>
            <a:r>
              <a:rPr lang="en-US" b="1" baseline="0" dirty="0" smtClean="0"/>
              <a:t>utilize entire segments</a:t>
            </a:r>
            <a:r>
              <a:rPr lang="en-US" baseline="0" dirty="0" smtClean="0"/>
              <a:t> of the random walk. </a:t>
            </a:r>
          </a:p>
          <a:p>
            <a:r>
              <a:rPr lang="en-US" baseline="0" dirty="0" smtClean="0"/>
              <a:t>This is great for sharp continues features, such as volumetric caustics, however, for rather smooth multiple scattering we still need a vast number of beams.</a:t>
            </a:r>
          </a:p>
          <a:p>
            <a:endParaRPr lang="en-US" baseline="0" dirty="0" smtClean="0"/>
          </a:p>
          <a:p>
            <a:r>
              <a:rPr lang="en-US" baseline="0" dirty="0" smtClean="0"/>
              <a:t>Virtual Point Lights have traditionally be used to obtain smooth indirect illumination on surfaces and also in volumes.</a:t>
            </a:r>
          </a:p>
          <a:p>
            <a:r>
              <a:rPr lang="en-US" baseline="0" dirty="0" smtClean="0"/>
              <a:t>The idea is to turn the photons into small light sources and let them lit the surrounding media and surfaces.</a:t>
            </a:r>
          </a:p>
          <a:p>
            <a:endParaRPr lang="en-US" baseline="0" dirty="0" smtClean="0"/>
          </a:p>
          <a:p>
            <a:r>
              <a:rPr lang="en-US" baseline="0" dirty="0" smtClean="0"/>
              <a:t>Unfortunately, not even this technique is without problems. It suffers from singularities… in other words, concentrating the energy around single points leads to splotches in the renderings.</a:t>
            </a:r>
          </a:p>
          <a:p>
            <a:endParaRPr lang="en-US" baseline="0" dirty="0" smtClean="0"/>
          </a:p>
          <a:p>
            <a:r>
              <a:rPr lang="en-US" baseline="0" dirty="0" smtClean="0"/>
              <a:t>We address the problem of singularities in an upcoming SIGGRAPH paper, which leverages the idea of using entire segments for virtual lights. </a:t>
            </a:r>
          </a:p>
          <a:p>
            <a:r>
              <a:rPr lang="en-US" baseline="0" dirty="0" smtClean="0"/>
              <a:t>Similarly to VPLs we turn entire segments into linear light sources.</a:t>
            </a:r>
          </a:p>
          <a:p>
            <a:r>
              <a:rPr lang="en-US" baseline="0" dirty="0" smtClean="0"/>
              <a:t>This significantly reduces the problem of singularities, especially for multiple scattering, but they are still there.</a:t>
            </a:r>
          </a:p>
          <a:p>
            <a:endParaRPr lang="en-US" baseline="0" dirty="0" smtClean="0"/>
          </a:p>
          <a:p>
            <a:r>
              <a:rPr lang="en-US" baseline="0" dirty="0" smtClean="0"/>
              <a:t>An obvious way to overcome the singularities is to clamp the contribution of the virtual light to nearby points.</a:t>
            </a:r>
          </a:p>
          <a:p>
            <a:r>
              <a:rPr lang="en-US" baseline="0" dirty="0" smtClean="0"/>
              <a:t>However, this leads to energy loss and so rather than clamping </a:t>
            </a:r>
            <a:r>
              <a:rPr lang="en-US" baseline="0" dirty="0" err="1" smtClean="0"/>
              <a:t>Hasan</a:t>
            </a:r>
            <a:r>
              <a:rPr lang="en-US" baseline="0" dirty="0" smtClean="0"/>
              <a:t> and colleagues distribute the energy over a finite area. </a:t>
            </a:r>
          </a:p>
          <a:p>
            <a:endParaRPr lang="en-US" baseline="0" dirty="0" smtClean="0"/>
          </a:p>
          <a:p>
            <a:r>
              <a:rPr lang="en-US" baseline="0" dirty="0" smtClean="0"/>
              <a:t>This has been so far only investigated for surfaces.</a:t>
            </a:r>
          </a:p>
          <a:p>
            <a:endParaRPr lang="en-US" baseline="0" dirty="0" smtClean="0"/>
          </a:p>
          <a:p>
            <a:r>
              <a:rPr lang="en-US" baseline="0" dirty="0" smtClean="0"/>
              <a:t>In this paper we take this idea and combine it with our Virtual Ray Lights. </a:t>
            </a:r>
          </a:p>
          <a:p>
            <a:r>
              <a:rPr lang="en-US" baseline="0" dirty="0" smtClean="0"/>
              <a:t>This results in a very efficient algorithm for rendering full global illumination that preserves all the energy</a:t>
            </a:r>
          </a:p>
          <a:p>
            <a:r>
              <a:rPr lang="en-US" baseline="0" dirty="0" smtClean="0"/>
              <a:t>And progressively converges to the right solution.</a:t>
            </a:r>
            <a:endParaRPr lang="de-DE" dirty="0"/>
          </a:p>
        </p:txBody>
      </p:sp>
      <p:sp>
        <p:nvSpPr>
          <p:cNvPr id="4" name="Foliennummernplatzhalter 3"/>
          <p:cNvSpPr>
            <a:spLocks noGrp="1"/>
          </p:cNvSpPr>
          <p:nvPr>
            <p:ph type="sldNum" sz="quarter" idx="10"/>
          </p:nvPr>
        </p:nvSpPr>
        <p:spPr/>
        <p:txBody>
          <a:bodyPr/>
          <a:lstStyle/>
          <a:p>
            <a:fld id="{2C5B0F0C-65A7-4CA1-99FD-5DA51561A4DE}" type="slidenum">
              <a:rPr lang="de-DE" smtClean="0"/>
              <a:t>38</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smtClean="0"/>
              <a:t>Here we have an example of a ray light and an eye ray and if we only consider the end points that are sitting on the surfaces,</a:t>
            </a:r>
            <a:br>
              <a:rPr lang="en-US" baseline="0" dirty="0" smtClean="0"/>
            </a:br>
            <a:r>
              <a:rPr lang="en-US" baseline="0" dirty="0" smtClean="0"/>
              <a:t>we have the last two vertices of the path before reaching the eye on surfaces.</a:t>
            </a:r>
          </a:p>
          <a:p>
            <a:endParaRPr lang="en-US" baseline="0" dirty="0" smtClean="0"/>
          </a:p>
          <a:p>
            <a:endParaRPr lang="de-DE" dirty="0"/>
          </a:p>
        </p:txBody>
      </p:sp>
      <p:sp>
        <p:nvSpPr>
          <p:cNvPr id="4" name="Foliennummernplatzhalter 3"/>
          <p:cNvSpPr>
            <a:spLocks noGrp="1"/>
          </p:cNvSpPr>
          <p:nvPr>
            <p:ph type="sldNum" sz="quarter" idx="10"/>
          </p:nvPr>
        </p:nvSpPr>
        <p:spPr/>
        <p:txBody>
          <a:bodyPr/>
          <a:lstStyle/>
          <a:p>
            <a:fld id="{2C5B0F0C-65A7-4CA1-99FD-5DA51561A4DE}" type="slidenum">
              <a:rPr lang="de-DE" smtClean="0"/>
              <a:t>39</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C5B0F0C-65A7-4CA1-99FD-5DA51561A4DE}" type="slidenum">
              <a:rPr lang="de-DE" smtClean="0"/>
              <a:t>40</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Visualize the individual terms of the integrand</a:t>
            </a:r>
            <a:endParaRPr lang="de-DE" dirty="0"/>
          </a:p>
        </p:txBody>
      </p:sp>
      <p:sp>
        <p:nvSpPr>
          <p:cNvPr id="4" name="Foliennummernplatzhalter 3"/>
          <p:cNvSpPr>
            <a:spLocks noGrp="1"/>
          </p:cNvSpPr>
          <p:nvPr>
            <p:ph type="sldNum" sz="quarter" idx="10"/>
          </p:nvPr>
        </p:nvSpPr>
        <p:spPr/>
        <p:txBody>
          <a:bodyPr/>
          <a:lstStyle/>
          <a:p>
            <a:fld id="{2C5B0F0C-65A7-4CA1-99FD-5DA51561A4DE}" type="slidenum">
              <a:rPr lang="de-DE" smtClean="0"/>
              <a:t>41</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Visualize the individual terms of the integrand</a:t>
            </a:r>
            <a:endParaRPr lang="de-DE" dirty="0"/>
          </a:p>
        </p:txBody>
      </p:sp>
      <p:sp>
        <p:nvSpPr>
          <p:cNvPr id="4" name="Foliennummernplatzhalter 3"/>
          <p:cNvSpPr>
            <a:spLocks noGrp="1"/>
          </p:cNvSpPr>
          <p:nvPr>
            <p:ph type="sldNum" sz="quarter" idx="10"/>
          </p:nvPr>
        </p:nvSpPr>
        <p:spPr/>
        <p:txBody>
          <a:bodyPr/>
          <a:lstStyle/>
          <a:p>
            <a:fld id="{2C5B0F0C-65A7-4CA1-99FD-5DA51561A4DE}" type="slidenum">
              <a:rPr lang="de-DE" smtClean="0"/>
              <a:t>42</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C5B0F0C-65A7-4CA1-99FD-5DA51561A4DE}" type="slidenum">
              <a:rPr lang="de-DE" smtClean="0"/>
              <a:t>43</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C5B0F0C-65A7-4CA1-99FD-5DA51561A4DE}" type="slidenum">
              <a:rPr lang="de-DE" smtClean="0"/>
              <a:t>45</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mj-lt"/>
              <a:buNone/>
            </a:pPr>
            <a:endParaRPr lang="en-US" b="1" dirty="0" smtClean="0"/>
          </a:p>
          <a:p>
            <a:pPr marL="228600" indent="-228600">
              <a:buFont typeface="+mj-lt"/>
              <a:buAutoNum type="arabicPeriod"/>
            </a:pPr>
            <a:r>
              <a:rPr lang="en-US" b="0" dirty="0" smtClean="0"/>
              <a:t>Our approach is </a:t>
            </a:r>
            <a:r>
              <a:rPr lang="en-US" b="1" dirty="0" smtClean="0"/>
              <a:t>based on </a:t>
            </a:r>
            <a:r>
              <a:rPr lang="en-US" b="0" dirty="0" smtClean="0"/>
              <a:t>virtual lights that can </a:t>
            </a:r>
            <a:r>
              <a:rPr lang="en-US" b="1" dirty="0" smtClean="0"/>
              <a:t>efficiently represent</a:t>
            </a:r>
            <a:r>
              <a:rPr lang="en-US" dirty="0" smtClean="0"/>
              <a:t> indirect illumination.</a:t>
            </a:r>
          </a:p>
          <a:p>
            <a:pPr marL="228600" indent="-228600">
              <a:buFont typeface="+mj-lt"/>
              <a:buAutoNum type="arabicPeriod"/>
            </a:pPr>
            <a:endParaRPr lang="en-US" dirty="0" smtClean="0"/>
          </a:p>
          <a:p>
            <a:pPr marL="228600" indent="-228600">
              <a:buFont typeface="+mj-lt"/>
              <a:buAutoNum type="arabicPeriod"/>
            </a:pPr>
            <a:r>
              <a:rPr lang="en-US" dirty="0" smtClean="0"/>
              <a:t>We </a:t>
            </a:r>
            <a:r>
              <a:rPr lang="en-US" b="1" dirty="0" smtClean="0"/>
              <a:t>overcome</a:t>
            </a:r>
            <a:r>
              <a:rPr lang="en-US" dirty="0" smtClean="0"/>
              <a:t> the problem of </a:t>
            </a:r>
            <a:r>
              <a:rPr lang="en-US" dirty="0" smtClean="0"/>
              <a:t>singularities, the biggest drawback of virtual lights, </a:t>
            </a:r>
            <a:r>
              <a:rPr lang="en-US" dirty="0" smtClean="0"/>
              <a:t>by </a:t>
            </a:r>
            <a:r>
              <a:rPr lang="en-US" b="1" dirty="0" smtClean="0"/>
              <a:t>replacing it</a:t>
            </a:r>
            <a:r>
              <a:rPr lang="en-US" dirty="0" smtClean="0"/>
              <a:t> with a small amount of bias,</a:t>
            </a:r>
          </a:p>
          <a:p>
            <a:pPr marL="228600" indent="-228600">
              <a:buFont typeface="+mj-lt"/>
              <a:buAutoNum type="arabicPeriod"/>
            </a:pPr>
            <a:endParaRPr lang="en-US" dirty="0" smtClean="0"/>
          </a:p>
          <a:p>
            <a:pPr marL="228600" indent="-228600">
              <a:buFont typeface="+mj-lt"/>
              <a:buAutoNum type="arabicPeriod"/>
            </a:pPr>
            <a:r>
              <a:rPr lang="en-US" dirty="0" smtClean="0"/>
              <a:t>which</a:t>
            </a:r>
            <a:r>
              <a:rPr lang="en-US" baseline="0" dirty="0" smtClean="0"/>
              <a:t> is however </a:t>
            </a:r>
            <a:r>
              <a:rPr lang="en-US" b="1" baseline="0" dirty="0" smtClean="0"/>
              <a:t>reduced </a:t>
            </a:r>
            <a:r>
              <a:rPr lang="en-US" baseline="0" dirty="0" smtClean="0"/>
              <a:t>through a </a:t>
            </a:r>
            <a:r>
              <a:rPr lang="en-US" b="1" baseline="0" dirty="0" smtClean="0"/>
              <a:t>progressive formulation</a:t>
            </a:r>
            <a:r>
              <a:rPr lang="en-US" baseline="0" dirty="0" smtClean="0"/>
              <a:t> and so the technique </a:t>
            </a:r>
            <a:r>
              <a:rPr lang="en-US" b="1" baseline="0" dirty="0" smtClean="0"/>
              <a:t>converges</a:t>
            </a:r>
            <a:r>
              <a:rPr lang="en-US" baseline="0" dirty="0" smtClean="0"/>
              <a:t> to the right solution.</a:t>
            </a:r>
            <a:endParaRPr lang="en-US" dirty="0" smtClean="0"/>
          </a:p>
        </p:txBody>
      </p:sp>
      <p:sp>
        <p:nvSpPr>
          <p:cNvPr id="4" name="Foliennummernplatzhalter 3"/>
          <p:cNvSpPr>
            <a:spLocks noGrp="1"/>
          </p:cNvSpPr>
          <p:nvPr>
            <p:ph type="sldNum" sz="quarter" idx="10"/>
          </p:nvPr>
        </p:nvSpPr>
        <p:spPr/>
        <p:txBody>
          <a:bodyPr/>
          <a:lstStyle/>
          <a:p>
            <a:fld id="{2C5B0F0C-65A7-4CA1-99FD-5DA51561A4DE}" type="slidenum">
              <a:rPr lang="de-DE" smtClean="0"/>
              <a:t>4</a:t>
            </a:fld>
            <a:endParaRPr lang="de-DE"/>
          </a:p>
        </p:txBody>
      </p:sp>
    </p:spTree>
    <p:extLst>
      <p:ext uri="{BB962C8B-B14F-4D97-AF65-F5344CB8AC3E}">
        <p14:creationId xmlns:p14="http://schemas.microsoft.com/office/powerpoint/2010/main" val="2661781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mj-lt"/>
              <a:buNone/>
            </a:pPr>
            <a:r>
              <a:rPr lang="en-US" dirty="0" smtClean="0"/>
              <a:t>1. Let’s have a look at the most relevant previous work.</a:t>
            </a:r>
          </a:p>
          <a:p>
            <a:pPr marL="228600" indent="-228600">
              <a:buFont typeface="+mj-lt"/>
              <a:buAutoNum type="arabicPeriod"/>
            </a:pPr>
            <a:endParaRPr lang="en-US" dirty="0" smtClean="0"/>
          </a:p>
          <a:p>
            <a:pPr marL="0" indent="0">
              <a:buFont typeface="+mj-lt"/>
              <a:buNone/>
            </a:pPr>
            <a:r>
              <a:rPr lang="en-US" dirty="0" smtClean="0"/>
              <a:t>2. Traditionally, the most efficient approaches to solve</a:t>
            </a:r>
            <a:r>
              <a:rPr lang="en-US" baseline="0" dirty="0" smtClean="0"/>
              <a:t> the light transport are the bidirectional ones. (CLICK)</a:t>
            </a:r>
          </a:p>
          <a:p>
            <a:pPr marL="228600" indent="-228600">
              <a:buFont typeface="+mj-lt"/>
              <a:buAutoNum type="arabicPeriod"/>
            </a:pPr>
            <a:endParaRPr lang="en-US" baseline="0" dirty="0" smtClean="0"/>
          </a:p>
          <a:p>
            <a:pPr marL="0" indent="0">
              <a:buFont typeface="+mj-lt"/>
              <a:buNone/>
            </a:pPr>
            <a:r>
              <a:rPr lang="en-US" baseline="0" dirty="0" smtClean="0"/>
              <a:t>3. One of them is volumetric photon mapping, which in the pre-pass traces a number of random walks storing a photon at each vertex of the walk. (CLICK)</a:t>
            </a:r>
          </a:p>
          <a:p>
            <a:pPr marL="228600" indent="-228600">
              <a:buFont typeface="+mj-lt"/>
              <a:buAutoNum type="arabicPeriod"/>
            </a:pPr>
            <a:endParaRPr lang="en-US" baseline="0" dirty="0" smtClean="0"/>
          </a:p>
          <a:p>
            <a:pPr marL="0" indent="0">
              <a:buFont typeface="+mj-lt"/>
              <a:buNone/>
            </a:pPr>
            <a:r>
              <a:rPr lang="en-US" baseline="0" dirty="0" smtClean="0"/>
              <a:t>4. These photons are then used to estimate the flux density around a query point. </a:t>
            </a:r>
          </a:p>
          <a:p>
            <a:pPr marL="0" indent="0">
              <a:buFont typeface="+mj-lt"/>
              <a:buNone/>
            </a:pPr>
            <a:r>
              <a:rPr lang="en-US" baseline="0" dirty="0" smtClean="0"/>
              <a:t>(CLICK) </a:t>
            </a:r>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baseline="0" dirty="0" smtClean="0"/>
              <a:t>5. The biggest drawback of photon mapping is that we </a:t>
            </a:r>
            <a:r>
              <a:rPr lang="en-US" b="1" baseline="0" dirty="0" smtClean="0"/>
              <a:t>need a lot of photons to obtain smooth</a:t>
            </a:r>
            <a:r>
              <a:rPr lang="en-US" baseline="0" dirty="0" smtClean="0"/>
              <a:t> results. </a:t>
            </a:r>
          </a:p>
          <a:p>
            <a:pPr marL="0" indent="0">
              <a:buFont typeface="+mj-lt"/>
              <a:buNone/>
            </a:pPr>
            <a:endParaRPr lang="en-US" baseline="0" dirty="0" smtClean="0"/>
          </a:p>
          <a:p>
            <a:pPr marL="0" indent="0">
              <a:buFont typeface="+mj-lt"/>
              <a:buNone/>
            </a:pPr>
            <a:r>
              <a:rPr lang="en-US" baseline="0" dirty="0" smtClean="0"/>
              <a:t>6. To increase the sampling density, </a:t>
            </a:r>
            <a:r>
              <a:rPr lang="en-US" baseline="0" dirty="0" err="1" smtClean="0"/>
              <a:t>Jarosz</a:t>
            </a:r>
            <a:r>
              <a:rPr lang="en-US" baseline="0" dirty="0" smtClean="0"/>
              <a:t> and colleagues </a:t>
            </a:r>
            <a:r>
              <a:rPr lang="en-US" b="1" baseline="0" dirty="0" smtClean="0"/>
              <a:t>introduced photon beams</a:t>
            </a:r>
            <a:r>
              <a:rPr lang="en-US" baseline="0" dirty="0" smtClean="0"/>
              <a:t> that </a:t>
            </a:r>
            <a:r>
              <a:rPr lang="en-US" b="1" baseline="0" dirty="0" smtClean="0"/>
              <a:t>utilize entire segments</a:t>
            </a:r>
            <a:r>
              <a:rPr lang="en-US" baseline="0" dirty="0" smtClean="0"/>
              <a:t> of the random walk. (CLICK)</a:t>
            </a:r>
          </a:p>
          <a:p>
            <a:pPr marL="228600" indent="-228600">
              <a:buFont typeface="+mj-lt"/>
              <a:buAutoNum type="arabicPeriod"/>
            </a:pPr>
            <a:endParaRPr lang="en-US" baseline="0" dirty="0" smtClean="0"/>
          </a:p>
          <a:p>
            <a:pPr marL="0" indent="0">
              <a:buFont typeface="+mj-lt"/>
              <a:buNone/>
            </a:pPr>
            <a:r>
              <a:rPr lang="en-US" baseline="0" dirty="0" smtClean="0"/>
              <a:t>7. This is great for sharp continues features, such as volumetric caustics, however, for rather smooth multiple scattering we still need a vast number of beams, otherwise we get splotchy artifacts. (CLICK)</a:t>
            </a:r>
          </a:p>
        </p:txBody>
      </p:sp>
      <p:sp>
        <p:nvSpPr>
          <p:cNvPr id="4" name="Foliennummernplatzhalter 3"/>
          <p:cNvSpPr>
            <a:spLocks noGrp="1"/>
          </p:cNvSpPr>
          <p:nvPr>
            <p:ph type="sldNum" sz="quarter" idx="10"/>
          </p:nvPr>
        </p:nvSpPr>
        <p:spPr/>
        <p:txBody>
          <a:bodyPr/>
          <a:lstStyle/>
          <a:p>
            <a:fld id="{2C5B0F0C-65A7-4CA1-99FD-5DA51561A4DE}" type="slidenum">
              <a:rPr lang="de-DE" smtClean="0"/>
              <a:t>5</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mj-lt"/>
              <a:buNone/>
            </a:pPr>
            <a:r>
              <a:rPr lang="en-US" baseline="0" dirty="0" smtClean="0"/>
              <a:t>8</a:t>
            </a:r>
            <a:r>
              <a:rPr lang="en-US" baseline="0" dirty="0" smtClean="0"/>
              <a:t>. To obtain smooth indirect illumination Alex Keller introduced </a:t>
            </a:r>
            <a:r>
              <a:rPr lang="en-US" baseline="0" dirty="0" smtClean="0"/>
              <a:t>an alternative approach based on Virtual </a:t>
            </a:r>
            <a:r>
              <a:rPr lang="en-US" baseline="0" dirty="0" smtClean="0"/>
              <a:t>Point </a:t>
            </a:r>
            <a:r>
              <a:rPr lang="en-US" baseline="0" dirty="0" smtClean="0"/>
              <a:t>Lights</a:t>
            </a:r>
            <a:endParaRPr lang="en-US" baseline="0" dirty="0" smtClean="0"/>
          </a:p>
          <a:p>
            <a:pPr marL="228600" indent="-228600">
              <a:buFont typeface="+mj-lt"/>
              <a:buAutoNum type="arabicPeriod"/>
            </a:pPr>
            <a:endParaRPr lang="en-US" baseline="0" dirty="0" smtClean="0"/>
          </a:p>
          <a:p>
            <a:pPr marL="0" indent="0">
              <a:buFont typeface="+mj-lt"/>
              <a:buNone/>
            </a:pPr>
            <a:r>
              <a:rPr lang="en-US" baseline="0" dirty="0" smtClean="0"/>
              <a:t>9. The idea is to turn the photons into small light sources and let them lit the surrounding media and surfaces</a:t>
            </a:r>
            <a:r>
              <a:rPr lang="en-US" baseline="0" dirty="0" smtClean="0"/>
              <a:t>.</a:t>
            </a:r>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baseline="0" dirty="0" smtClean="0"/>
              <a:t>And by this we obtain smooth results with far less photons, or VPLs, than what we would need for photon mapping.</a:t>
            </a:r>
            <a:br>
              <a:rPr lang="en-US" baseline="0" dirty="0" smtClean="0"/>
            </a:br>
            <a:endParaRPr lang="en-US" baseline="0" dirty="0" smtClean="0"/>
          </a:p>
          <a:p>
            <a:pPr marL="0" indent="0">
              <a:buFont typeface="+mj-lt"/>
              <a:buNone/>
            </a:pPr>
            <a:r>
              <a:rPr lang="en-US" baseline="0" dirty="0" smtClean="0"/>
              <a:t>10. Unfortunately, not even this technique is without problems. It suffers from singularities… </a:t>
            </a:r>
            <a:r>
              <a:rPr lang="en-US" baseline="0" dirty="0" smtClean="0"/>
              <a:t/>
            </a:r>
            <a:br>
              <a:rPr lang="en-US" baseline="0" dirty="0" smtClean="0"/>
            </a:br>
            <a:r>
              <a:rPr lang="en-US" baseline="0" dirty="0" smtClean="0"/>
              <a:t>in </a:t>
            </a:r>
            <a:r>
              <a:rPr lang="en-US" baseline="0" dirty="0" smtClean="0"/>
              <a:t>other </a:t>
            </a:r>
            <a:r>
              <a:rPr lang="en-US" baseline="0" dirty="0" smtClean="0"/>
              <a:t>words, we concentrate the energy at single points and these point lights will contribute significantly to very close surfaces and that results in splotches of high intensity in the final rendering.</a:t>
            </a:r>
            <a:endParaRPr lang="en-US" baseline="0" dirty="0" smtClean="0"/>
          </a:p>
          <a:p>
            <a:pPr marL="228600" indent="-228600">
              <a:buFont typeface="+mj-lt"/>
              <a:buAutoNum type="arabicPeriod"/>
            </a:pPr>
            <a:endParaRPr lang="en-US" baseline="0" dirty="0" smtClean="0"/>
          </a:p>
          <a:p>
            <a:pPr marL="0" indent="0">
              <a:buFont typeface="+mj-lt"/>
              <a:buNone/>
            </a:pPr>
            <a:r>
              <a:rPr lang="en-US" baseline="0" dirty="0" smtClean="0"/>
              <a:t>11. We tried to address this problem in our previous paper that will be presented at SIGGRAPH this year.</a:t>
            </a:r>
          </a:p>
          <a:p>
            <a:pPr marL="228600" indent="-228600">
              <a:buFont typeface="+mj-lt"/>
              <a:buAutoNum type="arabicPeriod"/>
            </a:pPr>
            <a:endParaRPr lang="en-US" baseline="0" dirty="0" smtClean="0"/>
          </a:p>
          <a:p>
            <a:pPr marL="0" indent="0">
              <a:buFont typeface="+mj-lt"/>
              <a:buNone/>
            </a:pPr>
            <a:r>
              <a:rPr lang="en-US" baseline="0" dirty="0" smtClean="0"/>
              <a:t>12. Basically, we try to combine the advantages of VPLs and photon beams by using entire path segments and turning them into linear light sources.</a:t>
            </a:r>
          </a:p>
          <a:p>
            <a:pPr marL="228600" indent="-228600">
              <a:buFont typeface="+mj-lt"/>
              <a:buAutoNum type="arabicPeriod"/>
            </a:pPr>
            <a:endParaRPr lang="en-US" baseline="0" dirty="0" smtClean="0"/>
          </a:p>
          <a:p>
            <a:pPr marL="0" indent="0">
              <a:buFont typeface="+mj-lt"/>
              <a:buNone/>
            </a:pPr>
            <a:r>
              <a:rPr lang="en-US" baseline="0" dirty="0" smtClean="0"/>
              <a:t>13. This significantly reduces the singularities, but they are still present there, so we worked on the problem a bit more and today we present a technique that can remove them completely.</a:t>
            </a:r>
          </a:p>
          <a:p>
            <a:pPr marL="228600" indent="-228600">
              <a:buFont typeface="+mj-lt"/>
              <a:buAutoNum type="arabicPeriod"/>
            </a:pPr>
            <a:endParaRPr lang="en-US" baseline="0" dirty="0" smtClean="0"/>
          </a:p>
          <a:p>
            <a:pPr marL="0" indent="0">
              <a:buFont typeface="+mj-lt"/>
              <a:buNone/>
            </a:pPr>
            <a:r>
              <a:rPr lang="en-US" baseline="0" dirty="0" smtClean="0"/>
              <a:t>14. However, before we dive into details of our Beam lights, I will first introduce the main ideas of virtual ray lights, which are necessary to understand the beam lights</a:t>
            </a:r>
            <a:r>
              <a:rPr lang="en-US" baseline="0" dirty="0" smtClean="0"/>
              <a:t>.</a:t>
            </a:r>
          </a:p>
          <a:p>
            <a:pPr marL="0" indent="0">
              <a:buFont typeface="+mj-lt"/>
              <a:buNone/>
            </a:pPr>
            <a:endParaRPr lang="en-US" baseline="0" dirty="0" smtClean="0"/>
          </a:p>
          <a:p>
            <a:pPr marL="0" indent="0">
              <a:buFont typeface="+mj-lt"/>
              <a:buNone/>
            </a:pPr>
            <a:endParaRPr lang="en-US" baseline="0" dirty="0" smtClean="0"/>
          </a:p>
          <a:p>
            <a:pPr marL="0" indent="0">
              <a:buFont typeface="+mj-lt"/>
              <a:buNone/>
            </a:pPr>
            <a:endParaRPr lang="en-US" baseline="0" dirty="0" smtClean="0"/>
          </a:p>
        </p:txBody>
      </p:sp>
      <p:sp>
        <p:nvSpPr>
          <p:cNvPr id="4" name="Foliennummernplatzhalter 3"/>
          <p:cNvSpPr>
            <a:spLocks noGrp="1"/>
          </p:cNvSpPr>
          <p:nvPr>
            <p:ph type="sldNum" sz="quarter" idx="10"/>
          </p:nvPr>
        </p:nvSpPr>
        <p:spPr/>
        <p:txBody>
          <a:bodyPr/>
          <a:lstStyle/>
          <a:p>
            <a:fld id="{2C5B0F0C-65A7-4CA1-99FD-5DA51561A4DE}" type="slidenum">
              <a:rPr lang="de-DE" smtClean="0"/>
              <a:t>6</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will start by introducing the virtual ray lights, since this is the method we build on.</a:t>
            </a:r>
            <a:br>
              <a:rPr lang="en-US" baseline="0" dirty="0" smtClean="0"/>
            </a:br>
            <a:endParaRPr lang="en-US" baseline="0" dirty="0" smtClean="0"/>
          </a:p>
          <a:p>
            <a:r>
              <a:rPr lang="en-US" baseline="0" dirty="0" smtClean="0"/>
              <a:t>Then I will detail the new method, which removes the singularities completely.</a:t>
            </a:r>
          </a:p>
          <a:p>
            <a:endParaRPr lang="en-US" baseline="0" dirty="0" smtClean="0"/>
          </a:p>
          <a:p>
            <a:r>
              <a:rPr lang="en-US" baseline="0" dirty="0" smtClean="0"/>
              <a:t>And finally we’ll take a look at some results</a:t>
            </a:r>
            <a:endParaRPr lang="de-DE" dirty="0"/>
          </a:p>
        </p:txBody>
      </p:sp>
      <p:sp>
        <p:nvSpPr>
          <p:cNvPr id="4" name="Slide Number Placeholder 3"/>
          <p:cNvSpPr>
            <a:spLocks noGrp="1"/>
          </p:cNvSpPr>
          <p:nvPr>
            <p:ph type="sldNum" sz="quarter" idx="10"/>
          </p:nvPr>
        </p:nvSpPr>
        <p:spPr/>
        <p:txBody>
          <a:bodyPr/>
          <a:lstStyle/>
          <a:p>
            <a:fld id="{2C5B0F0C-65A7-4CA1-99FD-5DA51561A4DE}" type="slidenum">
              <a:rPr lang="de-DE" smtClean="0"/>
              <a:t>7</a:t>
            </a:fld>
            <a:endParaRPr lang="de-DE"/>
          </a:p>
        </p:txBody>
      </p:sp>
    </p:spTree>
    <p:extLst>
      <p:ext uri="{BB962C8B-B14F-4D97-AF65-F5344CB8AC3E}">
        <p14:creationId xmlns:p14="http://schemas.microsoft.com/office/powerpoint/2010/main" val="1100492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mj-lt"/>
              <a:buNone/>
            </a:pPr>
            <a:r>
              <a:rPr lang="en-US" dirty="0" smtClean="0"/>
              <a:t>1</a:t>
            </a:r>
            <a:r>
              <a:rPr lang="en-US" dirty="0" smtClean="0"/>
              <a:t>. From now on I</a:t>
            </a:r>
            <a:r>
              <a:rPr lang="en-US" baseline="0" dirty="0" smtClean="0"/>
              <a:t> will only focus on how to compute indirect illumination CLICK</a:t>
            </a:r>
            <a:r>
              <a:rPr lang="en-US" dirty="0" smtClean="0"/>
              <a:t> </a:t>
            </a:r>
          </a:p>
          <a:p>
            <a:pPr marL="228600" indent="-228600">
              <a:buFont typeface="+mj-lt"/>
              <a:buAutoNum type="arabicPeriod"/>
            </a:pPr>
            <a:endParaRPr lang="en-US" baseline="0" dirty="0" smtClean="0"/>
          </a:p>
          <a:p>
            <a:pPr marL="0" indent="0">
              <a:buFont typeface="+mj-lt"/>
              <a:buNone/>
            </a:pPr>
            <a:r>
              <a:rPr lang="en-US" baseline="0" dirty="0" smtClean="0"/>
              <a:t>2. For this we need to add together the contribution of the medium and the nearest surface.</a:t>
            </a:r>
          </a:p>
          <a:p>
            <a:pPr marL="0" indent="0">
              <a:buFont typeface="+mj-lt"/>
              <a:buNone/>
            </a:pPr>
            <a:endParaRPr lang="en-US" baseline="0" dirty="0" smtClean="0"/>
          </a:p>
          <a:p>
            <a:pPr marL="0" indent="0">
              <a:buFont typeface="+mj-lt"/>
              <a:buNone/>
            </a:pPr>
            <a:r>
              <a:rPr lang="en-US" baseline="0" dirty="0" smtClean="0"/>
              <a:t>3. In both cases, we will integrate the incident illumination</a:t>
            </a:r>
            <a:br>
              <a:rPr lang="en-US" baseline="0" dirty="0" smtClean="0"/>
            </a:br>
            <a:r>
              <a:rPr lang="en-US" baseline="0" dirty="0" smtClean="0"/>
              <a:t>convolve it with the cosine-weighted BRDF or phase function</a:t>
            </a:r>
            <a:br>
              <a:rPr lang="en-US" baseline="0" dirty="0" smtClean="0"/>
            </a:br>
            <a:r>
              <a:rPr lang="en-US" baseline="0" dirty="0" smtClean="0"/>
              <a:t>and attenuate by the transmittance along the ray.</a:t>
            </a:r>
          </a:p>
          <a:p>
            <a:endParaRPr lang="en-US" baseline="0" dirty="0" smtClean="0"/>
          </a:p>
          <a:p>
            <a:r>
              <a:rPr lang="en-US" baseline="0" dirty="0" smtClean="0"/>
              <a:t>4. And in the volume case we also need an additional integral that will integrate the in-scattered light along the ray.</a:t>
            </a:r>
          </a:p>
          <a:p>
            <a:endParaRPr lang="en-US" baseline="0" dirty="0" smtClean="0"/>
          </a:p>
          <a:p>
            <a:r>
              <a:rPr lang="en-US" baseline="0" dirty="0" smtClean="0"/>
              <a:t>5. The most expensive part in both integrals is evaluating the incident radiance, especially the indirect one.</a:t>
            </a:r>
          </a:p>
          <a:p>
            <a:endParaRPr lang="en-US" baseline="0" dirty="0" smtClean="0"/>
          </a:p>
          <a:p>
            <a:r>
              <a:rPr lang="en-US" baseline="0" dirty="0" smtClean="0"/>
              <a:t>6. And that’s where the virtual lights come into </a:t>
            </a:r>
            <a:r>
              <a:rPr lang="en-US" baseline="0" dirty="0" smtClean="0"/>
              <a:t>play</a:t>
            </a:r>
            <a:r>
              <a:rPr lang="en-US" baseline="0" dirty="0" smtClean="0"/>
              <a:t>; we will represent the global light transport using these lights and compute the incident indirect radiance by gathering from them</a:t>
            </a:r>
            <a:r>
              <a:rPr lang="en-US" baseline="0" dirty="0" smtClean="0"/>
              <a:t>. </a:t>
            </a:r>
            <a:br>
              <a:rPr lang="en-US" baseline="0" dirty="0" smtClean="0"/>
            </a:br>
            <a:r>
              <a:rPr lang="en-US" baseline="0" dirty="0" smtClean="0"/>
              <a:t/>
            </a:r>
            <a:br>
              <a:rPr lang="en-US" baseline="0" dirty="0" smtClean="0"/>
            </a:br>
            <a:r>
              <a:rPr lang="en-US" baseline="0" dirty="0" smtClean="0"/>
              <a:t>This is an example using VPLs</a:t>
            </a:r>
          </a:p>
          <a:p>
            <a:endParaRPr lang="en-US" baseline="0" dirty="0" smtClean="0"/>
          </a:p>
          <a:p>
            <a:r>
              <a:rPr lang="en-US" baseline="0" dirty="0" smtClean="0"/>
              <a:t>and this is our previous work using the ray lights.</a:t>
            </a:r>
          </a:p>
          <a:p>
            <a:endParaRPr lang="en-US" baseline="0" dirty="0" smtClean="0"/>
          </a:p>
          <a:p>
            <a:r>
              <a:rPr lang="en-US" baseline="0" dirty="0" smtClean="0"/>
              <a:t>So let’s detail that one.</a:t>
            </a:r>
          </a:p>
        </p:txBody>
      </p:sp>
      <p:sp>
        <p:nvSpPr>
          <p:cNvPr id="4" name="Foliennummernplatzhalter 3"/>
          <p:cNvSpPr>
            <a:spLocks noGrp="1"/>
          </p:cNvSpPr>
          <p:nvPr>
            <p:ph type="sldNum" sz="quarter" idx="10"/>
          </p:nvPr>
        </p:nvSpPr>
        <p:spPr/>
        <p:txBody>
          <a:bodyPr/>
          <a:lstStyle/>
          <a:p>
            <a:fld id="{2C5B0F0C-65A7-4CA1-99FD-5DA51561A4DE}" type="slidenum">
              <a:rPr lang="de-DE" smtClean="0"/>
              <a:t>8</a:t>
            </a:fld>
            <a:endParaRPr lang="de-DE"/>
          </a:p>
        </p:txBody>
      </p:sp>
    </p:spTree>
    <p:extLst>
      <p:ext uri="{BB962C8B-B14F-4D97-AF65-F5344CB8AC3E}">
        <p14:creationId xmlns:p14="http://schemas.microsoft.com/office/powerpoint/2010/main" val="2463169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smtClean="0"/>
              <a:t>1. Here </a:t>
            </a:r>
            <a:r>
              <a:rPr lang="en-US" baseline="0" dirty="0" smtClean="0"/>
              <a:t>we have an example of a ray light and an eye ray</a:t>
            </a:r>
            <a:r>
              <a:rPr lang="en-US" baseline="0" dirty="0" smtClean="0"/>
              <a:t>,</a:t>
            </a:r>
            <a:br>
              <a:rPr lang="en-US" baseline="0" dirty="0" smtClean="0"/>
            </a:br>
            <a:r>
              <a:rPr lang="en-US" baseline="0" dirty="0" smtClean="0"/>
              <a:t/>
            </a:r>
            <a:br>
              <a:rPr lang="en-US" baseline="0" dirty="0" smtClean="0"/>
            </a:br>
            <a:r>
              <a:rPr lang="en-US" baseline="0" dirty="0" smtClean="0"/>
              <a:t>and based on where the light is coming from and where we gather it, either volume or surface, we will distinguish 4 different light transports.</a:t>
            </a:r>
          </a:p>
          <a:p>
            <a:r>
              <a:rPr lang="en-US" baseline="0" dirty="0" smtClean="0"/>
              <a:t/>
            </a:r>
            <a:br>
              <a:rPr lang="en-US" baseline="0" dirty="0" smtClean="0"/>
            </a:br>
            <a:r>
              <a:rPr lang="en-US" baseline="0" dirty="0" smtClean="0"/>
              <a:t>If </a:t>
            </a:r>
            <a:r>
              <a:rPr lang="en-US" baseline="0" dirty="0" smtClean="0"/>
              <a:t>we only consider the end points, these points are actually on surfaces (CLICK), we have a light transport that we refer to as surface-to-surface. (CLICK)</a:t>
            </a:r>
          </a:p>
          <a:p>
            <a:endParaRPr lang="en-US" baseline="0" dirty="0" smtClean="0"/>
          </a:p>
          <a:p>
            <a:r>
              <a:rPr lang="en-US" baseline="0" dirty="0" smtClean="0"/>
              <a:t>2. This is the simplest one and requires only a point-to-point evaluation. (CLICK)</a:t>
            </a:r>
          </a:p>
          <a:p>
            <a:endParaRPr lang="en-US" baseline="0" dirty="0" smtClean="0"/>
          </a:p>
          <a:p>
            <a:r>
              <a:rPr lang="en-US" dirty="0" smtClean="0"/>
              <a:t>3. T</a:t>
            </a:r>
            <a:r>
              <a:rPr lang="en-US" baseline="0" dirty="0" smtClean="0"/>
              <a:t>he end point of the ray light will also contribute to </a:t>
            </a:r>
            <a:r>
              <a:rPr lang="en-US" baseline="0" dirty="0" smtClean="0"/>
              <a:t>the volumetric </a:t>
            </a:r>
            <a:r>
              <a:rPr lang="en-US" baseline="0" dirty="0" smtClean="0"/>
              <a:t>points on the eye ray.</a:t>
            </a:r>
            <a:br>
              <a:rPr lang="en-US" baseline="0" dirty="0" smtClean="0"/>
            </a:br>
            <a:r>
              <a:rPr lang="en-US" baseline="0" dirty="0" smtClean="0"/>
              <a:t>This we will call surface-to-media light transport (CLICK) </a:t>
            </a:r>
          </a:p>
          <a:p>
            <a:r>
              <a:rPr lang="en-US" baseline="0" dirty="0" smtClean="0"/>
              <a:t>Geometrically it corresponds to a point-to-line configuration and it will require some kind of integration along the eye ray. (CLICK)</a:t>
            </a:r>
          </a:p>
          <a:p>
            <a:endParaRPr lang="en-US" baseline="0" dirty="0" smtClean="0"/>
          </a:p>
          <a:p>
            <a:r>
              <a:rPr lang="en-US" baseline="0" dirty="0" smtClean="0"/>
              <a:t>4. Radiometric dual to this is (CLICK) when points on the ray light contribute to the surface point seen by the eye</a:t>
            </a:r>
          </a:p>
          <a:p>
            <a:r>
              <a:rPr lang="en-US" baseline="0" dirty="0" smtClean="0"/>
              <a:t>We will call this one media-to-surface (CLICK) and it will again require some integration.</a:t>
            </a:r>
          </a:p>
          <a:p>
            <a:endParaRPr lang="en-US" baseline="0" dirty="0" smtClean="0"/>
          </a:p>
          <a:p>
            <a:r>
              <a:rPr lang="en-US" baseline="0" dirty="0" smtClean="0"/>
              <a:t>5. Finally, (CLICK) points on the ray light will also illuminate points on the eye ray. (CLICK)</a:t>
            </a:r>
          </a:p>
          <a:p>
            <a:r>
              <a:rPr lang="en-US" baseline="0" dirty="0" smtClean="0"/>
              <a:t>This is the most complicated transport requiring integration along both of the rays and</a:t>
            </a:r>
          </a:p>
          <a:p>
            <a:r>
              <a:rPr lang="en-US" baseline="0" dirty="0" smtClean="0"/>
              <a:t>We will use it to describe how to compute the illumination due to a ray light and later you will see that all other transports are just simplified versions of this one. (CLICK)</a:t>
            </a:r>
          </a:p>
        </p:txBody>
      </p:sp>
      <p:sp>
        <p:nvSpPr>
          <p:cNvPr id="4" name="Foliennummernplatzhalter 3"/>
          <p:cNvSpPr>
            <a:spLocks noGrp="1"/>
          </p:cNvSpPr>
          <p:nvPr>
            <p:ph type="sldNum" sz="quarter" idx="10"/>
          </p:nvPr>
        </p:nvSpPr>
        <p:spPr/>
        <p:txBody>
          <a:bodyPr/>
          <a:lstStyle/>
          <a:p>
            <a:fld id="{2C5B0F0C-65A7-4CA1-99FD-5DA51561A4DE}" type="slidenum">
              <a:rPr lang="de-DE" smtClean="0"/>
              <a:t>9</a:t>
            </a:fld>
            <a:endParaRPr lang="de-DE"/>
          </a:p>
        </p:txBody>
      </p:sp>
    </p:spTree>
    <p:extLst>
      <p:ext uri="{BB962C8B-B14F-4D97-AF65-F5344CB8AC3E}">
        <p14:creationId xmlns:p14="http://schemas.microsoft.com/office/powerpoint/2010/main" val="2463169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5" name="Fußzeilenplatzhalter 4"/>
          <p:cNvSpPr>
            <a:spLocks noGrp="1"/>
          </p:cNvSpPr>
          <p:nvPr>
            <p:ph type="ftr" sz="quarter" idx="11"/>
          </p:nvPr>
        </p:nvSpPr>
        <p:spPr/>
        <p:txBody>
          <a:bodyPr/>
          <a:lstStyle/>
          <a:p>
            <a:r>
              <a:rPr lang="de-DE" dirty="0" smtClean="0"/>
              <a:t>Progresive Virtual Beam Lights</a:t>
            </a:r>
          </a:p>
        </p:txBody>
      </p:sp>
      <p:sp>
        <p:nvSpPr>
          <p:cNvPr id="2" name="Titel 1"/>
          <p:cNvSpPr>
            <a:spLocks noGrp="1"/>
          </p:cNvSpPr>
          <p:nvPr>
            <p:ph type="ctrTitle" hasCustomPrompt="1"/>
          </p:nvPr>
        </p:nvSpPr>
        <p:spPr>
          <a:xfrm>
            <a:off x="685800" y="2996952"/>
            <a:ext cx="7772400" cy="1470025"/>
          </a:xfrm>
        </p:spPr>
        <p:txBody>
          <a:bodyPr>
            <a:normAutofit/>
          </a:bodyPr>
          <a:lstStyle>
            <a:lvl1pPr algn="ctr">
              <a:defRPr sz="36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1371600" y="4752727"/>
            <a:ext cx="6400800" cy="1752600"/>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4" name="Datumsplatzhalter 3"/>
          <p:cNvSpPr>
            <a:spLocks noGrp="1"/>
          </p:cNvSpPr>
          <p:nvPr>
            <p:ph type="dt" sz="half" idx="10"/>
          </p:nvPr>
        </p:nvSpPr>
        <p:spPr>
          <a:xfrm>
            <a:off x="62136" y="6646984"/>
            <a:ext cx="2133600" cy="211015"/>
          </a:xfrm>
          <a:prstGeom prst="rect">
            <a:avLst/>
          </a:prstGeom>
        </p:spPr>
        <p:txBody>
          <a:bodyPr anchor="ctr"/>
          <a:lstStyle>
            <a:lvl1pPr marL="0" algn="l" defTabSz="914400" rtl="0" eaLnBrk="1" latinLnBrk="0" hangingPunct="1">
              <a:defRPr lang="de-DE" sz="1200" kern="1200" smtClean="0">
                <a:solidFill>
                  <a:schemeClr val="tx1">
                    <a:tint val="75000"/>
                  </a:schemeClr>
                </a:solidFill>
                <a:latin typeface="+mn-lt"/>
                <a:ea typeface="+mn-ea"/>
                <a:cs typeface="+mn-cs"/>
              </a:defRPr>
            </a:lvl1pPr>
          </a:lstStyle>
          <a:p>
            <a:fld id="{8DAB7DED-5F3C-46C7-9BD7-F141C85BCE10}" type="datetime1">
              <a:rPr lang="de-DE" smtClean="0"/>
              <a:t>26.06.2012</a:t>
            </a:fld>
            <a:endParaRPr lang="en-US" dirty="0"/>
          </a:p>
        </p:txBody>
      </p:sp>
      <p:sp>
        <p:nvSpPr>
          <p:cNvPr id="6" name="Foliennummernplatzhalter 5"/>
          <p:cNvSpPr>
            <a:spLocks noGrp="1"/>
          </p:cNvSpPr>
          <p:nvPr>
            <p:ph type="sldNum" sz="quarter" idx="12"/>
          </p:nvPr>
        </p:nvSpPr>
        <p:spPr>
          <a:xfrm>
            <a:off x="8244408" y="6646984"/>
            <a:ext cx="792088" cy="211015"/>
          </a:xfrm>
          <a:prstGeom prst="rect">
            <a:avLst/>
          </a:prstGeom>
        </p:spPr>
        <p:txBody>
          <a:bodyPr anchor="ctr"/>
          <a:lstStyle>
            <a:lvl1pPr marL="0" algn="r" defTabSz="914400" rtl="0" eaLnBrk="1" latinLnBrk="0" hangingPunct="1">
              <a:defRPr lang="de-DE" sz="1200" kern="1200" smtClean="0">
                <a:solidFill>
                  <a:schemeClr val="tx1">
                    <a:tint val="75000"/>
                  </a:schemeClr>
                </a:solidFill>
                <a:latin typeface="+mn-lt"/>
                <a:ea typeface="+mn-ea"/>
                <a:cs typeface="+mn-cs"/>
              </a:defRPr>
            </a:lvl1pPr>
          </a:lstStyle>
          <a:p>
            <a:fld id="{7E95431C-F0EC-4DC5-A098-16E27D1FF48A}"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dirty="0" smtClean="0"/>
              <a:t>Titelmasterformat durch Klicken bearbeiten</a:t>
            </a:r>
            <a:endParaRPr lang="de-DE" dirty="0"/>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Textmasterformate durch Klicken bearbeiten</a:t>
            </a:r>
          </a:p>
        </p:txBody>
      </p:sp>
      <p:sp>
        <p:nvSpPr>
          <p:cNvPr id="5" name="Fußzeilenplatzhalter 4"/>
          <p:cNvSpPr>
            <a:spLocks noGrp="1"/>
          </p:cNvSpPr>
          <p:nvPr>
            <p:ph type="ftr" sz="quarter" idx="11"/>
          </p:nvPr>
        </p:nvSpPr>
        <p:spPr/>
        <p:txBody>
          <a:bodyPr/>
          <a:lstStyle/>
          <a:p>
            <a:r>
              <a:rPr lang="de-DE" dirty="0" smtClean="0"/>
              <a:t>Progresive Virtual Beam Lights</a:t>
            </a:r>
          </a:p>
        </p:txBody>
      </p:sp>
      <p:sp>
        <p:nvSpPr>
          <p:cNvPr id="7" name="Datumsplatzhalter 3"/>
          <p:cNvSpPr>
            <a:spLocks noGrp="1"/>
          </p:cNvSpPr>
          <p:nvPr>
            <p:ph type="dt" sz="half" idx="10"/>
          </p:nvPr>
        </p:nvSpPr>
        <p:spPr>
          <a:xfrm>
            <a:off x="62136" y="6646984"/>
            <a:ext cx="2133600" cy="211015"/>
          </a:xfrm>
          <a:prstGeom prst="rect">
            <a:avLst/>
          </a:prstGeom>
        </p:spPr>
        <p:txBody>
          <a:bodyPr anchor="ctr"/>
          <a:lstStyle>
            <a:lvl1pPr marL="0" algn="l" defTabSz="914400" rtl="0" eaLnBrk="1" latinLnBrk="0" hangingPunct="1">
              <a:defRPr lang="de-DE" sz="1200" kern="1200" smtClean="0">
                <a:solidFill>
                  <a:schemeClr val="tx1">
                    <a:tint val="75000"/>
                  </a:schemeClr>
                </a:solidFill>
                <a:latin typeface="+mn-lt"/>
                <a:ea typeface="+mn-ea"/>
                <a:cs typeface="+mn-cs"/>
              </a:defRPr>
            </a:lvl1pPr>
          </a:lstStyle>
          <a:p>
            <a:fld id="{FE09A75A-014B-410B-944F-402D26419FA1}" type="datetime1">
              <a:rPr lang="de-DE" smtClean="0"/>
              <a:t>26.06.2012</a:t>
            </a:fld>
            <a:endParaRPr lang="en-US" dirty="0"/>
          </a:p>
        </p:txBody>
      </p:sp>
      <p:sp>
        <p:nvSpPr>
          <p:cNvPr id="8" name="Foliennummernplatzhalter 5"/>
          <p:cNvSpPr>
            <a:spLocks noGrp="1"/>
          </p:cNvSpPr>
          <p:nvPr>
            <p:ph type="sldNum" sz="quarter" idx="12"/>
          </p:nvPr>
        </p:nvSpPr>
        <p:spPr>
          <a:xfrm>
            <a:off x="8244408" y="6646984"/>
            <a:ext cx="792088" cy="211015"/>
          </a:xfrm>
          <a:prstGeom prst="rect">
            <a:avLst/>
          </a:prstGeom>
        </p:spPr>
        <p:txBody>
          <a:bodyPr anchor="ctr"/>
          <a:lstStyle>
            <a:lvl1pPr marL="0" algn="r" defTabSz="914400" rtl="0" eaLnBrk="1" latinLnBrk="0" hangingPunct="1">
              <a:defRPr lang="de-DE" sz="1200" kern="1200" smtClean="0">
                <a:solidFill>
                  <a:schemeClr val="tx1">
                    <a:tint val="75000"/>
                  </a:schemeClr>
                </a:solidFill>
                <a:latin typeface="+mn-lt"/>
                <a:ea typeface="+mn-ea"/>
                <a:cs typeface="+mn-cs"/>
              </a:defRPr>
            </a:lvl1pPr>
          </a:lstStyle>
          <a:p>
            <a:fld id="{7E95431C-F0EC-4DC5-A098-16E27D1FF48A}"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344" y="116632"/>
            <a:ext cx="1309663" cy="493306"/>
          </a:xfrm>
          <a:prstGeom prst="rect">
            <a:avLst/>
          </a:prstGeom>
          <a:noFill/>
          <a:ln>
            <a:noFill/>
          </a:ln>
          <a:effectLst>
            <a:reflection blurRad="6350" stA="52000" endA="300" endPos="35000" dir="5400000" sy="-100000" algn="bl" rotWithShape="0"/>
          </a:effectLst>
        </p:spPr>
      </p:pic>
      <p:sp>
        <p:nvSpPr>
          <p:cNvPr id="10" name="Rectangle 9"/>
          <p:cNvSpPr/>
          <p:nvPr userDrawn="1"/>
        </p:nvSpPr>
        <p:spPr>
          <a:xfrm>
            <a:off x="0" y="-33883"/>
            <a:ext cx="9144000" cy="864096"/>
          </a:xfrm>
          <a:prstGeom prst="rect">
            <a:avLst/>
          </a:prstGeom>
          <a:gradFill>
            <a:gsLst>
              <a:gs pos="0">
                <a:schemeClr val="tx1">
                  <a:lumMod val="85000"/>
                  <a:lumOff val="15000"/>
                </a:schemeClr>
              </a:gs>
              <a:gs pos="100000">
                <a:schemeClr val="tx1">
                  <a:lumMod val="85000"/>
                  <a:lumOff val="15000"/>
                </a:schemeClr>
              </a:gs>
              <a:gs pos="29000">
                <a:schemeClr val="tx1">
                  <a:lumMod val="65000"/>
                  <a:lumOff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effectLst>
            <a:reflection blurRad="6350" stA="52000" endA="300" endPos="35000" dir="5400000" sy="-100000" algn="bl" rotWithShape="0"/>
          </a:effectLst>
        </p:spPr>
        <p:txBody>
          <a:bodyPr/>
          <a:lstStyle>
            <a:lvl1pPr>
              <a:defRPr kumimoji="0" lang="de-DE" sz="2800" b="1" kern="1200" dirty="0" smtClean="0">
                <a:ln w="6350">
                  <a:noFill/>
                </a:ln>
                <a:gradFill flip="none" rotWithShape="1">
                  <a:gsLst>
                    <a:gs pos="0">
                      <a:schemeClr val="bg1">
                        <a:lumMod val="95000"/>
                      </a:schemeClr>
                    </a:gs>
                    <a:gs pos="100000">
                      <a:schemeClr val="bg1">
                        <a:lumMod val="85000"/>
                      </a:schemeClr>
                    </a:gs>
                  </a:gsLst>
                  <a:lin ang="5400000" scaled="1"/>
                  <a:tileRect/>
                </a:gradFill>
                <a:effectLst>
                  <a:outerShdw blurRad="50800" dist="38100" dir="2700000" algn="tl" rotWithShape="0">
                    <a:srgbClr val="000000">
                      <a:alpha val="40000"/>
                    </a:srgbClr>
                  </a:outerShdw>
                  <a:reflection blurRad="6350" stA="20000" endPos="50000" dir="5400000" sy="-100000" algn="bl" rotWithShape="0"/>
                </a:effectLst>
                <a:latin typeface="Calibri" pitchFamily="34" charset="0"/>
                <a:ea typeface="+mj-ea"/>
                <a:cs typeface="+mj-cs"/>
              </a:defRPr>
            </a:lvl1p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lvl3pPr>
              <a:buFontTx/>
              <a:buBlip>
                <a:blip r:embed="rId3"/>
              </a:buBlip>
              <a:defRPr/>
            </a:lvl3pPr>
            <a:lvl4pPr>
              <a:buFontTx/>
              <a:buBlip>
                <a:blip r:embed="rId3"/>
              </a:buBlip>
              <a:defRPr/>
            </a:lvl4pPr>
            <a:lvl5pPr>
              <a:buFontTx/>
              <a:buBlip>
                <a:blip r:embed="rId3"/>
              </a:buBlip>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Fußzeilenplatzhalter 4"/>
          <p:cNvSpPr>
            <a:spLocks noGrp="1"/>
          </p:cNvSpPr>
          <p:nvPr>
            <p:ph type="ftr" sz="quarter" idx="11"/>
          </p:nvPr>
        </p:nvSpPr>
        <p:spPr/>
        <p:txBody>
          <a:bodyPr/>
          <a:lstStyle>
            <a:lvl1pPr>
              <a:defRPr/>
            </a:lvl1pPr>
          </a:lstStyle>
          <a:p>
            <a:r>
              <a:rPr lang="de-DE" dirty="0" smtClean="0"/>
              <a:t>Progresive Virtual Beam Lights</a:t>
            </a:r>
          </a:p>
        </p:txBody>
      </p:sp>
      <p:sp>
        <p:nvSpPr>
          <p:cNvPr id="7" name="Datumsplatzhalter 3"/>
          <p:cNvSpPr>
            <a:spLocks noGrp="1"/>
          </p:cNvSpPr>
          <p:nvPr>
            <p:ph type="dt" sz="half" idx="10"/>
          </p:nvPr>
        </p:nvSpPr>
        <p:spPr>
          <a:xfrm>
            <a:off x="62136" y="6646984"/>
            <a:ext cx="2133600" cy="211015"/>
          </a:xfrm>
          <a:prstGeom prst="rect">
            <a:avLst/>
          </a:prstGeom>
        </p:spPr>
        <p:txBody>
          <a:bodyPr anchor="ctr"/>
          <a:lstStyle>
            <a:lvl1pPr marL="0" algn="l" defTabSz="914400" rtl="0" eaLnBrk="1" latinLnBrk="0" hangingPunct="1">
              <a:defRPr lang="de-DE" sz="1200" kern="1200" smtClean="0">
                <a:solidFill>
                  <a:schemeClr val="tx1">
                    <a:tint val="75000"/>
                  </a:schemeClr>
                </a:solidFill>
                <a:latin typeface="+mn-lt"/>
                <a:ea typeface="+mn-ea"/>
                <a:cs typeface="+mn-cs"/>
              </a:defRPr>
            </a:lvl1pPr>
          </a:lstStyle>
          <a:p>
            <a:fld id="{96F974C8-1DB9-42A5-9D93-A2A447353803}" type="datetime1">
              <a:rPr lang="de-DE" smtClean="0"/>
              <a:t>26.06.2012</a:t>
            </a:fld>
            <a:endParaRPr lang="en-US" dirty="0"/>
          </a:p>
        </p:txBody>
      </p:sp>
      <p:sp>
        <p:nvSpPr>
          <p:cNvPr id="8" name="Foliennummernplatzhalter 5"/>
          <p:cNvSpPr>
            <a:spLocks noGrp="1"/>
          </p:cNvSpPr>
          <p:nvPr>
            <p:ph type="sldNum" sz="quarter" idx="12"/>
          </p:nvPr>
        </p:nvSpPr>
        <p:spPr>
          <a:xfrm>
            <a:off x="8244408" y="6646984"/>
            <a:ext cx="792088" cy="211015"/>
          </a:xfrm>
          <a:prstGeom prst="rect">
            <a:avLst/>
          </a:prstGeom>
        </p:spPr>
        <p:txBody>
          <a:bodyPr anchor="ctr"/>
          <a:lstStyle>
            <a:lvl1pPr marL="0" algn="r" defTabSz="914400" rtl="0" eaLnBrk="1" latinLnBrk="0" hangingPunct="1">
              <a:defRPr lang="de-DE" sz="1200" kern="1200" smtClean="0">
                <a:solidFill>
                  <a:schemeClr val="tx1">
                    <a:tint val="75000"/>
                  </a:schemeClr>
                </a:solidFill>
                <a:latin typeface="+mn-lt"/>
                <a:ea typeface="+mn-ea"/>
                <a:cs typeface="+mn-cs"/>
              </a:defRPr>
            </a:lvl1pPr>
          </a:lstStyle>
          <a:p>
            <a:fld id="{7E95431C-F0EC-4DC5-A098-16E27D1FF48A}"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344" y="116632"/>
            <a:ext cx="1309663" cy="493306"/>
          </a:xfrm>
          <a:prstGeom prst="rect">
            <a:avLst/>
          </a:prstGeom>
          <a:noFill/>
          <a:ln>
            <a:noFill/>
          </a:ln>
          <a:effectLst>
            <a:reflection blurRad="6350" stA="52000" endA="300" endPos="35000" dir="5400000" sy="-100000" algn="bl" rotWithShape="0"/>
          </a:effectLst>
        </p:spPr>
      </p:pic>
      <p:sp>
        <p:nvSpPr>
          <p:cNvPr id="13" name="Rectangle 12"/>
          <p:cNvSpPr/>
          <p:nvPr userDrawn="1"/>
        </p:nvSpPr>
        <p:spPr>
          <a:xfrm>
            <a:off x="0" y="-33883"/>
            <a:ext cx="9144000" cy="864096"/>
          </a:xfrm>
          <a:prstGeom prst="rect">
            <a:avLst/>
          </a:prstGeom>
          <a:gradFill>
            <a:gsLst>
              <a:gs pos="0">
                <a:schemeClr val="tx1">
                  <a:lumMod val="85000"/>
                  <a:lumOff val="15000"/>
                </a:schemeClr>
              </a:gs>
              <a:gs pos="100000">
                <a:schemeClr val="tx1">
                  <a:lumMod val="85000"/>
                  <a:lumOff val="15000"/>
                </a:schemeClr>
              </a:gs>
              <a:gs pos="29000">
                <a:schemeClr val="tx1">
                  <a:lumMod val="65000"/>
                  <a:lumOff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el 1"/>
          <p:cNvSpPr>
            <a:spLocks noGrp="1"/>
          </p:cNvSpPr>
          <p:nvPr>
            <p:ph type="title"/>
          </p:nvPr>
        </p:nvSpPr>
        <p:spPr>
          <a:xfrm>
            <a:off x="180000" y="193224"/>
            <a:ext cx="8820000" cy="571480"/>
          </a:xfrm>
        </p:spPr>
        <p:txBody>
          <a:bodyPr vert="horz" lIns="91440" tIns="45720" rIns="91440" bIns="45720" rtlCol="0" anchor="b">
            <a:normAutofit/>
          </a:bodyPr>
          <a:lstStyle>
            <a:lvl1pPr>
              <a:defRPr lang="de-DE" dirty="0">
                <a:gradFill flip="none" rotWithShape="1">
                  <a:gsLst>
                    <a:gs pos="0">
                      <a:schemeClr val="bg1">
                        <a:lumMod val="95000"/>
                      </a:schemeClr>
                    </a:gs>
                    <a:gs pos="100000">
                      <a:schemeClr val="bg1">
                        <a:lumMod val="85000"/>
                      </a:schemeClr>
                    </a:gs>
                  </a:gsLst>
                  <a:lin ang="5400000" scaled="1"/>
                  <a:tileRect/>
                </a:gradFill>
                <a:effectLst>
                  <a:outerShdw blurRad="50800" dist="38100" dir="2700000" algn="tl" rotWithShape="0">
                    <a:srgbClr val="000000">
                      <a:alpha val="40000"/>
                    </a:srgbClr>
                  </a:outerShdw>
                  <a:reflection blurRad="6350" stA="20000" endPos="50000" dir="5400000" sy="-100000" algn="bl" rotWithShape="0"/>
                </a:effectLst>
              </a:defRPr>
            </a:lvl1pPr>
          </a:lstStyle>
          <a:p>
            <a:pPr lvl="0"/>
            <a:r>
              <a:rPr lang="de-DE" dirty="0" smtClean="0"/>
              <a:t>Titelmasterformat durch Klicken bearbeiten</a:t>
            </a:r>
            <a:endParaRPr lang="de-DE" dirty="0"/>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11"/>
          </p:nvPr>
        </p:nvSpPr>
        <p:spPr/>
        <p:txBody>
          <a:bodyPr/>
          <a:lstStyle/>
          <a:p>
            <a:r>
              <a:rPr lang="de-DE" dirty="0" smtClean="0"/>
              <a:t>Progresive Virtual Beam Lights</a:t>
            </a:r>
          </a:p>
        </p:txBody>
      </p:sp>
      <p:sp>
        <p:nvSpPr>
          <p:cNvPr id="8" name="Datumsplatzhalter 3"/>
          <p:cNvSpPr>
            <a:spLocks noGrp="1"/>
          </p:cNvSpPr>
          <p:nvPr>
            <p:ph type="dt" sz="half" idx="10"/>
          </p:nvPr>
        </p:nvSpPr>
        <p:spPr>
          <a:xfrm>
            <a:off x="62136" y="6646984"/>
            <a:ext cx="2133600" cy="211015"/>
          </a:xfrm>
          <a:prstGeom prst="rect">
            <a:avLst/>
          </a:prstGeom>
        </p:spPr>
        <p:txBody>
          <a:bodyPr anchor="ctr"/>
          <a:lstStyle>
            <a:lvl1pPr marL="0" algn="l" defTabSz="914400" rtl="0" eaLnBrk="1" latinLnBrk="0" hangingPunct="1">
              <a:defRPr lang="de-DE" sz="1200" kern="1200" smtClean="0">
                <a:solidFill>
                  <a:schemeClr val="tx1">
                    <a:tint val="75000"/>
                  </a:schemeClr>
                </a:solidFill>
                <a:latin typeface="+mn-lt"/>
                <a:ea typeface="+mn-ea"/>
                <a:cs typeface="+mn-cs"/>
              </a:defRPr>
            </a:lvl1pPr>
          </a:lstStyle>
          <a:p>
            <a:fld id="{95AE74C8-FED3-490D-88C9-1690F313C717}" type="datetime1">
              <a:rPr lang="de-DE" smtClean="0"/>
              <a:t>26.06.2012</a:t>
            </a:fld>
            <a:endParaRPr lang="en-US" dirty="0"/>
          </a:p>
        </p:txBody>
      </p:sp>
      <p:sp>
        <p:nvSpPr>
          <p:cNvPr id="9" name="Foliennummernplatzhalter 5"/>
          <p:cNvSpPr>
            <a:spLocks noGrp="1"/>
          </p:cNvSpPr>
          <p:nvPr>
            <p:ph type="sldNum" sz="quarter" idx="12"/>
          </p:nvPr>
        </p:nvSpPr>
        <p:spPr>
          <a:xfrm>
            <a:off x="8244408" y="6646984"/>
            <a:ext cx="792088" cy="211015"/>
          </a:xfrm>
          <a:prstGeom prst="rect">
            <a:avLst/>
          </a:prstGeom>
        </p:spPr>
        <p:txBody>
          <a:bodyPr anchor="ctr"/>
          <a:lstStyle>
            <a:lvl1pPr marL="0" algn="r" defTabSz="914400" rtl="0" eaLnBrk="1" latinLnBrk="0" hangingPunct="1">
              <a:defRPr lang="de-DE" sz="1200" kern="1200" smtClean="0">
                <a:solidFill>
                  <a:schemeClr val="tx1">
                    <a:tint val="75000"/>
                  </a:schemeClr>
                </a:solidFill>
                <a:latin typeface="+mn-lt"/>
                <a:ea typeface="+mn-ea"/>
                <a:cs typeface="+mn-cs"/>
              </a:defRPr>
            </a:lvl1pPr>
          </a:lstStyle>
          <a:p>
            <a:fld id="{7E95431C-F0EC-4DC5-A098-16E27D1FF48A}"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344" y="116632"/>
            <a:ext cx="1309663" cy="493306"/>
          </a:xfrm>
          <a:prstGeom prst="rect">
            <a:avLst/>
          </a:prstGeom>
          <a:noFill/>
          <a:ln>
            <a:noFill/>
          </a:ln>
          <a:effectLst>
            <a:reflection blurRad="6350" stA="52000" endA="300" endPos="35000" dir="5400000" sy="-100000" algn="bl" rotWithShape="0"/>
          </a:effectLst>
        </p:spPr>
      </p:pic>
      <p:sp>
        <p:nvSpPr>
          <p:cNvPr id="13" name="Rectangle 12"/>
          <p:cNvSpPr/>
          <p:nvPr userDrawn="1"/>
        </p:nvSpPr>
        <p:spPr>
          <a:xfrm>
            <a:off x="0" y="-33883"/>
            <a:ext cx="9144000" cy="864096"/>
          </a:xfrm>
          <a:prstGeom prst="rect">
            <a:avLst/>
          </a:prstGeom>
          <a:gradFill>
            <a:gsLst>
              <a:gs pos="0">
                <a:schemeClr val="tx1">
                  <a:lumMod val="85000"/>
                  <a:lumOff val="15000"/>
                </a:schemeClr>
              </a:gs>
              <a:gs pos="100000">
                <a:schemeClr val="tx1">
                  <a:lumMod val="85000"/>
                  <a:lumOff val="15000"/>
                </a:schemeClr>
              </a:gs>
              <a:gs pos="29000">
                <a:schemeClr val="tx1">
                  <a:lumMod val="65000"/>
                  <a:lumOff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el 1"/>
          <p:cNvSpPr>
            <a:spLocks noGrp="1"/>
          </p:cNvSpPr>
          <p:nvPr>
            <p:ph type="title"/>
          </p:nvPr>
        </p:nvSpPr>
        <p:spPr>
          <a:xfrm>
            <a:off x="180000" y="193224"/>
            <a:ext cx="8820000" cy="571480"/>
          </a:xfrm>
        </p:spPr>
        <p:txBody>
          <a:bodyPr vert="horz" lIns="91440" tIns="45720" rIns="91440" bIns="45720" rtlCol="0" anchor="b">
            <a:normAutofit/>
          </a:bodyPr>
          <a:lstStyle>
            <a:lvl1pPr>
              <a:defRPr lang="de-DE" dirty="0">
                <a:gradFill flip="none" rotWithShape="1">
                  <a:gsLst>
                    <a:gs pos="0">
                      <a:schemeClr val="bg1">
                        <a:lumMod val="95000"/>
                      </a:schemeClr>
                    </a:gs>
                    <a:gs pos="100000">
                      <a:schemeClr val="bg1">
                        <a:lumMod val="85000"/>
                      </a:schemeClr>
                    </a:gs>
                  </a:gsLst>
                  <a:lin ang="5400000" scaled="1"/>
                  <a:tileRect/>
                </a:gradFill>
                <a:effectLst>
                  <a:outerShdw blurRad="50800" dist="38100" dir="2700000" algn="tl" rotWithShape="0">
                    <a:srgbClr val="000000">
                      <a:alpha val="40000"/>
                    </a:srgbClr>
                  </a:outerShdw>
                  <a:reflection blurRad="6350" stA="20000" endPos="50000" dir="5400000" sy="-100000" algn="bl" rotWithShape="0"/>
                </a:effectLst>
              </a:defRPr>
            </a:lvl1pPr>
          </a:lstStyle>
          <a:p>
            <a:pPr lvl="0"/>
            <a:r>
              <a:rPr lang="de-DE" dirty="0" smtClean="0"/>
              <a:t>Titelmasterformat durch Klicken bearbeiten</a:t>
            </a:r>
            <a:endParaRPr lang="de-DE" dirty="0"/>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8" name="Fußzeilenplatzhalter 7"/>
          <p:cNvSpPr>
            <a:spLocks noGrp="1"/>
          </p:cNvSpPr>
          <p:nvPr>
            <p:ph type="ftr" sz="quarter" idx="11"/>
          </p:nvPr>
        </p:nvSpPr>
        <p:spPr/>
        <p:txBody>
          <a:bodyPr/>
          <a:lstStyle/>
          <a:p>
            <a:r>
              <a:rPr lang="de-DE" dirty="0" smtClean="0"/>
              <a:t>Progresive Virtual Beam Lights</a:t>
            </a:r>
          </a:p>
        </p:txBody>
      </p:sp>
      <p:sp>
        <p:nvSpPr>
          <p:cNvPr id="10" name="Datumsplatzhalter 3"/>
          <p:cNvSpPr>
            <a:spLocks noGrp="1"/>
          </p:cNvSpPr>
          <p:nvPr>
            <p:ph type="dt" sz="half" idx="10"/>
          </p:nvPr>
        </p:nvSpPr>
        <p:spPr>
          <a:xfrm>
            <a:off x="62136" y="6646984"/>
            <a:ext cx="2133600" cy="211015"/>
          </a:xfrm>
          <a:prstGeom prst="rect">
            <a:avLst/>
          </a:prstGeom>
        </p:spPr>
        <p:txBody>
          <a:bodyPr anchor="ctr"/>
          <a:lstStyle>
            <a:lvl1pPr marL="0" algn="l" defTabSz="914400" rtl="0" eaLnBrk="1" latinLnBrk="0" hangingPunct="1">
              <a:defRPr lang="de-DE" sz="1200" kern="1200" smtClean="0">
                <a:solidFill>
                  <a:schemeClr val="tx1">
                    <a:tint val="75000"/>
                  </a:schemeClr>
                </a:solidFill>
                <a:latin typeface="+mn-lt"/>
                <a:ea typeface="+mn-ea"/>
                <a:cs typeface="+mn-cs"/>
              </a:defRPr>
            </a:lvl1pPr>
          </a:lstStyle>
          <a:p>
            <a:fld id="{37CF01AF-387A-475D-BC2F-35D77806CCCD}" type="datetime1">
              <a:rPr lang="de-DE" smtClean="0"/>
              <a:t>26.06.2012</a:t>
            </a:fld>
            <a:endParaRPr lang="en-US" dirty="0"/>
          </a:p>
        </p:txBody>
      </p:sp>
      <p:sp>
        <p:nvSpPr>
          <p:cNvPr id="11" name="Foliennummernplatzhalter 5"/>
          <p:cNvSpPr>
            <a:spLocks noGrp="1"/>
          </p:cNvSpPr>
          <p:nvPr>
            <p:ph type="sldNum" sz="quarter" idx="12"/>
          </p:nvPr>
        </p:nvSpPr>
        <p:spPr>
          <a:xfrm>
            <a:off x="8244408" y="6646984"/>
            <a:ext cx="792088" cy="211015"/>
          </a:xfrm>
          <a:prstGeom prst="rect">
            <a:avLst/>
          </a:prstGeom>
        </p:spPr>
        <p:txBody>
          <a:bodyPr anchor="ctr"/>
          <a:lstStyle>
            <a:lvl1pPr marL="0" algn="r" defTabSz="914400" rtl="0" eaLnBrk="1" latinLnBrk="0" hangingPunct="1">
              <a:defRPr lang="de-DE" sz="1200" kern="1200" smtClean="0">
                <a:solidFill>
                  <a:schemeClr val="tx1">
                    <a:tint val="75000"/>
                  </a:schemeClr>
                </a:solidFill>
                <a:latin typeface="+mn-lt"/>
                <a:ea typeface="+mn-ea"/>
                <a:cs typeface="+mn-cs"/>
              </a:defRPr>
            </a:lvl1pPr>
          </a:lstStyle>
          <a:p>
            <a:fld id="{7E95431C-F0EC-4DC5-A098-16E27D1FF48A}"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bg>
      <p:bgPr shadeToTitle="1">
        <a:gradFill flip="none" rotWithShape="1">
          <a:gsLst>
            <a:gs pos="0">
              <a:schemeClr val="bg1">
                <a:lumMod val="95000"/>
              </a:schemeClr>
            </a:gs>
            <a:gs pos="10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68344" y="116632"/>
            <a:ext cx="1309663" cy="493306"/>
          </a:xfrm>
          <a:prstGeom prst="rect">
            <a:avLst/>
          </a:prstGeom>
          <a:noFill/>
          <a:ln>
            <a:noFill/>
          </a:ln>
          <a:effectLst>
            <a:reflection blurRad="6350" stA="52000" endA="300" endPos="35000" dir="5400000" sy="-100000" algn="bl" rotWithShape="0"/>
          </a:effectLst>
        </p:spPr>
      </p:pic>
      <p:sp>
        <p:nvSpPr>
          <p:cNvPr id="9" name="Rectangle 8"/>
          <p:cNvSpPr/>
          <p:nvPr userDrawn="1"/>
        </p:nvSpPr>
        <p:spPr>
          <a:xfrm>
            <a:off x="0" y="-33883"/>
            <a:ext cx="9144000" cy="864096"/>
          </a:xfrm>
          <a:prstGeom prst="rect">
            <a:avLst/>
          </a:prstGeom>
          <a:gradFill>
            <a:gsLst>
              <a:gs pos="0">
                <a:schemeClr val="tx1">
                  <a:lumMod val="85000"/>
                  <a:lumOff val="15000"/>
                </a:schemeClr>
              </a:gs>
              <a:gs pos="100000">
                <a:schemeClr val="tx1">
                  <a:lumMod val="85000"/>
                  <a:lumOff val="15000"/>
                </a:schemeClr>
              </a:gs>
              <a:gs pos="29000">
                <a:schemeClr val="tx1">
                  <a:lumMod val="65000"/>
                  <a:lumOff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el 1"/>
          <p:cNvSpPr>
            <a:spLocks noGrp="1"/>
          </p:cNvSpPr>
          <p:nvPr>
            <p:ph type="title"/>
          </p:nvPr>
        </p:nvSpPr>
        <p:spPr>
          <a:xfrm>
            <a:off x="180000" y="193224"/>
            <a:ext cx="8820000" cy="571480"/>
          </a:xfrm>
        </p:spPr>
        <p:txBody>
          <a:bodyPr vert="horz" lIns="91440" tIns="45720" rIns="91440" bIns="45720" rtlCol="0" anchor="b">
            <a:normAutofit/>
          </a:bodyPr>
          <a:lstStyle>
            <a:lvl1pPr>
              <a:defRPr lang="de-DE" dirty="0">
                <a:gradFill flip="none" rotWithShape="1">
                  <a:gsLst>
                    <a:gs pos="0">
                      <a:schemeClr val="bg1">
                        <a:lumMod val="95000"/>
                      </a:schemeClr>
                    </a:gs>
                    <a:gs pos="100000">
                      <a:schemeClr val="bg1">
                        <a:lumMod val="85000"/>
                      </a:schemeClr>
                    </a:gs>
                  </a:gsLst>
                  <a:lin ang="5400000" scaled="1"/>
                  <a:tileRect/>
                </a:gradFill>
                <a:effectLst>
                  <a:outerShdw blurRad="50800" dist="38100" dir="2700000" algn="tl" rotWithShape="0">
                    <a:srgbClr val="000000">
                      <a:alpha val="40000"/>
                    </a:srgbClr>
                  </a:outerShdw>
                  <a:reflection blurRad="6350" stA="20000" endPos="50000" dir="5400000" sy="-100000" algn="bl" rotWithShape="0"/>
                </a:effectLst>
              </a:defRPr>
            </a:lvl1pPr>
          </a:lstStyle>
          <a:p>
            <a:pPr lvl="0"/>
            <a:r>
              <a:rPr lang="de-DE" dirty="0" smtClean="0"/>
              <a:t>Titelmasterformat durch Klicken bearbeiten</a:t>
            </a:r>
            <a:endParaRPr lang="de-DE" dirty="0"/>
          </a:p>
        </p:txBody>
      </p:sp>
      <p:sp>
        <p:nvSpPr>
          <p:cNvPr id="4" name="Fußzeilenplatzhalter 3"/>
          <p:cNvSpPr>
            <a:spLocks noGrp="1"/>
          </p:cNvSpPr>
          <p:nvPr>
            <p:ph type="ftr" sz="quarter" idx="11"/>
          </p:nvPr>
        </p:nvSpPr>
        <p:spPr/>
        <p:txBody>
          <a:bodyPr/>
          <a:lstStyle/>
          <a:p>
            <a:r>
              <a:rPr lang="de-DE" smtClean="0"/>
              <a:t>Rasterized Bounding Volume Hierarchies</a:t>
            </a:r>
            <a:endParaRPr lang="de-DE"/>
          </a:p>
        </p:txBody>
      </p:sp>
      <p:sp>
        <p:nvSpPr>
          <p:cNvPr id="6" name="Datumsplatzhalter 3"/>
          <p:cNvSpPr>
            <a:spLocks noGrp="1"/>
          </p:cNvSpPr>
          <p:nvPr>
            <p:ph type="dt" sz="half" idx="10"/>
          </p:nvPr>
        </p:nvSpPr>
        <p:spPr>
          <a:xfrm>
            <a:off x="62136" y="6646984"/>
            <a:ext cx="2133600" cy="211015"/>
          </a:xfrm>
          <a:prstGeom prst="rect">
            <a:avLst/>
          </a:prstGeom>
        </p:spPr>
        <p:txBody>
          <a:bodyPr anchor="ctr"/>
          <a:lstStyle>
            <a:lvl1pPr marL="0" algn="l" defTabSz="914400" rtl="0" eaLnBrk="1" latinLnBrk="0" hangingPunct="1">
              <a:defRPr lang="de-DE" sz="1200" kern="1200" smtClean="0">
                <a:solidFill>
                  <a:schemeClr val="tx1">
                    <a:tint val="75000"/>
                  </a:schemeClr>
                </a:solidFill>
                <a:latin typeface="+mn-lt"/>
                <a:ea typeface="+mn-ea"/>
                <a:cs typeface="+mn-cs"/>
              </a:defRPr>
            </a:lvl1pPr>
          </a:lstStyle>
          <a:p>
            <a:fld id="{F12275D5-FF7F-4449-AB54-B911A3EA47D1}" type="datetime1">
              <a:rPr lang="de-DE" smtClean="0"/>
              <a:t>26.06.2012</a:t>
            </a:fld>
            <a:endParaRPr lang="en-US" dirty="0"/>
          </a:p>
        </p:txBody>
      </p:sp>
      <p:sp>
        <p:nvSpPr>
          <p:cNvPr id="7" name="Foliennummernplatzhalter 5"/>
          <p:cNvSpPr>
            <a:spLocks noGrp="1"/>
          </p:cNvSpPr>
          <p:nvPr>
            <p:ph type="sldNum" sz="quarter" idx="12"/>
          </p:nvPr>
        </p:nvSpPr>
        <p:spPr>
          <a:xfrm>
            <a:off x="8244408" y="6646984"/>
            <a:ext cx="792088" cy="211015"/>
          </a:xfrm>
          <a:prstGeom prst="rect">
            <a:avLst/>
          </a:prstGeom>
        </p:spPr>
        <p:txBody>
          <a:bodyPr anchor="ctr"/>
          <a:lstStyle>
            <a:lvl1pPr marL="0" algn="r" defTabSz="914400" rtl="0" eaLnBrk="1" latinLnBrk="0" hangingPunct="1">
              <a:defRPr lang="de-DE" sz="1200" kern="1200" smtClean="0">
                <a:solidFill>
                  <a:schemeClr val="tx1">
                    <a:tint val="75000"/>
                  </a:schemeClr>
                </a:solidFill>
                <a:latin typeface="+mn-lt"/>
                <a:ea typeface="+mn-ea"/>
                <a:cs typeface="+mn-cs"/>
              </a:defRPr>
            </a:lvl1pPr>
          </a:lstStyle>
          <a:p>
            <a:fld id="{7E95431C-F0EC-4DC5-A098-16E27D1FF48A}"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6" name="Fußzeilenplatzhalter 5"/>
          <p:cNvSpPr>
            <a:spLocks noGrp="1"/>
          </p:cNvSpPr>
          <p:nvPr>
            <p:ph type="ftr" sz="quarter" idx="11"/>
          </p:nvPr>
        </p:nvSpPr>
        <p:spPr/>
        <p:txBody>
          <a:bodyPr/>
          <a:lstStyle/>
          <a:p>
            <a:r>
              <a:rPr lang="de-DE" smtClean="0"/>
              <a:t>Rasterized Bounding Volume Hierarchies</a:t>
            </a:r>
            <a:endParaRPr lang="de-DE"/>
          </a:p>
        </p:txBody>
      </p:sp>
      <p:sp>
        <p:nvSpPr>
          <p:cNvPr id="8" name="Datumsplatzhalter 3"/>
          <p:cNvSpPr>
            <a:spLocks noGrp="1"/>
          </p:cNvSpPr>
          <p:nvPr>
            <p:ph type="dt" sz="half" idx="10"/>
          </p:nvPr>
        </p:nvSpPr>
        <p:spPr>
          <a:xfrm>
            <a:off x="62136" y="6646984"/>
            <a:ext cx="2133600" cy="211015"/>
          </a:xfrm>
          <a:prstGeom prst="rect">
            <a:avLst/>
          </a:prstGeom>
        </p:spPr>
        <p:txBody>
          <a:bodyPr anchor="ctr"/>
          <a:lstStyle>
            <a:lvl1pPr marL="0" algn="l" defTabSz="914400" rtl="0" eaLnBrk="1" latinLnBrk="0" hangingPunct="1">
              <a:defRPr lang="de-DE" sz="1200" kern="1200" smtClean="0">
                <a:solidFill>
                  <a:schemeClr val="tx1">
                    <a:tint val="75000"/>
                  </a:schemeClr>
                </a:solidFill>
                <a:latin typeface="+mn-lt"/>
                <a:ea typeface="+mn-ea"/>
                <a:cs typeface="+mn-cs"/>
              </a:defRPr>
            </a:lvl1pPr>
          </a:lstStyle>
          <a:p>
            <a:fld id="{0DFF4653-51DF-4FE6-855E-BBD2FB23EC9C}" type="datetime1">
              <a:rPr lang="de-DE" smtClean="0"/>
              <a:t>26.06.2012</a:t>
            </a:fld>
            <a:endParaRPr lang="en-US" dirty="0"/>
          </a:p>
        </p:txBody>
      </p:sp>
      <p:sp>
        <p:nvSpPr>
          <p:cNvPr id="9" name="Foliennummernplatzhalter 5"/>
          <p:cNvSpPr>
            <a:spLocks noGrp="1"/>
          </p:cNvSpPr>
          <p:nvPr>
            <p:ph type="sldNum" sz="quarter" idx="12"/>
          </p:nvPr>
        </p:nvSpPr>
        <p:spPr>
          <a:xfrm>
            <a:off x="8244408" y="6646984"/>
            <a:ext cx="792088" cy="211015"/>
          </a:xfrm>
          <a:prstGeom prst="rect">
            <a:avLst/>
          </a:prstGeom>
        </p:spPr>
        <p:txBody>
          <a:bodyPr anchor="ctr"/>
          <a:lstStyle>
            <a:lvl1pPr marL="0" algn="r" defTabSz="914400" rtl="0" eaLnBrk="1" latinLnBrk="0" hangingPunct="1">
              <a:defRPr lang="de-DE" sz="1200" kern="1200" smtClean="0">
                <a:solidFill>
                  <a:schemeClr val="tx1">
                    <a:tint val="75000"/>
                  </a:schemeClr>
                </a:solidFill>
                <a:latin typeface="+mn-lt"/>
                <a:ea typeface="+mn-ea"/>
                <a:cs typeface="+mn-cs"/>
              </a:defRPr>
            </a:lvl1pPr>
          </a:lstStyle>
          <a:p>
            <a:fld id="{7E95431C-F0EC-4DC5-A098-16E27D1FF48A}"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344" y="116632"/>
            <a:ext cx="1309663" cy="493306"/>
          </a:xfrm>
          <a:prstGeom prst="rect">
            <a:avLst/>
          </a:prstGeom>
          <a:noFill/>
          <a:ln>
            <a:noFill/>
          </a:ln>
          <a:effectLst>
            <a:reflection blurRad="6350" stA="52000" endA="300" endPos="35000" dir="5400000" sy="-100000" algn="bl" rotWithShape="0"/>
          </a:effectLst>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Datumsplatzhalter 3"/>
          <p:cNvSpPr>
            <a:spLocks noGrp="1"/>
          </p:cNvSpPr>
          <p:nvPr>
            <p:ph type="dt" sz="half" idx="10"/>
          </p:nvPr>
        </p:nvSpPr>
        <p:spPr>
          <a:xfrm>
            <a:off x="62136" y="6646984"/>
            <a:ext cx="2133600" cy="211015"/>
          </a:xfrm>
          <a:prstGeom prst="rect">
            <a:avLst/>
          </a:prstGeom>
        </p:spPr>
        <p:txBody>
          <a:bodyPr anchor="ctr"/>
          <a:lstStyle>
            <a:lvl1pPr marL="0" algn="l" defTabSz="914400" rtl="0" eaLnBrk="1" latinLnBrk="0" hangingPunct="1">
              <a:defRPr lang="de-DE" sz="1200" kern="1200" smtClean="0">
                <a:solidFill>
                  <a:schemeClr val="tx1">
                    <a:tint val="75000"/>
                  </a:schemeClr>
                </a:solidFill>
                <a:latin typeface="+mn-lt"/>
                <a:ea typeface="+mn-ea"/>
                <a:cs typeface="+mn-cs"/>
              </a:defRPr>
            </a:lvl1pPr>
          </a:lstStyle>
          <a:p>
            <a:fld id="{2ADB7BD2-5242-456C-9A07-56C11CC612E4}" type="datetime1">
              <a:rPr lang="de-DE" smtClean="0"/>
              <a:t>26.06.2012</a:t>
            </a:fld>
            <a:endParaRPr lang="en-US" dirty="0"/>
          </a:p>
        </p:txBody>
      </p:sp>
      <p:sp>
        <p:nvSpPr>
          <p:cNvPr id="3" name="Foliennummernplatzhalter 5"/>
          <p:cNvSpPr>
            <a:spLocks noGrp="1"/>
          </p:cNvSpPr>
          <p:nvPr>
            <p:ph type="sldNum" sz="quarter" idx="12"/>
          </p:nvPr>
        </p:nvSpPr>
        <p:spPr>
          <a:xfrm>
            <a:off x="8244408" y="6646984"/>
            <a:ext cx="792088" cy="211015"/>
          </a:xfrm>
          <a:prstGeom prst="rect">
            <a:avLst/>
          </a:prstGeom>
        </p:spPr>
        <p:txBody>
          <a:bodyPr anchor="ctr"/>
          <a:lstStyle>
            <a:lvl1pPr marL="0" algn="r" defTabSz="914400" rtl="0" eaLnBrk="1" latinLnBrk="0" hangingPunct="1">
              <a:defRPr lang="de-DE" sz="1200" kern="1200" smtClean="0">
                <a:solidFill>
                  <a:schemeClr val="tx1">
                    <a:tint val="75000"/>
                  </a:schemeClr>
                </a:solidFill>
                <a:latin typeface="+mn-lt"/>
                <a:ea typeface="+mn-ea"/>
                <a:cs typeface="+mn-cs"/>
              </a:defRPr>
            </a:lvl1pPr>
          </a:lstStyle>
          <a:p>
            <a:fld id="{7E95431C-F0EC-4DC5-A098-16E27D1FF48A}" type="slidenum">
              <a:rPr lang="en-US" smtClean="0"/>
              <a:pPr/>
              <a:t>‹#›</a:t>
            </a:fld>
            <a:endParaRPr lang="en-US" dirty="0"/>
          </a:p>
        </p:txBody>
      </p:sp>
      <p:sp>
        <p:nvSpPr>
          <p:cNvPr id="6" name="Fußzeilenplatzhalter 4"/>
          <p:cNvSpPr>
            <a:spLocks noGrp="1"/>
          </p:cNvSpPr>
          <p:nvPr>
            <p:ph type="ftr" sz="quarter" idx="11"/>
          </p:nvPr>
        </p:nvSpPr>
        <p:spPr>
          <a:xfrm>
            <a:off x="0" y="6643710"/>
            <a:ext cx="9144000" cy="214314"/>
          </a:xfrm>
        </p:spPr>
        <p:txBody>
          <a:bodyPr/>
          <a:lstStyle/>
          <a:p>
            <a:r>
              <a:rPr lang="de-DE" smtClean="0"/>
              <a:t>Rasterized Bounding Volume Hierarchies</a:t>
            </a:r>
            <a:endParaRPr lang="de-DE"/>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344" y="116632"/>
            <a:ext cx="1309663" cy="493306"/>
          </a:xfrm>
          <a:prstGeom prst="rect">
            <a:avLst/>
          </a:prstGeom>
          <a:noFill/>
          <a:ln>
            <a:noFill/>
          </a:ln>
          <a:effectLst>
            <a:reflection blurRad="6350" stA="52000" endA="300" endPos="35000" dir="5400000" sy="-100000" algn="bl" rotWithShape="0"/>
          </a:effec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bg1">
                <a:lumMod val="95000"/>
              </a:schemeClr>
            </a:gs>
            <a:gs pos="10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80000" y="193224"/>
            <a:ext cx="8820000" cy="571480"/>
          </a:xfrm>
          <a:prstGeom prst="rect">
            <a:avLst/>
          </a:prstGeom>
        </p:spPr>
        <p:txBody>
          <a:bodyPr vert="horz" lIns="91440" tIns="45720" rIns="91440" bIns="45720" rtlCol="0" anchor="b">
            <a:normAutofit/>
          </a:bodyPr>
          <a:lstStyle/>
          <a:p>
            <a:r>
              <a:rPr lang="de-DE" dirty="0" smtClean="0"/>
              <a:t>Titelmasterformat bearbeiten</a:t>
            </a:r>
            <a:endParaRPr lang="de-DE" dirty="0"/>
          </a:p>
        </p:txBody>
      </p:sp>
      <p:sp>
        <p:nvSpPr>
          <p:cNvPr id="3" name="Textplatzhalter 2"/>
          <p:cNvSpPr>
            <a:spLocks noGrp="1"/>
          </p:cNvSpPr>
          <p:nvPr>
            <p:ph type="body" idx="1"/>
          </p:nvPr>
        </p:nvSpPr>
        <p:spPr>
          <a:xfrm>
            <a:off x="180000" y="1124744"/>
            <a:ext cx="8820000" cy="5447528"/>
          </a:xfrm>
          <a:prstGeom prst="rect">
            <a:avLst/>
          </a:prstGeom>
        </p:spPr>
        <p:txBody>
          <a:bodyPr vert="horz" lIns="91440" tIns="45720" rIns="9144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Fußzeilenplatzhalter 4"/>
          <p:cNvSpPr>
            <a:spLocks noGrp="1"/>
          </p:cNvSpPr>
          <p:nvPr>
            <p:ph type="ftr" sz="quarter" idx="3"/>
          </p:nvPr>
        </p:nvSpPr>
        <p:spPr>
          <a:xfrm>
            <a:off x="0" y="6643710"/>
            <a:ext cx="9144000" cy="21431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smtClean="0"/>
              <a:t>Progresive Virtual Beam Lights</a:t>
            </a:r>
          </a:p>
        </p:txBody>
      </p:sp>
      <p:sp>
        <p:nvSpPr>
          <p:cNvPr id="14" name="Datumsplatzhalter 3"/>
          <p:cNvSpPr>
            <a:spLocks noGrp="1"/>
          </p:cNvSpPr>
          <p:nvPr>
            <p:ph type="dt" sz="half" idx="2"/>
          </p:nvPr>
        </p:nvSpPr>
        <p:spPr>
          <a:xfrm>
            <a:off x="62136" y="6646984"/>
            <a:ext cx="2133600" cy="211015"/>
          </a:xfrm>
          <a:prstGeom prst="rect">
            <a:avLst/>
          </a:prstGeom>
        </p:spPr>
        <p:txBody>
          <a:bodyPr anchor="ctr"/>
          <a:lstStyle>
            <a:lvl1pPr marL="0" algn="l" defTabSz="914400" rtl="0" eaLnBrk="1" latinLnBrk="0" hangingPunct="1">
              <a:defRPr lang="de-DE" sz="1200" kern="1200" smtClean="0">
                <a:solidFill>
                  <a:schemeClr val="tx1">
                    <a:tint val="75000"/>
                  </a:schemeClr>
                </a:solidFill>
                <a:latin typeface="+mn-lt"/>
                <a:ea typeface="+mn-ea"/>
                <a:cs typeface="+mn-cs"/>
              </a:defRPr>
            </a:lvl1pPr>
          </a:lstStyle>
          <a:p>
            <a:fld id="{94E6E8E6-58E8-4098-A3AB-C62213C4C717}" type="datetime1">
              <a:rPr lang="de-DE" smtClean="0"/>
              <a:t>26.06.2012</a:t>
            </a:fld>
            <a:endParaRPr lang="en-US" dirty="0"/>
          </a:p>
        </p:txBody>
      </p:sp>
      <p:sp>
        <p:nvSpPr>
          <p:cNvPr id="15" name="Foliennummernplatzhalter 5"/>
          <p:cNvSpPr>
            <a:spLocks noGrp="1"/>
          </p:cNvSpPr>
          <p:nvPr>
            <p:ph type="sldNum" sz="quarter" idx="4"/>
          </p:nvPr>
        </p:nvSpPr>
        <p:spPr>
          <a:xfrm>
            <a:off x="8244408" y="6646984"/>
            <a:ext cx="792088" cy="211015"/>
          </a:xfrm>
          <a:prstGeom prst="rect">
            <a:avLst/>
          </a:prstGeom>
        </p:spPr>
        <p:txBody>
          <a:bodyPr anchor="ctr"/>
          <a:lstStyle>
            <a:lvl1pPr marL="0" algn="r" defTabSz="914400" rtl="0" eaLnBrk="1" latinLnBrk="0" hangingPunct="1">
              <a:defRPr lang="de-DE" sz="1200" kern="1200" smtClean="0">
                <a:solidFill>
                  <a:schemeClr val="tx1">
                    <a:tint val="75000"/>
                  </a:schemeClr>
                </a:solidFill>
                <a:latin typeface="+mn-lt"/>
                <a:ea typeface="+mn-ea"/>
                <a:cs typeface="+mn-cs"/>
              </a:defRPr>
            </a:lvl1pPr>
          </a:lstStyle>
          <a:p>
            <a:fld id="{7E95431C-F0EC-4DC5-A098-16E27D1FF48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7" r:id="rId7"/>
    <p:sldLayoutId id="2147483660" r:id="rId8"/>
  </p:sldLayoutIdLst>
  <p:timing>
    <p:tnLst>
      <p:par>
        <p:cTn id="1" dur="indefinite" restart="never" nodeType="tmRoot"/>
      </p:par>
    </p:tnLst>
  </p:timing>
  <p:hf hdr="0" dt="0"/>
  <p:txStyles>
    <p:titleStyle>
      <a:lvl1pPr marL="54000" algn="l" defTabSz="914400" rtl="0" eaLnBrk="1" latinLnBrk="0" hangingPunct="1">
        <a:spcBef>
          <a:spcPct val="0"/>
        </a:spcBef>
        <a:buFont typeface="Arial" pitchFamily="34" charset="0"/>
        <a:buNone/>
        <a:defRPr kumimoji="0" lang="de-DE" sz="2800" b="1" kern="1200" dirty="0" smtClean="0">
          <a:ln w="6350">
            <a:noFill/>
          </a:ln>
          <a:gradFill flip="none" rotWithShape="1">
            <a:gsLst>
              <a:gs pos="0">
                <a:schemeClr val="tx1">
                  <a:lumMod val="85000"/>
                  <a:lumOff val="15000"/>
                </a:schemeClr>
              </a:gs>
              <a:gs pos="100000">
                <a:schemeClr val="tx1">
                  <a:lumMod val="65000"/>
                  <a:lumOff val="35000"/>
                </a:schemeClr>
              </a:gs>
            </a:gsLst>
            <a:lin ang="5400000" scaled="1"/>
            <a:tileRect/>
          </a:gradFill>
          <a:effectLst>
            <a:outerShdw blurRad="50800" dist="38100" dir="2700000" algn="tl" rotWithShape="0">
              <a:srgbClr val="000000">
                <a:alpha val="40000"/>
              </a:srgbClr>
            </a:outerShdw>
          </a:effectLst>
          <a:latin typeface="Calibri" pitchFamily="34" charset="0"/>
          <a:ea typeface="+mj-ea"/>
          <a:cs typeface="+mj-cs"/>
        </a:defRPr>
      </a:lvl1pPr>
    </p:titleStyle>
    <p:bodyStyle>
      <a:lvl1pPr marL="360000" indent="-288000" algn="l" defTabSz="914400" rtl="0" eaLnBrk="1" latinLnBrk="0" hangingPunct="1">
        <a:lnSpc>
          <a:spcPct val="100000"/>
        </a:lnSpc>
        <a:spcBef>
          <a:spcPct val="20000"/>
        </a:spcBef>
        <a:buFontTx/>
        <a:buBlip>
          <a:blip r:embed="rId10"/>
        </a:buBlip>
        <a:defRPr sz="2200" kern="1200">
          <a:solidFill>
            <a:schemeClr val="tx1"/>
          </a:solidFill>
          <a:latin typeface="+mn-lt"/>
          <a:ea typeface="+mn-ea"/>
          <a:cs typeface="+mn-cs"/>
        </a:defRPr>
      </a:lvl1pPr>
      <a:lvl2pPr marL="612000" indent="-288000" algn="l" defTabSz="914400" rtl="0" eaLnBrk="1" latinLnBrk="0" hangingPunct="1">
        <a:lnSpc>
          <a:spcPct val="100000"/>
        </a:lnSpc>
        <a:spcBef>
          <a:spcPct val="20000"/>
        </a:spcBef>
        <a:buFontTx/>
        <a:buBlip>
          <a:blip r:embed="rId11"/>
        </a:buBlip>
        <a:defRPr sz="2200" kern="1200">
          <a:solidFill>
            <a:schemeClr val="tx1"/>
          </a:solidFill>
          <a:latin typeface="+mn-lt"/>
          <a:ea typeface="+mn-ea"/>
          <a:cs typeface="+mn-cs"/>
        </a:defRPr>
      </a:lvl2pPr>
      <a:lvl3pPr marL="864000" indent="-288000" algn="l" defTabSz="914400" rtl="0" eaLnBrk="1" latinLnBrk="0" hangingPunct="1">
        <a:lnSpc>
          <a:spcPct val="100000"/>
        </a:lnSpc>
        <a:spcBef>
          <a:spcPct val="20000"/>
        </a:spcBef>
        <a:buFontTx/>
        <a:buBlip>
          <a:blip r:embed="rId11"/>
        </a:buBlip>
        <a:defRPr sz="2200" kern="1200">
          <a:solidFill>
            <a:schemeClr val="tx1"/>
          </a:solidFill>
          <a:latin typeface="+mn-lt"/>
          <a:ea typeface="+mn-ea"/>
          <a:cs typeface="+mn-cs"/>
        </a:defRPr>
      </a:lvl3pPr>
      <a:lvl4pPr marL="1116000" indent="-288000" algn="l" defTabSz="914400" rtl="0" eaLnBrk="1" latinLnBrk="0" hangingPunct="1">
        <a:lnSpc>
          <a:spcPct val="100000"/>
        </a:lnSpc>
        <a:spcBef>
          <a:spcPct val="20000"/>
        </a:spcBef>
        <a:buFontTx/>
        <a:buBlip>
          <a:blip r:embed="rId11"/>
        </a:buBlip>
        <a:defRPr sz="2200" kern="1200">
          <a:solidFill>
            <a:schemeClr val="tx1"/>
          </a:solidFill>
          <a:latin typeface="+mn-lt"/>
          <a:ea typeface="+mn-ea"/>
          <a:cs typeface="+mn-cs"/>
        </a:defRPr>
      </a:lvl4pPr>
      <a:lvl5pPr marL="1368000" indent="-288000" algn="l" defTabSz="914400" rtl="0" eaLnBrk="1" latinLnBrk="0" hangingPunct="1">
        <a:lnSpc>
          <a:spcPct val="100000"/>
        </a:lnSpc>
        <a:spcBef>
          <a:spcPct val="20000"/>
        </a:spcBef>
        <a:buFontTx/>
        <a:buBlip>
          <a:blip r:embed="rId11"/>
        </a:buBlip>
        <a:defRPr sz="2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3" Type="http://schemas.openxmlformats.org/officeDocument/2006/relationships/tags" Target="../tags/tag21.xml"/><Relationship Id="rId18" Type="http://schemas.openxmlformats.org/officeDocument/2006/relationships/tags" Target="../tags/tag26.xml"/><Relationship Id="rId26" Type="http://schemas.openxmlformats.org/officeDocument/2006/relationships/tags" Target="../tags/tag34.xml"/><Relationship Id="rId39" Type="http://schemas.openxmlformats.org/officeDocument/2006/relationships/image" Target="../media/image39.png"/><Relationship Id="rId21" Type="http://schemas.openxmlformats.org/officeDocument/2006/relationships/tags" Target="../tags/tag29.xml"/><Relationship Id="rId34" Type="http://schemas.openxmlformats.org/officeDocument/2006/relationships/image" Target="../media/image34.png"/><Relationship Id="rId42" Type="http://schemas.openxmlformats.org/officeDocument/2006/relationships/image" Target="../media/image42.png"/><Relationship Id="rId47" Type="http://schemas.openxmlformats.org/officeDocument/2006/relationships/image" Target="../media/image47.png"/><Relationship Id="rId50" Type="http://schemas.openxmlformats.org/officeDocument/2006/relationships/image" Target="../media/image50.png"/><Relationship Id="rId55" Type="http://schemas.openxmlformats.org/officeDocument/2006/relationships/image" Target="../media/image55.png"/><Relationship Id="rId63" Type="http://schemas.openxmlformats.org/officeDocument/2006/relationships/image" Target="../media/image61.png"/><Relationship Id="rId7" Type="http://schemas.openxmlformats.org/officeDocument/2006/relationships/tags" Target="../tags/tag15.xml"/><Relationship Id="rId2" Type="http://schemas.openxmlformats.org/officeDocument/2006/relationships/tags" Target="../tags/tag10.xml"/><Relationship Id="rId16" Type="http://schemas.openxmlformats.org/officeDocument/2006/relationships/tags" Target="../tags/tag24.xml"/><Relationship Id="rId29" Type="http://schemas.openxmlformats.org/officeDocument/2006/relationships/tags" Target="../tags/tag37.xml"/><Relationship Id="rId11" Type="http://schemas.openxmlformats.org/officeDocument/2006/relationships/tags" Target="../tags/tag19.xml"/><Relationship Id="rId24" Type="http://schemas.openxmlformats.org/officeDocument/2006/relationships/tags" Target="../tags/tag32.xml"/><Relationship Id="rId32" Type="http://schemas.openxmlformats.org/officeDocument/2006/relationships/image" Target="../media/image32.png"/><Relationship Id="rId37" Type="http://schemas.openxmlformats.org/officeDocument/2006/relationships/image" Target="../media/image37.png"/><Relationship Id="rId40" Type="http://schemas.openxmlformats.org/officeDocument/2006/relationships/image" Target="../media/image40.png"/><Relationship Id="rId45" Type="http://schemas.openxmlformats.org/officeDocument/2006/relationships/image" Target="../media/image45.png"/><Relationship Id="rId53" Type="http://schemas.openxmlformats.org/officeDocument/2006/relationships/image" Target="../media/image53.png"/><Relationship Id="rId58" Type="http://schemas.openxmlformats.org/officeDocument/2006/relationships/image" Target="../media/image58.png"/><Relationship Id="rId5" Type="http://schemas.openxmlformats.org/officeDocument/2006/relationships/tags" Target="../tags/tag13.xml"/><Relationship Id="rId61" Type="http://schemas.openxmlformats.org/officeDocument/2006/relationships/image" Target="../media/image59.png"/><Relationship Id="rId19" Type="http://schemas.openxmlformats.org/officeDocument/2006/relationships/tags" Target="../tags/tag27.xml"/><Relationship Id="rId14" Type="http://schemas.openxmlformats.org/officeDocument/2006/relationships/tags" Target="../tags/tag22.xml"/><Relationship Id="rId22" Type="http://schemas.openxmlformats.org/officeDocument/2006/relationships/tags" Target="../tags/tag30.xml"/><Relationship Id="rId27" Type="http://schemas.openxmlformats.org/officeDocument/2006/relationships/tags" Target="../tags/tag35.xml"/><Relationship Id="rId30" Type="http://schemas.openxmlformats.org/officeDocument/2006/relationships/slideLayout" Target="../slideLayouts/slideLayout3.xml"/><Relationship Id="rId35" Type="http://schemas.openxmlformats.org/officeDocument/2006/relationships/image" Target="../media/image35.png"/><Relationship Id="rId43" Type="http://schemas.openxmlformats.org/officeDocument/2006/relationships/image" Target="../media/image43.png"/><Relationship Id="rId48" Type="http://schemas.openxmlformats.org/officeDocument/2006/relationships/image" Target="../media/image48.png"/><Relationship Id="rId56" Type="http://schemas.openxmlformats.org/officeDocument/2006/relationships/image" Target="../media/image56.png"/><Relationship Id="rId8" Type="http://schemas.openxmlformats.org/officeDocument/2006/relationships/tags" Target="../tags/tag16.xml"/><Relationship Id="rId51" Type="http://schemas.openxmlformats.org/officeDocument/2006/relationships/image" Target="../media/image51.png"/><Relationship Id="rId3" Type="http://schemas.openxmlformats.org/officeDocument/2006/relationships/tags" Target="../tags/tag11.xml"/><Relationship Id="rId12" Type="http://schemas.openxmlformats.org/officeDocument/2006/relationships/tags" Target="../tags/tag20.xml"/><Relationship Id="rId17" Type="http://schemas.openxmlformats.org/officeDocument/2006/relationships/tags" Target="../tags/tag25.xml"/><Relationship Id="rId25" Type="http://schemas.openxmlformats.org/officeDocument/2006/relationships/tags" Target="../tags/tag33.xml"/><Relationship Id="rId33" Type="http://schemas.openxmlformats.org/officeDocument/2006/relationships/image" Target="../media/image33.png"/><Relationship Id="rId38" Type="http://schemas.openxmlformats.org/officeDocument/2006/relationships/image" Target="../media/image38.png"/><Relationship Id="rId46" Type="http://schemas.openxmlformats.org/officeDocument/2006/relationships/image" Target="../media/image46.png"/><Relationship Id="rId59" Type="http://schemas.openxmlformats.org/officeDocument/2006/relationships/image" Target="../media/image1.png"/><Relationship Id="rId20" Type="http://schemas.openxmlformats.org/officeDocument/2006/relationships/tags" Target="../tags/tag28.xml"/><Relationship Id="rId41" Type="http://schemas.openxmlformats.org/officeDocument/2006/relationships/image" Target="../media/image41.png"/><Relationship Id="rId54" Type="http://schemas.openxmlformats.org/officeDocument/2006/relationships/image" Target="../media/image54.png"/><Relationship Id="rId62" Type="http://schemas.openxmlformats.org/officeDocument/2006/relationships/image" Target="../media/image60.png"/><Relationship Id="rId1" Type="http://schemas.openxmlformats.org/officeDocument/2006/relationships/tags" Target="../tags/tag9.xml"/><Relationship Id="rId6" Type="http://schemas.openxmlformats.org/officeDocument/2006/relationships/tags" Target="../tags/tag14.xml"/><Relationship Id="rId15" Type="http://schemas.openxmlformats.org/officeDocument/2006/relationships/tags" Target="../tags/tag23.xml"/><Relationship Id="rId23" Type="http://schemas.openxmlformats.org/officeDocument/2006/relationships/tags" Target="../tags/tag31.xml"/><Relationship Id="rId28" Type="http://schemas.openxmlformats.org/officeDocument/2006/relationships/tags" Target="../tags/tag36.xml"/><Relationship Id="rId36" Type="http://schemas.openxmlformats.org/officeDocument/2006/relationships/image" Target="../media/image36.png"/><Relationship Id="rId49" Type="http://schemas.openxmlformats.org/officeDocument/2006/relationships/image" Target="../media/image49.png"/><Relationship Id="rId57" Type="http://schemas.openxmlformats.org/officeDocument/2006/relationships/image" Target="../media/image57.png"/><Relationship Id="rId10" Type="http://schemas.openxmlformats.org/officeDocument/2006/relationships/tags" Target="../tags/tag18.xml"/><Relationship Id="rId31" Type="http://schemas.openxmlformats.org/officeDocument/2006/relationships/notesSlide" Target="../notesSlides/notesSlide10.xml"/><Relationship Id="rId44" Type="http://schemas.openxmlformats.org/officeDocument/2006/relationships/image" Target="../media/image44.png"/><Relationship Id="rId52" Type="http://schemas.openxmlformats.org/officeDocument/2006/relationships/image" Target="../media/image52.png"/><Relationship Id="rId60" Type="http://schemas.openxmlformats.org/officeDocument/2006/relationships/image" Target="../media/image2.png"/><Relationship Id="rId4" Type="http://schemas.openxmlformats.org/officeDocument/2006/relationships/tags" Target="../tags/tag12.xml"/><Relationship Id="rId9" Type="http://schemas.openxmlformats.org/officeDocument/2006/relationships/tags" Target="../tags/tag17.xml"/></Relationships>
</file>

<file path=ppt/slides/_rels/slide11.xml.rels><?xml version="1.0" encoding="UTF-8" standalone="yes"?>
<Relationships xmlns="http://schemas.openxmlformats.org/package/2006/relationships"><Relationship Id="rId13" Type="http://schemas.openxmlformats.org/officeDocument/2006/relationships/tags" Target="../tags/tag50.xml"/><Relationship Id="rId18" Type="http://schemas.openxmlformats.org/officeDocument/2006/relationships/tags" Target="../tags/tag55.xml"/><Relationship Id="rId26" Type="http://schemas.openxmlformats.org/officeDocument/2006/relationships/image" Target="../media/image45.png"/><Relationship Id="rId39" Type="http://schemas.openxmlformats.org/officeDocument/2006/relationships/image" Target="../media/image59.png"/><Relationship Id="rId21" Type="http://schemas.openxmlformats.org/officeDocument/2006/relationships/image" Target="../media/image57.png"/><Relationship Id="rId34" Type="http://schemas.openxmlformats.org/officeDocument/2006/relationships/image" Target="../media/image53.png"/><Relationship Id="rId42" Type="http://schemas.openxmlformats.org/officeDocument/2006/relationships/image" Target="../media/image63.png"/><Relationship Id="rId7" Type="http://schemas.openxmlformats.org/officeDocument/2006/relationships/tags" Target="../tags/tag44.xml"/><Relationship Id="rId2" Type="http://schemas.openxmlformats.org/officeDocument/2006/relationships/tags" Target="../tags/tag39.xml"/><Relationship Id="rId16" Type="http://schemas.openxmlformats.org/officeDocument/2006/relationships/tags" Target="../tags/tag53.xml"/><Relationship Id="rId20" Type="http://schemas.openxmlformats.org/officeDocument/2006/relationships/notesSlide" Target="../notesSlides/notesSlide11.xml"/><Relationship Id="rId29" Type="http://schemas.openxmlformats.org/officeDocument/2006/relationships/image" Target="../media/image48.png"/><Relationship Id="rId41" Type="http://schemas.openxmlformats.org/officeDocument/2006/relationships/image" Target="../media/image61.png"/><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tags" Target="../tags/tag48.xml"/><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62.png"/><Relationship Id="rId40" Type="http://schemas.openxmlformats.org/officeDocument/2006/relationships/image" Target="../media/image60.png"/><Relationship Id="rId5" Type="http://schemas.openxmlformats.org/officeDocument/2006/relationships/tags" Target="../tags/tag42.xml"/><Relationship Id="rId15" Type="http://schemas.openxmlformats.org/officeDocument/2006/relationships/tags" Target="../tags/tag52.xml"/><Relationship Id="rId23" Type="http://schemas.openxmlformats.org/officeDocument/2006/relationships/image" Target="../media/image37.png"/><Relationship Id="rId28" Type="http://schemas.openxmlformats.org/officeDocument/2006/relationships/image" Target="../media/image47.png"/><Relationship Id="rId36" Type="http://schemas.openxmlformats.org/officeDocument/2006/relationships/image" Target="../media/image2.png"/><Relationship Id="rId10" Type="http://schemas.openxmlformats.org/officeDocument/2006/relationships/tags" Target="../tags/tag47.xml"/><Relationship Id="rId19" Type="http://schemas.openxmlformats.org/officeDocument/2006/relationships/slideLayout" Target="../slideLayouts/slideLayout3.xml"/><Relationship Id="rId31" Type="http://schemas.openxmlformats.org/officeDocument/2006/relationships/image" Target="../media/image50.png"/><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tags" Target="../tags/tag51.xml"/><Relationship Id="rId22" Type="http://schemas.openxmlformats.org/officeDocument/2006/relationships/image" Target="../media/image36.pn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1.png"/><Relationship Id="rId8" Type="http://schemas.openxmlformats.org/officeDocument/2006/relationships/tags" Target="../tags/tag45.xml"/><Relationship Id="rId3" Type="http://schemas.openxmlformats.org/officeDocument/2006/relationships/tags" Target="../tags/tag40.xml"/><Relationship Id="rId12" Type="http://schemas.openxmlformats.org/officeDocument/2006/relationships/tags" Target="../tags/tag49.xml"/><Relationship Id="rId17" Type="http://schemas.openxmlformats.org/officeDocument/2006/relationships/tags" Target="../tags/tag54.xml"/><Relationship Id="rId25" Type="http://schemas.openxmlformats.org/officeDocument/2006/relationships/image" Target="../media/image35.png"/><Relationship Id="rId33" Type="http://schemas.openxmlformats.org/officeDocument/2006/relationships/image" Target="../media/image52.png"/><Relationship Id="rId38"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56.xml"/><Relationship Id="rId6" Type="http://schemas.openxmlformats.org/officeDocument/2006/relationships/image" Target="../media/image64.png"/><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66.png"/><Relationship Id="rId2" Type="http://schemas.openxmlformats.org/officeDocument/2006/relationships/slideLayout" Target="../slideLayouts/slideLayout3.xml"/><Relationship Id="rId1" Type="http://schemas.openxmlformats.org/officeDocument/2006/relationships/tags" Target="../tags/tag57.xml"/><Relationship Id="rId6" Type="http://schemas.openxmlformats.org/officeDocument/2006/relationships/image" Target="../media/image65.png"/><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67.png"/><Relationship Id="rId2" Type="http://schemas.openxmlformats.org/officeDocument/2006/relationships/slideLayout" Target="../slideLayouts/slideLayout3.xml"/><Relationship Id="rId1" Type="http://schemas.openxmlformats.org/officeDocument/2006/relationships/tags" Target="../tags/tag5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1.png"/><Relationship Id="rId5" Type="http://schemas.openxmlformats.org/officeDocument/2006/relationships/image" Target="../media/image66.png"/><Relationship Id="rId4" Type="http://schemas.openxmlformats.org/officeDocument/2006/relationships/notesSlide" Target="../notesSlides/notesSlide15.xml"/><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tags" Target="../tags/tag63.xml"/><Relationship Id="rId7" Type="http://schemas.openxmlformats.org/officeDocument/2006/relationships/image" Target="../media/image71.png"/><Relationship Id="rId12" Type="http://schemas.openxmlformats.org/officeDocument/2006/relationships/image" Target="../media/image69.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70.png"/><Relationship Id="rId11" Type="http://schemas.openxmlformats.org/officeDocument/2006/relationships/image" Target="../media/image68.png"/><Relationship Id="rId5" Type="http://schemas.openxmlformats.org/officeDocument/2006/relationships/notesSlide" Target="../notesSlides/notesSlide16.xml"/><Relationship Id="rId10" Type="http://schemas.openxmlformats.org/officeDocument/2006/relationships/image" Target="../media/image2.png"/><Relationship Id="rId4" Type="http://schemas.openxmlformats.org/officeDocument/2006/relationships/slideLayout" Target="../slideLayouts/slideLayout3.xml"/><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png"/><Relationship Id="rId3" Type="http://schemas.openxmlformats.org/officeDocument/2006/relationships/notesSlide" Target="../notesSlides/notesSlide17.xml"/><Relationship Id="rId7" Type="http://schemas.openxmlformats.org/officeDocument/2006/relationships/image" Target="../media/image75.png"/><Relationship Id="rId12"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tags" Target="../tags/tag64.xml"/><Relationship Id="rId6" Type="http://schemas.openxmlformats.org/officeDocument/2006/relationships/image" Target="../media/image74.png"/><Relationship Id="rId11" Type="http://schemas.openxmlformats.org/officeDocument/2006/relationships/image" Target="../media/image23.png"/><Relationship Id="rId5" Type="http://schemas.openxmlformats.org/officeDocument/2006/relationships/image" Target="../media/image73.png"/><Relationship Id="rId10" Type="http://schemas.openxmlformats.org/officeDocument/2006/relationships/image" Target="../media/image25.png"/><Relationship Id="rId4" Type="http://schemas.openxmlformats.org/officeDocument/2006/relationships/image" Target="../media/image72.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2.png"/><Relationship Id="rId3" Type="http://schemas.openxmlformats.org/officeDocument/2006/relationships/notesSlide" Target="../notesSlides/notesSlide18.xml"/><Relationship Id="rId7" Type="http://schemas.openxmlformats.org/officeDocument/2006/relationships/image" Target="../media/image75.png"/><Relationship Id="rId12"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tags" Target="../tags/tag65.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19.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66.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2.png"/><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84.png"/><Relationship Id="rId10" Type="http://schemas.openxmlformats.org/officeDocument/2006/relationships/image" Target="../media/image87.png"/><Relationship Id="rId4" Type="http://schemas.openxmlformats.org/officeDocument/2006/relationships/image" Target="../media/image83.png"/><Relationship Id="rId9" Type="http://schemas.openxmlformats.org/officeDocument/2006/relationships/image" Target="../media/image86.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3.xml"/><Relationship Id="rId13" Type="http://schemas.openxmlformats.org/officeDocument/2006/relationships/image" Target="../media/image91.png"/><Relationship Id="rId18" Type="http://schemas.openxmlformats.org/officeDocument/2006/relationships/image" Target="../media/image42.png"/><Relationship Id="rId3" Type="http://schemas.openxmlformats.org/officeDocument/2006/relationships/tags" Target="../tags/tag69.xml"/><Relationship Id="rId7" Type="http://schemas.openxmlformats.org/officeDocument/2006/relationships/tags" Target="../tags/tag73.xml"/><Relationship Id="rId12" Type="http://schemas.openxmlformats.org/officeDocument/2006/relationships/image" Target="../media/image90.png"/><Relationship Id="rId17" Type="http://schemas.openxmlformats.org/officeDocument/2006/relationships/image" Target="../media/image41.png"/><Relationship Id="rId2" Type="http://schemas.openxmlformats.org/officeDocument/2006/relationships/tags" Target="../tags/tag68.xml"/><Relationship Id="rId16" Type="http://schemas.openxmlformats.org/officeDocument/2006/relationships/image" Target="../media/image2.png"/><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image" Target="../media/image89.png"/><Relationship Id="rId5" Type="http://schemas.openxmlformats.org/officeDocument/2006/relationships/tags" Target="../tags/tag71.xml"/><Relationship Id="rId15" Type="http://schemas.openxmlformats.org/officeDocument/2006/relationships/image" Target="../media/image1.png"/><Relationship Id="rId10" Type="http://schemas.openxmlformats.org/officeDocument/2006/relationships/image" Target="../media/image88.png"/><Relationship Id="rId4" Type="http://schemas.openxmlformats.org/officeDocument/2006/relationships/tags" Target="../tags/tag70.xml"/><Relationship Id="rId9" Type="http://schemas.openxmlformats.org/officeDocument/2006/relationships/notesSlide" Target="../notesSlides/notesSlide21.xml"/><Relationship Id="rId14" Type="http://schemas.openxmlformats.org/officeDocument/2006/relationships/image" Target="../media/image9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74.xml"/><Relationship Id="rId6" Type="http://schemas.openxmlformats.org/officeDocument/2006/relationships/image" Target="../media/image1.png"/><Relationship Id="rId5" Type="http://schemas.openxmlformats.org/officeDocument/2006/relationships/image" Target="../media/image94.png"/><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notesSlide" Target="../notesSlides/notesSlide23.xml"/><Relationship Id="rId7" Type="http://schemas.openxmlformats.org/officeDocument/2006/relationships/image" Target="../media/image96.png"/><Relationship Id="rId2" Type="http://schemas.openxmlformats.org/officeDocument/2006/relationships/slideLayout" Target="../slideLayouts/slideLayout3.xml"/><Relationship Id="rId1" Type="http://schemas.openxmlformats.org/officeDocument/2006/relationships/tags" Target="../tags/tag75.xml"/><Relationship Id="rId6" Type="http://schemas.openxmlformats.org/officeDocument/2006/relationships/image" Target="../media/image95.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98.pn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01.png"/><Relationship Id="rId3" Type="http://schemas.openxmlformats.org/officeDocument/2006/relationships/tags" Target="../tags/tag78.xml"/><Relationship Id="rId7" Type="http://schemas.openxmlformats.org/officeDocument/2006/relationships/image" Target="../media/image1.png"/><Relationship Id="rId12" Type="http://schemas.openxmlformats.org/officeDocument/2006/relationships/image" Target="../media/image100.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96.png"/><Relationship Id="rId11" Type="http://schemas.openxmlformats.org/officeDocument/2006/relationships/image" Target="../media/image99.png"/><Relationship Id="rId5" Type="http://schemas.openxmlformats.org/officeDocument/2006/relationships/notesSlide" Target="../notesSlides/notesSlide24.xml"/><Relationship Id="rId10" Type="http://schemas.openxmlformats.org/officeDocument/2006/relationships/image" Target="../media/image98.png"/><Relationship Id="rId4" Type="http://schemas.openxmlformats.org/officeDocument/2006/relationships/slideLayout" Target="../slideLayouts/slideLayout3.xml"/><Relationship Id="rId9" Type="http://schemas.openxmlformats.org/officeDocument/2006/relationships/image" Target="../media/image97.png"/><Relationship Id="rId14" Type="http://schemas.openxmlformats.org/officeDocument/2006/relationships/image" Target="../media/image102.png"/></Relationships>
</file>

<file path=ppt/slides/_rels/slide2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notesSlide" Target="../notesSlides/notesSlide25.xml"/><Relationship Id="rId7" Type="http://schemas.openxmlformats.org/officeDocument/2006/relationships/image" Target="../media/image105.png"/><Relationship Id="rId2" Type="http://schemas.openxmlformats.org/officeDocument/2006/relationships/slideLayout" Target="../slideLayouts/slideLayout3.xml"/><Relationship Id="rId1" Type="http://schemas.openxmlformats.org/officeDocument/2006/relationships/tags" Target="../tags/tag79.xml"/><Relationship Id="rId6" Type="http://schemas.openxmlformats.org/officeDocument/2006/relationships/image" Target="../media/image104.png"/><Relationship Id="rId11" Type="http://schemas.openxmlformats.org/officeDocument/2006/relationships/image" Target="../media/image2.png"/><Relationship Id="rId5" Type="http://schemas.openxmlformats.org/officeDocument/2006/relationships/image" Target="../media/image103.png"/><Relationship Id="rId10" Type="http://schemas.openxmlformats.org/officeDocument/2006/relationships/image" Target="../media/image1.png"/><Relationship Id="rId4" Type="http://schemas.openxmlformats.org/officeDocument/2006/relationships/image" Target="../media/image83.png"/><Relationship Id="rId9" Type="http://schemas.openxmlformats.org/officeDocument/2006/relationships/image" Target="../media/image10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8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8.png"/></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2.png"/><Relationship Id="rId2" Type="http://schemas.openxmlformats.org/officeDocument/2006/relationships/image" Target="../media/image109.png"/><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6.png"/><Relationship Id="rId2" Type="http://schemas.openxmlformats.org/officeDocument/2006/relationships/image" Target="../media/image113.png"/><Relationship Id="rId1" Type="http://schemas.openxmlformats.org/officeDocument/2006/relationships/slideLayout" Target="../slideLayouts/slideLayout3.xml"/><Relationship Id="rId6" Type="http://schemas.openxmlformats.org/officeDocument/2006/relationships/image" Target="../media/image115.pn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3.xml"/><Relationship Id="rId7"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0.png"/><Relationship Id="rId2" Type="http://schemas.openxmlformats.org/officeDocument/2006/relationships/image" Target="../media/image117.png"/><Relationship Id="rId1" Type="http://schemas.openxmlformats.org/officeDocument/2006/relationships/slideLayout" Target="../slideLayouts/slideLayout3.xml"/><Relationship Id="rId6" Type="http://schemas.openxmlformats.org/officeDocument/2006/relationships/image" Target="../media/image119.png"/><Relationship Id="rId5" Type="http://schemas.openxmlformats.org/officeDocument/2006/relationships/image" Target="../media/image2.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2.png"/><Relationship Id="rId2" Type="http://schemas.openxmlformats.org/officeDocument/2006/relationships/image" Target="../media/image109.png"/><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2.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0.png"/><Relationship Id="rId2" Type="http://schemas.openxmlformats.org/officeDocument/2006/relationships/image" Target="../media/image117.png"/><Relationship Id="rId1" Type="http://schemas.openxmlformats.org/officeDocument/2006/relationships/slideLayout" Target="../slideLayouts/slideLayout3.xml"/><Relationship Id="rId6" Type="http://schemas.openxmlformats.org/officeDocument/2006/relationships/image" Target="../media/image119.png"/><Relationship Id="rId5" Type="http://schemas.openxmlformats.org/officeDocument/2006/relationships/image" Target="../media/image2.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8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21.png"/></Relationships>
</file>

<file path=ppt/slides/_rels/slide34.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82.xml"/><Relationship Id="rId6" Type="http://schemas.openxmlformats.org/officeDocument/2006/relationships/image" Target="../media/image122.png"/><Relationship Id="rId5" Type="http://schemas.openxmlformats.org/officeDocument/2006/relationships/notesSlide" Target="../notesSlides/notesSlide28.xml"/><Relationship Id="rId4"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8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23.png"/></Relationships>
</file>

<file path=ppt/slides/_rels/slide36.xml.rels><?xml version="1.0" encoding="UTF-8" standalone="yes"?>
<Relationships xmlns="http://schemas.openxmlformats.org/package/2006/relationships"><Relationship Id="rId3" Type="http://schemas.openxmlformats.org/officeDocument/2006/relationships/video" Target="../media/media2.wmv"/><Relationship Id="rId2" Type="http://schemas.microsoft.com/office/2007/relationships/media" Target="../media/media2.wmv"/><Relationship Id="rId1" Type="http://schemas.openxmlformats.org/officeDocument/2006/relationships/tags" Target="../tags/tag84.xml"/><Relationship Id="rId6" Type="http://schemas.openxmlformats.org/officeDocument/2006/relationships/image" Target="../media/image124.png"/><Relationship Id="rId5" Type="http://schemas.openxmlformats.org/officeDocument/2006/relationships/notesSlide" Target="../notesSlides/notesSlide30.xml"/><Relationship Id="rId4"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25.pn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26.png"/></Relationships>
</file>

<file path=ppt/slides/_rels/slide3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5.png"/><Relationship Id="rId3" Type="http://schemas.openxmlformats.org/officeDocument/2006/relationships/notesSlide" Target="../notesSlides/notesSlide31.xml"/><Relationship Id="rId7" Type="http://schemas.openxmlformats.org/officeDocument/2006/relationships/image" Target="../media/image2.png"/><Relationship Id="rId12" Type="http://schemas.openxmlformats.org/officeDocument/2006/relationships/image" Target="../media/image81.png"/><Relationship Id="rId2" Type="http://schemas.openxmlformats.org/officeDocument/2006/relationships/slideLayout" Target="../slideLayouts/slideLayout3.xml"/><Relationship Id="rId1" Type="http://schemas.openxmlformats.org/officeDocument/2006/relationships/tags" Target="../tags/tag85.xml"/><Relationship Id="rId6" Type="http://schemas.openxmlformats.org/officeDocument/2006/relationships/image" Target="../media/image1.png"/><Relationship Id="rId11" Type="http://schemas.openxmlformats.org/officeDocument/2006/relationships/image" Target="../media/image80.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4.png"/></Relationships>
</file>

<file path=ppt/slides/_rels/slide3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28.png"/><Relationship Id="rId18" Type="http://schemas.openxmlformats.org/officeDocument/2006/relationships/image" Target="../media/image2.png"/><Relationship Id="rId3" Type="http://schemas.openxmlformats.org/officeDocument/2006/relationships/notesSlide" Target="../notesSlides/notesSlide32.xml"/><Relationship Id="rId7" Type="http://schemas.openxmlformats.org/officeDocument/2006/relationships/image" Target="../media/image26.png"/><Relationship Id="rId12" Type="http://schemas.openxmlformats.org/officeDocument/2006/relationships/image" Target="../media/image27.png"/><Relationship Id="rId17" Type="http://schemas.openxmlformats.org/officeDocument/2006/relationships/image" Target="../media/image1.png"/><Relationship Id="rId2" Type="http://schemas.openxmlformats.org/officeDocument/2006/relationships/slideLayout" Target="../slideLayouts/slideLayout3.xml"/><Relationship Id="rId16" Type="http://schemas.openxmlformats.org/officeDocument/2006/relationships/image" Target="../media/image31.png"/><Relationship Id="rId1" Type="http://schemas.openxmlformats.org/officeDocument/2006/relationships/tags" Target="../tags/tag86.xml"/><Relationship Id="rId6" Type="http://schemas.openxmlformats.org/officeDocument/2006/relationships/image" Target="../media/image25.png"/><Relationship Id="rId11" Type="http://schemas.openxmlformats.org/officeDocument/2006/relationships/image" Target="../media/image127.png"/><Relationship Id="rId5" Type="http://schemas.openxmlformats.org/officeDocument/2006/relationships/image" Target="../media/image24.png"/><Relationship Id="rId15" Type="http://schemas.openxmlformats.org/officeDocument/2006/relationships/image" Target="../media/image30.png"/><Relationship Id="rId10" Type="http://schemas.openxmlformats.org/officeDocument/2006/relationships/image" Target="../media/image74.png"/><Relationship Id="rId4" Type="http://schemas.openxmlformats.org/officeDocument/2006/relationships/image" Target="../media/image23.png"/><Relationship Id="rId9" Type="http://schemas.openxmlformats.org/officeDocument/2006/relationships/image" Target="../media/image73.pn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26.png"/><Relationship Id="rId18" Type="http://schemas.openxmlformats.org/officeDocument/2006/relationships/image" Target="../media/image73.png"/><Relationship Id="rId3" Type="http://schemas.openxmlformats.org/officeDocument/2006/relationships/notesSlide" Target="../notesSlides/notesSlide33.xml"/><Relationship Id="rId21" Type="http://schemas.openxmlformats.org/officeDocument/2006/relationships/image" Target="../media/image76.png"/><Relationship Id="rId7" Type="http://schemas.openxmlformats.org/officeDocument/2006/relationships/image" Target="../media/image2.png"/><Relationship Id="rId12" Type="http://schemas.openxmlformats.org/officeDocument/2006/relationships/image" Target="../media/image78.png"/><Relationship Id="rId17" Type="http://schemas.openxmlformats.org/officeDocument/2006/relationships/image" Target="../media/image72.png"/><Relationship Id="rId2" Type="http://schemas.openxmlformats.org/officeDocument/2006/relationships/slideLayout" Target="../slideLayouts/slideLayout3.xml"/><Relationship Id="rId16" Type="http://schemas.openxmlformats.org/officeDocument/2006/relationships/image" Target="../media/image24.png"/><Relationship Id="rId20" Type="http://schemas.openxmlformats.org/officeDocument/2006/relationships/image" Target="../media/image127.png"/><Relationship Id="rId1" Type="http://schemas.openxmlformats.org/officeDocument/2006/relationships/tags" Target="../tags/tag87.xml"/><Relationship Id="rId6" Type="http://schemas.openxmlformats.org/officeDocument/2006/relationships/image" Target="../media/image1.png"/><Relationship Id="rId11" Type="http://schemas.openxmlformats.org/officeDocument/2006/relationships/image" Target="../media/image77.png"/><Relationship Id="rId5" Type="http://schemas.openxmlformats.org/officeDocument/2006/relationships/image" Target="../media/image79.png"/><Relationship Id="rId15" Type="http://schemas.openxmlformats.org/officeDocument/2006/relationships/image" Target="../media/image23.png"/><Relationship Id="rId10" Type="http://schemas.openxmlformats.org/officeDocument/2006/relationships/image" Target="../media/image131.png"/><Relationship Id="rId19" Type="http://schemas.openxmlformats.org/officeDocument/2006/relationships/image" Target="../media/image74.png"/><Relationship Id="rId4" Type="http://schemas.openxmlformats.org/officeDocument/2006/relationships/image" Target="../media/image128.png"/><Relationship Id="rId9" Type="http://schemas.openxmlformats.org/officeDocument/2006/relationships/image" Target="../media/image130.png"/><Relationship Id="rId14" Type="http://schemas.openxmlformats.org/officeDocument/2006/relationships/image" Target="../media/image25.png"/></Relationships>
</file>

<file path=ppt/slides/_rels/slide41.xml.rels><?xml version="1.0" encoding="UTF-8" standalone="yes"?>
<Relationships xmlns="http://schemas.openxmlformats.org/package/2006/relationships"><Relationship Id="rId26" Type="http://schemas.openxmlformats.org/officeDocument/2006/relationships/tags" Target="../tags/tag113.xml"/><Relationship Id="rId21" Type="http://schemas.openxmlformats.org/officeDocument/2006/relationships/tags" Target="../tags/tag108.xml"/><Relationship Id="rId34" Type="http://schemas.openxmlformats.org/officeDocument/2006/relationships/image" Target="../media/image33.png"/><Relationship Id="rId42" Type="http://schemas.openxmlformats.org/officeDocument/2006/relationships/image" Target="../media/image41.png"/><Relationship Id="rId47" Type="http://schemas.openxmlformats.org/officeDocument/2006/relationships/image" Target="../media/image46.png"/><Relationship Id="rId50" Type="http://schemas.openxmlformats.org/officeDocument/2006/relationships/image" Target="../media/image49.png"/><Relationship Id="rId55" Type="http://schemas.openxmlformats.org/officeDocument/2006/relationships/image" Target="../media/image54.png"/><Relationship Id="rId63" Type="http://schemas.openxmlformats.org/officeDocument/2006/relationships/image" Target="../media/image60.png"/><Relationship Id="rId7" Type="http://schemas.openxmlformats.org/officeDocument/2006/relationships/tags" Target="../tags/tag94.xml"/><Relationship Id="rId2" Type="http://schemas.openxmlformats.org/officeDocument/2006/relationships/tags" Target="../tags/tag89.xml"/><Relationship Id="rId16" Type="http://schemas.openxmlformats.org/officeDocument/2006/relationships/tags" Target="../tags/tag103.xml"/><Relationship Id="rId29" Type="http://schemas.openxmlformats.org/officeDocument/2006/relationships/tags" Target="../tags/tag116.xml"/><Relationship Id="rId11" Type="http://schemas.openxmlformats.org/officeDocument/2006/relationships/tags" Target="../tags/tag98.xml"/><Relationship Id="rId24" Type="http://schemas.openxmlformats.org/officeDocument/2006/relationships/tags" Target="../tags/tag111.xml"/><Relationship Id="rId32" Type="http://schemas.openxmlformats.org/officeDocument/2006/relationships/notesSlide" Target="../notesSlides/notesSlide34.xml"/><Relationship Id="rId37" Type="http://schemas.openxmlformats.org/officeDocument/2006/relationships/image" Target="../media/image36.png"/><Relationship Id="rId40" Type="http://schemas.openxmlformats.org/officeDocument/2006/relationships/image" Target="../media/image39.png"/><Relationship Id="rId45" Type="http://schemas.openxmlformats.org/officeDocument/2006/relationships/image" Target="../media/image44.png"/><Relationship Id="rId53" Type="http://schemas.openxmlformats.org/officeDocument/2006/relationships/image" Target="../media/image52.png"/><Relationship Id="rId58" Type="http://schemas.openxmlformats.org/officeDocument/2006/relationships/image" Target="../media/image57.png"/><Relationship Id="rId5" Type="http://schemas.openxmlformats.org/officeDocument/2006/relationships/tags" Target="../tags/tag92.xml"/><Relationship Id="rId61" Type="http://schemas.openxmlformats.org/officeDocument/2006/relationships/image" Target="../media/image2.png"/><Relationship Id="rId19" Type="http://schemas.openxmlformats.org/officeDocument/2006/relationships/tags" Target="../tags/tag106.xml"/><Relationship Id="rId14" Type="http://schemas.openxmlformats.org/officeDocument/2006/relationships/tags" Target="../tags/tag101.xml"/><Relationship Id="rId22" Type="http://schemas.openxmlformats.org/officeDocument/2006/relationships/tags" Target="../tags/tag109.xml"/><Relationship Id="rId27" Type="http://schemas.openxmlformats.org/officeDocument/2006/relationships/tags" Target="../tags/tag114.xml"/><Relationship Id="rId30" Type="http://schemas.openxmlformats.org/officeDocument/2006/relationships/tags" Target="../tags/tag117.xml"/><Relationship Id="rId35" Type="http://schemas.openxmlformats.org/officeDocument/2006/relationships/image" Target="../media/image34.png"/><Relationship Id="rId43" Type="http://schemas.openxmlformats.org/officeDocument/2006/relationships/image" Target="../media/image42.png"/><Relationship Id="rId48" Type="http://schemas.openxmlformats.org/officeDocument/2006/relationships/image" Target="../media/image47.png"/><Relationship Id="rId56" Type="http://schemas.openxmlformats.org/officeDocument/2006/relationships/image" Target="../media/image55.png"/><Relationship Id="rId64" Type="http://schemas.openxmlformats.org/officeDocument/2006/relationships/image" Target="../media/image61.png"/><Relationship Id="rId8" Type="http://schemas.openxmlformats.org/officeDocument/2006/relationships/tags" Target="../tags/tag95.xml"/><Relationship Id="rId51" Type="http://schemas.openxmlformats.org/officeDocument/2006/relationships/image" Target="../media/image50.png"/><Relationship Id="rId3" Type="http://schemas.openxmlformats.org/officeDocument/2006/relationships/tags" Target="../tags/tag90.xml"/><Relationship Id="rId12" Type="http://schemas.openxmlformats.org/officeDocument/2006/relationships/tags" Target="../tags/tag99.xml"/><Relationship Id="rId17" Type="http://schemas.openxmlformats.org/officeDocument/2006/relationships/tags" Target="../tags/tag104.xml"/><Relationship Id="rId25" Type="http://schemas.openxmlformats.org/officeDocument/2006/relationships/tags" Target="../tags/tag112.xml"/><Relationship Id="rId33" Type="http://schemas.openxmlformats.org/officeDocument/2006/relationships/image" Target="../media/image32.png"/><Relationship Id="rId38" Type="http://schemas.openxmlformats.org/officeDocument/2006/relationships/image" Target="../media/image37.png"/><Relationship Id="rId46" Type="http://schemas.openxmlformats.org/officeDocument/2006/relationships/image" Target="../media/image45.png"/><Relationship Id="rId59" Type="http://schemas.openxmlformats.org/officeDocument/2006/relationships/image" Target="../media/image58.png"/><Relationship Id="rId20" Type="http://schemas.openxmlformats.org/officeDocument/2006/relationships/tags" Target="../tags/tag107.xml"/><Relationship Id="rId41" Type="http://schemas.openxmlformats.org/officeDocument/2006/relationships/image" Target="../media/image40.png"/><Relationship Id="rId54" Type="http://schemas.openxmlformats.org/officeDocument/2006/relationships/image" Target="../media/image53.png"/><Relationship Id="rId62" Type="http://schemas.openxmlformats.org/officeDocument/2006/relationships/image" Target="../media/image59.png"/><Relationship Id="rId1" Type="http://schemas.openxmlformats.org/officeDocument/2006/relationships/tags" Target="../tags/tag88.xml"/><Relationship Id="rId6" Type="http://schemas.openxmlformats.org/officeDocument/2006/relationships/tags" Target="../tags/tag93.xml"/><Relationship Id="rId15" Type="http://schemas.openxmlformats.org/officeDocument/2006/relationships/tags" Target="../tags/tag102.xml"/><Relationship Id="rId23" Type="http://schemas.openxmlformats.org/officeDocument/2006/relationships/tags" Target="../tags/tag110.xml"/><Relationship Id="rId28" Type="http://schemas.openxmlformats.org/officeDocument/2006/relationships/tags" Target="../tags/tag115.xml"/><Relationship Id="rId36" Type="http://schemas.openxmlformats.org/officeDocument/2006/relationships/image" Target="../media/image35.png"/><Relationship Id="rId49" Type="http://schemas.openxmlformats.org/officeDocument/2006/relationships/image" Target="../media/image48.png"/><Relationship Id="rId57" Type="http://schemas.openxmlformats.org/officeDocument/2006/relationships/image" Target="../media/image56.png"/><Relationship Id="rId10" Type="http://schemas.openxmlformats.org/officeDocument/2006/relationships/tags" Target="../tags/tag97.xml"/><Relationship Id="rId31" Type="http://schemas.openxmlformats.org/officeDocument/2006/relationships/slideLayout" Target="../slideLayouts/slideLayout3.xml"/><Relationship Id="rId44" Type="http://schemas.openxmlformats.org/officeDocument/2006/relationships/image" Target="../media/image43.png"/><Relationship Id="rId52" Type="http://schemas.openxmlformats.org/officeDocument/2006/relationships/image" Target="../media/image51.png"/><Relationship Id="rId60" Type="http://schemas.openxmlformats.org/officeDocument/2006/relationships/image" Target="../media/image1.png"/><Relationship Id="rId65" Type="http://schemas.openxmlformats.org/officeDocument/2006/relationships/image" Target="../media/image62.png"/><Relationship Id="rId4" Type="http://schemas.openxmlformats.org/officeDocument/2006/relationships/tags" Target="../tags/tag91.xml"/><Relationship Id="rId9" Type="http://schemas.openxmlformats.org/officeDocument/2006/relationships/tags" Target="../tags/tag96.xml"/><Relationship Id="rId13" Type="http://schemas.openxmlformats.org/officeDocument/2006/relationships/tags" Target="../tags/tag100.xml"/><Relationship Id="rId18" Type="http://schemas.openxmlformats.org/officeDocument/2006/relationships/tags" Target="../tags/tag105.xml"/><Relationship Id="rId39" Type="http://schemas.openxmlformats.org/officeDocument/2006/relationships/image" Target="../media/image38.png"/></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3.xml"/><Relationship Id="rId13" Type="http://schemas.openxmlformats.org/officeDocument/2006/relationships/image" Target="../media/image43.png"/><Relationship Id="rId18" Type="http://schemas.openxmlformats.org/officeDocument/2006/relationships/image" Target="../media/image63.png"/><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image" Target="../media/image37.png"/><Relationship Id="rId17" Type="http://schemas.openxmlformats.org/officeDocument/2006/relationships/image" Target="../media/image61.png"/><Relationship Id="rId2" Type="http://schemas.openxmlformats.org/officeDocument/2006/relationships/tags" Target="../tags/tag119.xml"/><Relationship Id="rId16" Type="http://schemas.openxmlformats.org/officeDocument/2006/relationships/image" Target="../media/image58.png"/><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image" Target="../media/image36.png"/><Relationship Id="rId5" Type="http://schemas.openxmlformats.org/officeDocument/2006/relationships/tags" Target="../tags/tag122.xml"/><Relationship Id="rId15" Type="http://schemas.openxmlformats.org/officeDocument/2006/relationships/image" Target="../media/image2.png"/><Relationship Id="rId10" Type="http://schemas.openxmlformats.org/officeDocument/2006/relationships/image" Target="../media/image57.png"/><Relationship Id="rId4" Type="http://schemas.openxmlformats.org/officeDocument/2006/relationships/tags" Target="../tags/tag121.xml"/><Relationship Id="rId9" Type="http://schemas.openxmlformats.org/officeDocument/2006/relationships/notesSlide" Target="../notesSlides/notesSlide35.xml"/><Relationship Id="rId14" Type="http://schemas.openxmlformats.org/officeDocument/2006/relationships/image" Target="../media/image1.png"/></Relationships>
</file>

<file path=ppt/slides/_rels/slide4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128.png"/><Relationship Id="rId18" Type="http://schemas.openxmlformats.org/officeDocument/2006/relationships/image" Target="../media/image100.png"/><Relationship Id="rId3" Type="http://schemas.openxmlformats.org/officeDocument/2006/relationships/tags" Target="../tags/tag127.xml"/><Relationship Id="rId7" Type="http://schemas.openxmlformats.org/officeDocument/2006/relationships/notesSlide" Target="../notesSlides/notesSlide36.xml"/><Relationship Id="rId12" Type="http://schemas.openxmlformats.org/officeDocument/2006/relationships/image" Target="../media/image129.png"/><Relationship Id="rId17" Type="http://schemas.openxmlformats.org/officeDocument/2006/relationships/image" Target="../media/image2.png"/><Relationship Id="rId2" Type="http://schemas.openxmlformats.org/officeDocument/2006/relationships/tags" Target="../tags/tag126.xml"/><Relationship Id="rId16" Type="http://schemas.openxmlformats.org/officeDocument/2006/relationships/image" Target="../media/image1.png"/><Relationship Id="rId1" Type="http://schemas.openxmlformats.org/officeDocument/2006/relationships/tags" Target="../tags/tag125.xml"/><Relationship Id="rId6" Type="http://schemas.openxmlformats.org/officeDocument/2006/relationships/slideLayout" Target="../slideLayouts/slideLayout3.xml"/><Relationship Id="rId11" Type="http://schemas.openxmlformats.org/officeDocument/2006/relationships/image" Target="../media/image79.png"/><Relationship Id="rId5" Type="http://schemas.openxmlformats.org/officeDocument/2006/relationships/tags" Target="../tags/tag129.xml"/><Relationship Id="rId15" Type="http://schemas.openxmlformats.org/officeDocument/2006/relationships/image" Target="../media/image131.png"/><Relationship Id="rId10" Type="http://schemas.openxmlformats.org/officeDocument/2006/relationships/image" Target="../media/image78.png"/><Relationship Id="rId4" Type="http://schemas.openxmlformats.org/officeDocument/2006/relationships/tags" Target="../tags/tag128.xml"/><Relationship Id="rId9" Type="http://schemas.openxmlformats.org/officeDocument/2006/relationships/image" Target="../media/image77.png"/><Relationship Id="rId14" Type="http://schemas.openxmlformats.org/officeDocument/2006/relationships/image" Target="../media/image130.png"/></Relationships>
</file>

<file path=ppt/slides/_rels/slide44.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3" Type="http://schemas.openxmlformats.org/officeDocument/2006/relationships/image" Target="../media/image2.png"/><Relationship Id="rId7" Type="http://schemas.openxmlformats.org/officeDocument/2006/relationships/image" Target="../media/image110.png"/><Relationship Id="rId12" Type="http://schemas.openxmlformats.org/officeDocument/2006/relationships/image" Target="../media/image136.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12.png"/><Relationship Id="rId11" Type="http://schemas.openxmlformats.org/officeDocument/2006/relationships/image" Target="../media/image135.png"/><Relationship Id="rId5" Type="http://schemas.openxmlformats.org/officeDocument/2006/relationships/image" Target="../media/image111.png"/><Relationship Id="rId15" Type="http://schemas.openxmlformats.org/officeDocument/2006/relationships/image" Target="../media/image139.png"/><Relationship Id="rId10" Type="http://schemas.openxmlformats.org/officeDocument/2006/relationships/image" Target="../media/image134.png"/><Relationship Id="rId4" Type="http://schemas.openxmlformats.org/officeDocument/2006/relationships/image" Target="../media/image109.png"/><Relationship Id="rId9" Type="http://schemas.openxmlformats.org/officeDocument/2006/relationships/image" Target="../media/image133.png"/><Relationship Id="rId14" Type="http://schemas.openxmlformats.org/officeDocument/2006/relationships/image" Target="../media/image138.png"/></Relationships>
</file>

<file path=ppt/slides/_rels/slide45.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notesSlide" Target="../notesSlides/notesSlide37.xml"/><Relationship Id="rId7" Type="http://schemas.openxmlformats.org/officeDocument/2006/relationships/image" Target="../media/image142.png"/><Relationship Id="rId2" Type="http://schemas.openxmlformats.org/officeDocument/2006/relationships/slideLayout" Target="../slideLayouts/slideLayout3.xml"/><Relationship Id="rId1" Type="http://schemas.openxmlformats.org/officeDocument/2006/relationships/tags" Target="../tags/tag130.xml"/><Relationship Id="rId6" Type="http://schemas.openxmlformats.org/officeDocument/2006/relationships/image" Target="../media/image141.png"/><Relationship Id="rId11" Type="http://schemas.openxmlformats.org/officeDocument/2006/relationships/image" Target="../media/image2.png"/><Relationship Id="rId5" Type="http://schemas.openxmlformats.org/officeDocument/2006/relationships/image" Target="../media/image140.png"/><Relationship Id="rId10" Type="http://schemas.openxmlformats.org/officeDocument/2006/relationships/image" Target="../media/image1.png"/><Relationship Id="rId4" Type="http://schemas.openxmlformats.org/officeDocument/2006/relationships/image" Target="../media/image83.png"/><Relationship Id="rId9" Type="http://schemas.openxmlformats.org/officeDocument/2006/relationships/image" Target="../media/image14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5.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6.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1.png"/><Relationship Id="rId11" Type="http://schemas.openxmlformats.org/officeDocument/2006/relationships/image" Target="../media/image15.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notesSlide" Target="../notesSlides/notesSlide8.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notesSlide" Target="../notesSlides/notesSlide9.xml"/><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png"/><Relationship Id="rId1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26.pn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8520" y="0"/>
            <a:ext cx="9361040" cy="4869160"/>
          </a:xfrm>
          <a:prstGeom prst="rect">
            <a:avLst/>
          </a:prstGeom>
          <a:gradFill>
            <a:gsLst>
              <a:gs pos="0">
                <a:schemeClr val="tx1">
                  <a:lumMod val="85000"/>
                  <a:lumOff val="15000"/>
                </a:schemeClr>
              </a:gs>
              <a:gs pos="100000">
                <a:schemeClr val="tx1">
                  <a:lumMod val="85000"/>
                  <a:lumOff val="15000"/>
                </a:schemeClr>
              </a:gs>
              <a:gs pos="29000">
                <a:schemeClr val="tx1">
                  <a:lumMod val="65000"/>
                  <a:lumOff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57150" y="3183111"/>
            <a:ext cx="9029700" cy="1470025"/>
          </a:xfrm>
        </p:spPr>
        <p:txBody>
          <a:bodyPr>
            <a:normAutofit/>
          </a:bodyPr>
          <a:lstStyle/>
          <a:p>
            <a:r>
              <a:rPr lang="en-US" sz="4000" dirty="0" smtClean="0">
                <a:gradFill flip="none" rotWithShape="1">
                  <a:gsLst>
                    <a:gs pos="0">
                      <a:schemeClr val="bg1">
                        <a:lumMod val="95000"/>
                      </a:schemeClr>
                    </a:gs>
                    <a:gs pos="100000">
                      <a:schemeClr val="bg1">
                        <a:lumMod val="85000"/>
                      </a:schemeClr>
                    </a:gs>
                  </a:gsLst>
                  <a:lin ang="5400000" scaled="1"/>
                  <a:tileRect/>
                </a:gradFill>
                <a:effectLst>
                  <a:outerShdw blurRad="50800" dist="38100" dir="2700000" algn="tl" rotWithShape="0">
                    <a:srgbClr val="000000">
                      <a:alpha val="40000"/>
                    </a:srgbClr>
                  </a:outerShdw>
                </a:effectLst>
              </a:rPr>
              <a:t>Progressive Virtual Beam Lights</a:t>
            </a:r>
            <a:endParaRPr lang="en-US" dirty="0">
              <a:gradFill flip="none" rotWithShape="1">
                <a:gsLst>
                  <a:gs pos="0">
                    <a:schemeClr val="bg1">
                      <a:lumMod val="95000"/>
                    </a:schemeClr>
                  </a:gs>
                  <a:gs pos="100000">
                    <a:schemeClr val="bg1">
                      <a:lumMod val="85000"/>
                    </a:schemeClr>
                  </a:gs>
                </a:gsLst>
                <a:lin ang="5400000" scaled="1"/>
                <a:tileRect/>
              </a:gradFill>
              <a:effectLst>
                <a:outerShdw blurRad="50800" dist="38100" dir="2700000" algn="tl" rotWithShape="0">
                  <a:srgbClr val="000000">
                    <a:alpha val="40000"/>
                  </a:srgbClr>
                </a:outerShdw>
              </a:effectLst>
            </a:endParaRPr>
          </a:p>
        </p:txBody>
      </p:sp>
      <p:sp>
        <p:nvSpPr>
          <p:cNvPr id="6" name="Subtitle 5"/>
          <p:cNvSpPr>
            <a:spLocks noGrp="1"/>
          </p:cNvSpPr>
          <p:nvPr>
            <p:ph type="subTitle" idx="1"/>
          </p:nvPr>
        </p:nvSpPr>
        <p:spPr>
          <a:xfrm>
            <a:off x="1231166" y="5433032"/>
            <a:ext cx="6725210" cy="1440160"/>
          </a:xfrm>
        </p:spPr>
        <p:txBody>
          <a:bodyPr>
            <a:normAutofit/>
          </a:bodyPr>
          <a:lstStyle/>
          <a:p>
            <a:pPr algn="l"/>
            <a:r>
              <a:rPr lang="de-DE" sz="1800" b="1" dirty="0">
                <a:solidFill>
                  <a:schemeClr val="tx1">
                    <a:lumMod val="85000"/>
                    <a:lumOff val="15000"/>
                  </a:schemeClr>
                </a:solidFill>
              </a:rPr>
              <a:t>Jan </a:t>
            </a:r>
            <a:r>
              <a:rPr lang="de-DE" sz="1800" b="1" dirty="0" smtClean="0">
                <a:solidFill>
                  <a:schemeClr val="tx1">
                    <a:lumMod val="85000"/>
                    <a:lumOff val="15000"/>
                  </a:schemeClr>
                </a:solidFill>
              </a:rPr>
              <a:t>Novák </a:t>
            </a:r>
            <a:br>
              <a:rPr lang="de-DE" sz="1800" b="1" dirty="0" smtClean="0">
                <a:solidFill>
                  <a:schemeClr val="tx1">
                    <a:lumMod val="85000"/>
                    <a:lumOff val="15000"/>
                  </a:schemeClr>
                </a:solidFill>
              </a:rPr>
            </a:br>
            <a:r>
              <a:rPr lang="de-DE" sz="1800" b="1" dirty="0" smtClean="0">
                <a:solidFill>
                  <a:schemeClr val="tx1">
                    <a:lumMod val="85000"/>
                    <a:lumOff val="15000"/>
                  </a:schemeClr>
                </a:solidFill>
              </a:rPr>
              <a:t>Derek Nowrouzezahrai</a:t>
            </a:r>
            <a:br>
              <a:rPr lang="de-DE" sz="1800" b="1" dirty="0" smtClean="0">
                <a:solidFill>
                  <a:schemeClr val="tx1">
                    <a:lumMod val="85000"/>
                    <a:lumOff val="15000"/>
                  </a:schemeClr>
                </a:solidFill>
              </a:rPr>
            </a:br>
            <a:r>
              <a:rPr lang="de-DE" sz="1800" b="1" dirty="0" smtClean="0">
                <a:solidFill>
                  <a:schemeClr val="tx1">
                    <a:lumMod val="85000"/>
                    <a:lumOff val="15000"/>
                  </a:schemeClr>
                </a:solidFill>
              </a:rPr>
              <a:t>Carsten Dachsbacher</a:t>
            </a:r>
            <a:br>
              <a:rPr lang="de-DE" sz="1800" b="1" dirty="0" smtClean="0">
                <a:solidFill>
                  <a:schemeClr val="tx1">
                    <a:lumMod val="85000"/>
                    <a:lumOff val="15000"/>
                  </a:schemeClr>
                </a:solidFill>
              </a:rPr>
            </a:br>
            <a:r>
              <a:rPr lang="de-DE" sz="1800" b="1" dirty="0">
                <a:solidFill>
                  <a:schemeClr val="tx1">
                    <a:lumMod val="85000"/>
                    <a:lumOff val="15000"/>
                  </a:schemeClr>
                </a:solidFill>
              </a:rPr>
              <a:t>Wojciech </a:t>
            </a:r>
            <a:r>
              <a:rPr lang="de-DE" sz="1800" b="1" dirty="0" smtClean="0">
                <a:solidFill>
                  <a:schemeClr val="tx1">
                    <a:lumMod val="85000"/>
                    <a:lumOff val="15000"/>
                  </a:schemeClr>
                </a:solidFill>
              </a:rPr>
              <a:t>Jarosz</a:t>
            </a:r>
            <a:endParaRPr lang="de-DE" sz="1200" b="1" dirty="0">
              <a:solidFill>
                <a:schemeClr val="tx1">
                  <a:lumMod val="85000"/>
                  <a:lumOff val="15000"/>
                </a:schemeClr>
              </a:solidFill>
            </a:endParaRPr>
          </a:p>
        </p:txBody>
      </p:sp>
      <p:pic>
        <p:nvPicPr>
          <p:cNvPr id="7" name="Picture 6"/>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5260170" y="5980135"/>
            <a:ext cx="1459897" cy="549894"/>
          </a:xfrm>
          <a:prstGeom prst="rect">
            <a:avLst/>
          </a:prstGeom>
          <a:noFill/>
          <a:ln>
            <a:noFill/>
          </a:ln>
          <a:effectLst/>
        </p:spPr>
      </p:pic>
      <p:pic>
        <p:nvPicPr>
          <p:cNvPr id="2051" name="Picture 3"/>
          <p:cNvPicPr>
            <a:picLocks noChangeAspect="1" noChangeArrowheads="1"/>
          </p:cNvPicPr>
          <p:nvPr/>
        </p:nvPicPr>
        <p:blipFill>
          <a:blip r:embed="rId4" cstate="print">
            <a:grayscl/>
            <a:extLst>
              <a:ext uri="{28A0092B-C50C-407E-A947-70E740481C1C}">
                <a14:useLocalDpi xmlns:a14="http://schemas.microsoft.com/office/drawing/2010/main" val="0"/>
              </a:ext>
            </a:extLst>
          </a:blip>
          <a:stretch>
            <a:fillRect/>
          </a:stretch>
        </p:blipFill>
        <p:spPr bwMode="auto">
          <a:xfrm>
            <a:off x="4039684" y="5662832"/>
            <a:ext cx="1092882" cy="910735"/>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2052" name="Picture 4" descr="D:\papers\VBL-EGSR2012\presentation\img\um_logo.png"/>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6855994" y="5891951"/>
            <a:ext cx="1629952" cy="622345"/>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81712" y="1556792"/>
            <a:ext cx="7529971" cy="21013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152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2" cstate="print">
            <a:extLst>
              <a:ext uri="{28A0092B-C50C-407E-A947-70E740481C1C}">
                <a14:useLocalDpi xmlns:a14="http://schemas.microsoft.com/office/drawing/2010/main" val="0"/>
              </a:ext>
            </a:extLst>
          </a:blip>
          <a:stretch>
            <a:fillRect/>
          </a:stretch>
        </p:blipFill>
        <p:spPr bwMode="auto">
          <a:xfrm>
            <a:off x="5508104" y="1134610"/>
            <a:ext cx="3207916" cy="318818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p:cNvPicPr>
            <a:picLocks noChangeAspect="1" noChangeArrowheads="1"/>
          </p:cNvPicPr>
          <p:nvPr/>
        </p:nvPicPr>
        <p:blipFill>
          <a:blip r:embed="rId33" cstate="print">
            <a:extLst>
              <a:ext uri="{28A0092B-C50C-407E-A947-70E740481C1C}">
                <a14:useLocalDpi xmlns:a14="http://schemas.microsoft.com/office/drawing/2010/main" val="0"/>
              </a:ext>
            </a:extLst>
          </a:blip>
          <a:stretch>
            <a:fillRect/>
          </a:stretch>
        </p:blipFill>
        <p:spPr bwMode="auto">
          <a:xfrm>
            <a:off x="5508104" y="1134610"/>
            <a:ext cx="3207915" cy="318818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4" cstate="print">
            <a:extLst>
              <a:ext uri="{28A0092B-C50C-407E-A947-70E740481C1C}">
                <a14:useLocalDpi xmlns:a14="http://schemas.microsoft.com/office/drawing/2010/main" val="0"/>
              </a:ext>
            </a:extLst>
          </a:blip>
          <a:stretch>
            <a:fillRect/>
          </a:stretch>
        </p:blipFill>
        <p:spPr bwMode="auto">
          <a:xfrm>
            <a:off x="281738" y="2481743"/>
            <a:ext cx="4146246" cy="23509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t>PREVIOUS WORK: MEDIA-to-MEDIA with RAY LIGHTS</a:t>
            </a:r>
            <a:endParaRPr lang="en-US" dirty="0"/>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10</a:t>
            </a:fld>
            <a:endParaRPr lang="en-US" dirty="0"/>
          </a:p>
        </p:txBody>
      </p:sp>
      <p:pic>
        <p:nvPicPr>
          <p:cNvPr id="10" name="Picture 9"/>
          <p:cNvPicPr>
            <a:picLocks noChangeAspect="1"/>
          </p:cNvPicPr>
          <p:nvPr>
            <p:custDataLst>
              <p:tags r:id="rId2"/>
            </p:custDataLst>
          </p:nvPr>
        </p:nvPicPr>
        <p:blipFill>
          <a:blip r:embed="rId35" cstate="print">
            <a:extLst>
              <a:ext uri="{28A0092B-C50C-407E-A947-70E740481C1C}">
                <a14:useLocalDpi xmlns:a14="http://schemas.microsoft.com/office/drawing/2010/main" val="0"/>
              </a:ext>
            </a:extLst>
          </a:blip>
          <a:stretch>
            <a:fillRect/>
          </a:stretch>
        </p:blipFill>
        <p:spPr>
          <a:xfrm>
            <a:off x="251520" y="1391052"/>
            <a:ext cx="5042916" cy="501396"/>
          </a:xfrm>
          <a:prstGeom prst="rect">
            <a:avLst/>
          </a:prstGeom>
        </p:spPr>
      </p:pic>
      <p:grpSp>
        <p:nvGrpSpPr>
          <p:cNvPr id="117" name="Group 116"/>
          <p:cNvGrpSpPr/>
          <p:nvPr/>
        </p:nvGrpSpPr>
        <p:grpSpPr>
          <a:xfrm>
            <a:off x="1869959" y="2275232"/>
            <a:ext cx="2643750" cy="2095225"/>
            <a:chOff x="1869959" y="2275232"/>
            <a:chExt cx="2643750" cy="2095225"/>
          </a:xfrm>
        </p:grpSpPr>
        <p:pic>
          <p:nvPicPr>
            <p:cNvPr id="28" name="Picture 27"/>
            <p:cNvPicPr>
              <a:picLocks noChangeAspect="1"/>
            </p:cNvPicPr>
            <p:nvPr>
              <p:custDataLst>
                <p:tags r:id="rId27"/>
              </p:custDataLst>
            </p:nvPr>
          </p:nvPicPr>
          <p:blipFill>
            <a:blip r:embed="rId36" cstate="print">
              <a:extLst>
                <a:ext uri="{28A0092B-C50C-407E-A947-70E740481C1C}">
                  <a14:useLocalDpi xmlns:a14="http://schemas.microsoft.com/office/drawing/2010/main" val="0"/>
                </a:ext>
              </a:extLst>
            </a:blip>
            <a:stretch>
              <a:fillRect/>
            </a:stretch>
          </p:blipFill>
          <p:spPr>
            <a:xfrm>
              <a:off x="4427984" y="4267587"/>
              <a:ext cx="85725" cy="102870"/>
            </a:xfrm>
            <a:prstGeom prst="rect">
              <a:avLst/>
            </a:prstGeom>
          </p:spPr>
        </p:pic>
        <p:pic>
          <p:nvPicPr>
            <p:cNvPr id="29" name="Picture 28"/>
            <p:cNvPicPr>
              <a:picLocks noChangeAspect="1"/>
            </p:cNvPicPr>
            <p:nvPr>
              <p:custDataLst>
                <p:tags r:id="rId28"/>
              </p:custDataLst>
            </p:nvPr>
          </p:nvPicPr>
          <p:blipFill>
            <a:blip r:embed="rId37" cstate="print">
              <a:extLst>
                <a:ext uri="{28A0092B-C50C-407E-A947-70E740481C1C}">
                  <a14:useLocalDpi xmlns:a14="http://schemas.microsoft.com/office/drawing/2010/main" val="0"/>
                </a:ext>
              </a:extLst>
            </a:blip>
            <a:stretch>
              <a:fillRect/>
            </a:stretch>
          </p:blipFill>
          <p:spPr>
            <a:xfrm>
              <a:off x="4391438" y="3274216"/>
              <a:ext cx="70295" cy="145733"/>
            </a:xfrm>
            <a:prstGeom prst="rect">
              <a:avLst/>
            </a:prstGeom>
          </p:spPr>
        </p:pic>
        <p:pic>
          <p:nvPicPr>
            <p:cNvPr id="35" name="Picture 34"/>
            <p:cNvPicPr>
              <a:picLocks noChangeAspect="1"/>
            </p:cNvPicPr>
            <p:nvPr>
              <p:custDataLst>
                <p:tags r:id="rId29"/>
              </p:custDataLst>
            </p:nvPr>
          </p:nvPicPr>
          <p:blipFill>
            <a:blip r:embed="rId38" cstate="print">
              <a:extLst>
                <a:ext uri="{28A0092B-C50C-407E-A947-70E740481C1C}">
                  <a14:useLocalDpi xmlns:a14="http://schemas.microsoft.com/office/drawing/2010/main" val="0"/>
                </a:ext>
              </a:extLst>
            </a:blip>
            <a:stretch>
              <a:fillRect/>
            </a:stretch>
          </p:blipFill>
          <p:spPr>
            <a:xfrm>
              <a:off x="1869959" y="2275232"/>
              <a:ext cx="140589" cy="159449"/>
            </a:xfrm>
            <a:prstGeom prst="rect">
              <a:avLst/>
            </a:prstGeom>
          </p:spPr>
        </p:pic>
      </p:grpSp>
      <p:pic>
        <p:nvPicPr>
          <p:cNvPr id="41" name="Picture 3"/>
          <p:cNvPicPr>
            <a:picLocks noChangeAspect="1" noChangeArrowheads="1"/>
          </p:cNvPicPr>
          <p:nvPr/>
        </p:nvPicPr>
        <p:blipFill>
          <a:blip r:embed="rId39" cstate="print">
            <a:extLst>
              <a:ext uri="{28A0092B-C50C-407E-A947-70E740481C1C}">
                <a14:useLocalDpi xmlns:a14="http://schemas.microsoft.com/office/drawing/2010/main" val="0"/>
              </a:ext>
            </a:extLst>
          </a:blip>
          <a:stretch>
            <a:fillRect/>
          </a:stretch>
        </p:blipFill>
        <p:spPr bwMode="auto">
          <a:xfrm>
            <a:off x="281738" y="2481743"/>
            <a:ext cx="4146246" cy="23509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p:cNvPicPr>
            <a:picLocks noChangeAspect="1" noChangeArrowheads="1"/>
          </p:cNvPicPr>
          <p:nvPr/>
        </p:nvPicPr>
        <p:blipFill>
          <a:blip r:embed="rId40" cstate="print">
            <a:extLst>
              <a:ext uri="{28A0092B-C50C-407E-A947-70E740481C1C}">
                <a14:useLocalDpi xmlns:a14="http://schemas.microsoft.com/office/drawing/2010/main" val="0"/>
              </a:ext>
            </a:extLst>
          </a:blip>
          <a:stretch>
            <a:fillRect/>
          </a:stretch>
        </p:blipFill>
        <p:spPr bwMode="auto">
          <a:xfrm>
            <a:off x="281738" y="2481743"/>
            <a:ext cx="4146245" cy="2350985"/>
          </a:xfrm>
          <a:prstGeom prst="rect">
            <a:avLst/>
          </a:prstGeom>
          <a:noFill/>
          <a:extLst>
            <a:ext uri="{909E8E84-426E-40DD-AFC4-6F175D3DCCD1}">
              <a14:hiddenFill xmlns:a14="http://schemas.microsoft.com/office/drawing/2010/main">
                <a:solidFill>
                  <a:srgbClr val="FFFFFF"/>
                </a:solidFill>
              </a14:hiddenFill>
            </a:ext>
          </a:extLst>
        </p:spPr>
      </p:pic>
      <p:grpSp>
        <p:nvGrpSpPr>
          <p:cNvPr id="118" name="Group 117"/>
          <p:cNvGrpSpPr/>
          <p:nvPr/>
        </p:nvGrpSpPr>
        <p:grpSpPr>
          <a:xfrm>
            <a:off x="2318033" y="2707224"/>
            <a:ext cx="904619" cy="1729908"/>
            <a:chOff x="2318033" y="2707224"/>
            <a:chExt cx="904619" cy="1729908"/>
          </a:xfrm>
        </p:grpSpPr>
        <p:pic>
          <p:nvPicPr>
            <p:cNvPr id="36" name="Picture 35"/>
            <p:cNvPicPr>
              <a:picLocks noChangeAspect="1"/>
            </p:cNvPicPr>
            <p:nvPr>
              <p:custDataLst>
                <p:tags r:id="rId25"/>
              </p:custDataLst>
            </p:nvPr>
          </p:nvPicPr>
          <p:blipFill>
            <a:blip r:embed="rId41" cstate="print">
              <a:extLst>
                <a:ext uri="{28A0092B-C50C-407E-A947-70E740481C1C}">
                  <a14:useLocalDpi xmlns:a14="http://schemas.microsoft.com/office/drawing/2010/main" val="0"/>
                </a:ext>
              </a:extLst>
            </a:blip>
            <a:stretch>
              <a:fillRect/>
            </a:stretch>
          </p:blipFill>
          <p:spPr>
            <a:xfrm>
              <a:off x="2318033" y="4334262"/>
              <a:ext cx="120015" cy="102870"/>
            </a:xfrm>
            <a:prstGeom prst="rect">
              <a:avLst/>
            </a:prstGeom>
          </p:spPr>
        </p:pic>
        <p:pic>
          <p:nvPicPr>
            <p:cNvPr id="38" name="Picture 37"/>
            <p:cNvPicPr>
              <a:picLocks noChangeAspect="1"/>
            </p:cNvPicPr>
            <p:nvPr>
              <p:custDataLst>
                <p:tags r:id="rId26"/>
              </p:custDataLst>
            </p:nvPr>
          </p:nvPicPr>
          <p:blipFill>
            <a:blip r:embed="rId42" cstate="print">
              <a:extLst>
                <a:ext uri="{28A0092B-C50C-407E-A947-70E740481C1C}">
                  <a14:useLocalDpi xmlns:a14="http://schemas.microsoft.com/office/drawing/2010/main" val="0"/>
                </a:ext>
              </a:extLst>
            </a:blip>
            <a:stretch>
              <a:fillRect/>
            </a:stretch>
          </p:blipFill>
          <p:spPr>
            <a:xfrm>
              <a:off x="3119782" y="2707224"/>
              <a:ext cx="102870" cy="102870"/>
            </a:xfrm>
            <a:prstGeom prst="rect">
              <a:avLst/>
            </a:prstGeom>
          </p:spPr>
        </p:pic>
      </p:grpSp>
      <p:grpSp>
        <p:nvGrpSpPr>
          <p:cNvPr id="119" name="Group 118"/>
          <p:cNvGrpSpPr/>
          <p:nvPr/>
        </p:nvGrpSpPr>
        <p:grpSpPr>
          <a:xfrm>
            <a:off x="5436096" y="1115300"/>
            <a:ext cx="3205718" cy="3335530"/>
            <a:chOff x="5436096" y="1115300"/>
            <a:chExt cx="3205718" cy="3335530"/>
          </a:xfrm>
        </p:grpSpPr>
        <p:pic>
          <p:nvPicPr>
            <p:cNvPr id="50" name="Picture 49"/>
            <p:cNvPicPr>
              <a:picLocks noChangeAspect="1"/>
            </p:cNvPicPr>
            <p:nvPr>
              <p:custDataLst>
                <p:tags r:id="rId22"/>
              </p:custDataLst>
            </p:nvPr>
          </p:nvPicPr>
          <p:blipFill>
            <a:blip r:embed="rId36" cstate="print">
              <a:extLst>
                <a:ext uri="{28A0092B-C50C-407E-A947-70E740481C1C}">
                  <a14:useLocalDpi xmlns:a14="http://schemas.microsoft.com/office/drawing/2010/main" val="0"/>
                </a:ext>
              </a:extLst>
            </a:blip>
            <a:stretch>
              <a:fillRect/>
            </a:stretch>
          </p:blipFill>
          <p:spPr>
            <a:xfrm>
              <a:off x="8556089" y="4347960"/>
              <a:ext cx="85725" cy="102870"/>
            </a:xfrm>
            <a:prstGeom prst="rect">
              <a:avLst/>
            </a:prstGeom>
          </p:spPr>
        </p:pic>
        <p:pic>
          <p:nvPicPr>
            <p:cNvPr id="51" name="Picture 50"/>
            <p:cNvPicPr>
              <a:picLocks noChangeAspect="1"/>
            </p:cNvPicPr>
            <p:nvPr>
              <p:custDataLst>
                <p:tags r:id="rId23"/>
              </p:custDataLst>
            </p:nvPr>
          </p:nvPicPr>
          <p:blipFill>
            <a:blip r:embed="rId37" cstate="print">
              <a:extLst>
                <a:ext uri="{28A0092B-C50C-407E-A947-70E740481C1C}">
                  <a14:useLocalDpi xmlns:a14="http://schemas.microsoft.com/office/drawing/2010/main" val="0"/>
                </a:ext>
              </a:extLst>
            </a:blip>
            <a:stretch>
              <a:fillRect/>
            </a:stretch>
          </p:blipFill>
          <p:spPr>
            <a:xfrm>
              <a:off x="5436096" y="1115300"/>
              <a:ext cx="70295" cy="145733"/>
            </a:xfrm>
            <a:prstGeom prst="rect">
              <a:avLst/>
            </a:prstGeom>
          </p:spPr>
        </p:pic>
        <p:pic>
          <p:nvPicPr>
            <p:cNvPr id="47" name="Picture 46"/>
            <p:cNvPicPr>
              <a:picLocks noChangeAspect="1"/>
            </p:cNvPicPr>
            <p:nvPr>
              <p:custDataLst>
                <p:tags r:id="rId24"/>
              </p:custDataLst>
            </p:nvPr>
          </p:nvPicPr>
          <p:blipFill>
            <a:blip r:embed="rId43" cstate="print">
              <a:extLst>
                <a:ext uri="{28A0092B-C50C-407E-A947-70E740481C1C}">
                  <a14:useLocalDpi xmlns:a14="http://schemas.microsoft.com/office/drawing/2010/main" val="0"/>
                </a:ext>
              </a:extLst>
            </a:blip>
            <a:stretch>
              <a:fillRect/>
            </a:stretch>
          </p:blipFill>
          <p:spPr>
            <a:xfrm>
              <a:off x="5451862" y="4293096"/>
              <a:ext cx="97727" cy="157734"/>
            </a:xfrm>
            <a:prstGeom prst="rect">
              <a:avLst/>
            </a:prstGeom>
          </p:spPr>
        </p:pic>
      </p:grpSp>
      <p:grpSp>
        <p:nvGrpSpPr>
          <p:cNvPr id="120" name="Group 119"/>
          <p:cNvGrpSpPr/>
          <p:nvPr/>
        </p:nvGrpSpPr>
        <p:grpSpPr>
          <a:xfrm>
            <a:off x="5405426" y="2881511"/>
            <a:ext cx="1624754" cy="1569319"/>
            <a:chOff x="5405426" y="2881511"/>
            <a:chExt cx="1624754" cy="1569319"/>
          </a:xfrm>
        </p:grpSpPr>
        <p:pic>
          <p:nvPicPr>
            <p:cNvPr id="48" name="Picture 47"/>
            <p:cNvPicPr>
              <a:picLocks noChangeAspect="1"/>
            </p:cNvPicPr>
            <p:nvPr>
              <p:custDataLst>
                <p:tags r:id="rId20"/>
              </p:custDataLst>
            </p:nvPr>
          </p:nvPicPr>
          <p:blipFill>
            <a:blip r:embed="rId41" cstate="print">
              <a:extLst>
                <a:ext uri="{28A0092B-C50C-407E-A947-70E740481C1C}">
                  <a14:useLocalDpi xmlns:a14="http://schemas.microsoft.com/office/drawing/2010/main" val="0"/>
                </a:ext>
              </a:extLst>
            </a:blip>
            <a:stretch>
              <a:fillRect/>
            </a:stretch>
          </p:blipFill>
          <p:spPr>
            <a:xfrm>
              <a:off x="6910165" y="4347960"/>
              <a:ext cx="120015" cy="102870"/>
            </a:xfrm>
            <a:prstGeom prst="rect">
              <a:avLst/>
            </a:prstGeom>
          </p:spPr>
        </p:pic>
        <p:pic>
          <p:nvPicPr>
            <p:cNvPr id="49" name="Picture 48"/>
            <p:cNvPicPr>
              <a:picLocks noChangeAspect="1"/>
            </p:cNvPicPr>
            <p:nvPr>
              <p:custDataLst>
                <p:tags r:id="rId21"/>
              </p:custDataLst>
            </p:nvPr>
          </p:nvPicPr>
          <p:blipFill>
            <a:blip r:embed="rId42" cstate="print">
              <a:extLst>
                <a:ext uri="{28A0092B-C50C-407E-A947-70E740481C1C}">
                  <a14:useLocalDpi xmlns:a14="http://schemas.microsoft.com/office/drawing/2010/main" val="0"/>
                </a:ext>
              </a:extLst>
            </a:blip>
            <a:stretch>
              <a:fillRect/>
            </a:stretch>
          </p:blipFill>
          <p:spPr>
            <a:xfrm>
              <a:off x="5405426" y="2881511"/>
              <a:ext cx="102870" cy="102870"/>
            </a:xfrm>
            <a:prstGeom prst="rect">
              <a:avLst/>
            </a:prstGeom>
          </p:spPr>
        </p:pic>
      </p:grpSp>
      <p:grpSp>
        <p:nvGrpSpPr>
          <p:cNvPr id="116" name="Group 115"/>
          <p:cNvGrpSpPr/>
          <p:nvPr/>
        </p:nvGrpSpPr>
        <p:grpSpPr>
          <a:xfrm>
            <a:off x="1613173" y="3233165"/>
            <a:ext cx="1717076" cy="1437121"/>
            <a:chOff x="1613173" y="3233165"/>
            <a:chExt cx="1717076" cy="1437121"/>
          </a:xfrm>
        </p:grpSpPr>
        <p:pic>
          <p:nvPicPr>
            <p:cNvPr id="91" name="Picture 90"/>
            <p:cNvPicPr>
              <a:picLocks noChangeAspect="1"/>
            </p:cNvPicPr>
            <p:nvPr>
              <p:custDataLst>
                <p:tags r:id="rId18"/>
              </p:custDataLst>
            </p:nvPr>
          </p:nvPicPr>
          <p:blipFill>
            <a:blip r:embed="rId44" cstate="print">
              <a:extLst>
                <a:ext uri="{28A0092B-C50C-407E-A947-70E740481C1C}">
                  <a14:useLocalDpi xmlns:a14="http://schemas.microsoft.com/office/drawing/2010/main" val="0"/>
                </a:ext>
              </a:extLst>
            </a:blip>
            <a:stretch>
              <a:fillRect/>
            </a:stretch>
          </p:blipFill>
          <p:spPr>
            <a:xfrm>
              <a:off x="3155370" y="3233165"/>
              <a:ext cx="174879" cy="207455"/>
            </a:xfrm>
            <a:prstGeom prst="rect">
              <a:avLst/>
            </a:prstGeom>
          </p:spPr>
        </p:pic>
        <p:pic>
          <p:nvPicPr>
            <p:cNvPr id="92" name="Picture 91"/>
            <p:cNvPicPr>
              <a:picLocks noChangeAspect="1"/>
            </p:cNvPicPr>
            <p:nvPr>
              <p:custDataLst>
                <p:tags r:id="rId19"/>
              </p:custDataLst>
            </p:nvPr>
          </p:nvPicPr>
          <p:blipFill>
            <a:blip r:embed="rId44" cstate="print">
              <a:extLst>
                <a:ext uri="{28A0092B-C50C-407E-A947-70E740481C1C}">
                  <a14:useLocalDpi xmlns:a14="http://schemas.microsoft.com/office/drawing/2010/main" val="0"/>
                </a:ext>
              </a:extLst>
            </a:blip>
            <a:stretch>
              <a:fillRect/>
            </a:stretch>
          </p:blipFill>
          <p:spPr>
            <a:xfrm>
              <a:off x="1613173" y="4462831"/>
              <a:ext cx="174879" cy="207455"/>
            </a:xfrm>
            <a:prstGeom prst="rect">
              <a:avLst/>
            </a:prstGeom>
          </p:spPr>
        </p:pic>
      </p:grpSp>
      <p:grpSp>
        <p:nvGrpSpPr>
          <p:cNvPr id="102" name="Group 101"/>
          <p:cNvGrpSpPr/>
          <p:nvPr/>
        </p:nvGrpSpPr>
        <p:grpSpPr>
          <a:xfrm>
            <a:off x="1307992" y="1401724"/>
            <a:ext cx="983521" cy="204216"/>
            <a:chOff x="1307992" y="1401724"/>
            <a:chExt cx="983521" cy="204216"/>
          </a:xfrm>
        </p:grpSpPr>
        <p:pic>
          <p:nvPicPr>
            <p:cNvPr id="76" name="Picture 75"/>
            <p:cNvPicPr>
              <a:picLocks noChangeAspect="1"/>
            </p:cNvPicPr>
            <p:nvPr>
              <p:custDataLst>
                <p:tags r:id="rId16"/>
              </p:custDataLst>
            </p:nvPr>
          </p:nvPicPr>
          <p:blipFill>
            <a:blip r:embed="rId45" cstate="print">
              <a:extLst>
                <a:ext uri="{28A0092B-C50C-407E-A947-70E740481C1C}">
                  <a14:useLocalDpi xmlns:a14="http://schemas.microsoft.com/office/drawing/2010/main" val="0"/>
                </a:ext>
              </a:extLst>
            </a:blip>
            <a:stretch>
              <a:fillRect/>
            </a:stretch>
          </p:blipFill>
          <p:spPr>
            <a:xfrm>
              <a:off x="1820597" y="1401724"/>
              <a:ext cx="470916" cy="204216"/>
            </a:xfrm>
            <a:prstGeom prst="rect">
              <a:avLst/>
            </a:prstGeom>
          </p:spPr>
        </p:pic>
        <p:pic>
          <p:nvPicPr>
            <p:cNvPr id="75" name="Picture 74"/>
            <p:cNvPicPr>
              <a:picLocks noChangeAspect="1"/>
            </p:cNvPicPr>
            <p:nvPr>
              <p:custDataLst>
                <p:tags r:id="rId17"/>
              </p:custDataLst>
            </p:nvPr>
          </p:nvPicPr>
          <p:blipFill>
            <a:blip r:embed="rId46" cstate="print">
              <a:extLst>
                <a:ext uri="{28A0092B-C50C-407E-A947-70E740481C1C}">
                  <a14:useLocalDpi xmlns:a14="http://schemas.microsoft.com/office/drawing/2010/main" val="0"/>
                </a:ext>
              </a:extLst>
            </a:blip>
            <a:stretch>
              <a:fillRect/>
            </a:stretch>
          </p:blipFill>
          <p:spPr>
            <a:xfrm>
              <a:off x="1307992" y="1401724"/>
              <a:ext cx="480060" cy="204216"/>
            </a:xfrm>
            <a:prstGeom prst="rect">
              <a:avLst/>
            </a:prstGeom>
          </p:spPr>
        </p:pic>
      </p:grpSp>
      <p:grpSp>
        <p:nvGrpSpPr>
          <p:cNvPr id="109" name="Group 108"/>
          <p:cNvGrpSpPr/>
          <p:nvPr/>
        </p:nvGrpSpPr>
        <p:grpSpPr>
          <a:xfrm>
            <a:off x="3368432" y="1401724"/>
            <a:ext cx="1283196" cy="204216"/>
            <a:chOff x="3368432" y="1401724"/>
            <a:chExt cx="1283196" cy="204216"/>
          </a:xfrm>
        </p:grpSpPr>
        <p:pic>
          <p:nvPicPr>
            <p:cNvPr id="79" name="Picture 78"/>
            <p:cNvPicPr>
              <a:picLocks noChangeAspect="1"/>
            </p:cNvPicPr>
            <p:nvPr>
              <p:custDataLst>
                <p:tags r:id="rId13"/>
              </p:custDataLst>
            </p:nvPr>
          </p:nvPicPr>
          <p:blipFill>
            <a:blip r:embed="rId47" cstate="print">
              <a:extLst>
                <a:ext uri="{28A0092B-C50C-407E-A947-70E740481C1C}">
                  <a14:useLocalDpi xmlns:a14="http://schemas.microsoft.com/office/drawing/2010/main" val="0"/>
                </a:ext>
              </a:extLst>
            </a:blip>
            <a:stretch>
              <a:fillRect/>
            </a:stretch>
          </p:blipFill>
          <p:spPr>
            <a:xfrm>
              <a:off x="3368432" y="1401724"/>
              <a:ext cx="396240" cy="204216"/>
            </a:xfrm>
            <a:prstGeom prst="rect">
              <a:avLst/>
            </a:prstGeom>
          </p:spPr>
        </p:pic>
        <p:pic>
          <p:nvPicPr>
            <p:cNvPr id="80" name="Picture 79"/>
            <p:cNvPicPr>
              <a:picLocks noChangeAspect="1"/>
            </p:cNvPicPr>
            <p:nvPr>
              <p:custDataLst>
                <p:tags r:id="rId14"/>
              </p:custDataLst>
            </p:nvPr>
          </p:nvPicPr>
          <p:blipFill>
            <a:blip r:embed="rId48" cstate="print">
              <a:extLst>
                <a:ext uri="{28A0092B-C50C-407E-A947-70E740481C1C}">
                  <a14:useLocalDpi xmlns:a14="http://schemas.microsoft.com/office/drawing/2010/main" val="0"/>
                </a:ext>
              </a:extLst>
            </a:blip>
            <a:stretch>
              <a:fillRect/>
            </a:stretch>
          </p:blipFill>
          <p:spPr>
            <a:xfrm>
              <a:off x="3798580" y="1401724"/>
              <a:ext cx="429768" cy="204216"/>
            </a:xfrm>
            <a:prstGeom prst="rect">
              <a:avLst/>
            </a:prstGeom>
          </p:spPr>
        </p:pic>
        <p:pic>
          <p:nvPicPr>
            <p:cNvPr id="81" name="Picture 80"/>
            <p:cNvPicPr>
              <a:picLocks noChangeAspect="1"/>
            </p:cNvPicPr>
            <p:nvPr>
              <p:custDataLst>
                <p:tags r:id="rId15"/>
              </p:custDataLst>
            </p:nvPr>
          </p:nvPicPr>
          <p:blipFill>
            <a:blip r:embed="rId49" cstate="print">
              <a:extLst>
                <a:ext uri="{28A0092B-C50C-407E-A947-70E740481C1C}">
                  <a14:useLocalDpi xmlns:a14="http://schemas.microsoft.com/office/drawing/2010/main" val="0"/>
                </a:ext>
              </a:extLst>
            </a:blip>
            <a:stretch>
              <a:fillRect/>
            </a:stretch>
          </p:blipFill>
          <p:spPr>
            <a:xfrm>
              <a:off x="4266056" y="1401724"/>
              <a:ext cx="385572" cy="204216"/>
            </a:xfrm>
            <a:prstGeom prst="rect">
              <a:avLst/>
            </a:prstGeom>
          </p:spPr>
        </p:pic>
      </p:grpSp>
      <p:grpSp>
        <p:nvGrpSpPr>
          <p:cNvPr id="107" name="Group 106"/>
          <p:cNvGrpSpPr/>
          <p:nvPr/>
        </p:nvGrpSpPr>
        <p:grpSpPr>
          <a:xfrm>
            <a:off x="2375569" y="1401724"/>
            <a:ext cx="926252" cy="204216"/>
            <a:chOff x="2375569" y="1401724"/>
            <a:chExt cx="926252" cy="204216"/>
          </a:xfrm>
        </p:grpSpPr>
        <p:pic>
          <p:nvPicPr>
            <p:cNvPr id="77" name="Picture 76"/>
            <p:cNvPicPr>
              <a:picLocks noChangeAspect="1"/>
            </p:cNvPicPr>
            <p:nvPr>
              <p:custDataLst>
                <p:tags r:id="rId11"/>
              </p:custDataLst>
            </p:nvPr>
          </p:nvPicPr>
          <p:blipFill>
            <a:blip r:embed="rId50" cstate="print">
              <a:extLst>
                <a:ext uri="{28A0092B-C50C-407E-A947-70E740481C1C}">
                  <a14:useLocalDpi xmlns:a14="http://schemas.microsoft.com/office/drawing/2010/main" val="0"/>
                </a:ext>
              </a:extLst>
            </a:blip>
            <a:stretch>
              <a:fillRect/>
            </a:stretch>
          </p:blipFill>
          <p:spPr>
            <a:xfrm>
              <a:off x="2375569" y="1401724"/>
              <a:ext cx="449580" cy="204216"/>
            </a:xfrm>
            <a:prstGeom prst="rect">
              <a:avLst/>
            </a:prstGeom>
          </p:spPr>
        </p:pic>
        <p:pic>
          <p:nvPicPr>
            <p:cNvPr id="78" name="Picture 77"/>
            <p:cNvPicPr>
              <a:picLocks noChangeAspect="1"/>
            </p:cNvPicPr>
            <p:nvPr>
              <p:custDataLst>
                <p:tags r:id="rId12"/>
              </p:custDataLst>
            </p:nvPr>
          </p:nvPicPr>
          <p:blipFill>
            <a:blip r:embed="rId51" cstate="print">
              <a:extLst>
                <a:ext uri="{28A0092B-C50C-407E-A947-70E740481C1C}">
                  <a14:useLocalDpi xmlns:a14="http://schemas.microsoft.com/office/drawing/2010/main" val="0"/>
                </a:ext>
              </a:extLst>
            </a:blip>
            <a:stretch>
              <a:fillRect/>
            </a:stretch>
          </p:blipFill>
          <p:spPr>
            <a:xfrm>
              <a:off x="2862909" y="1401724"/>
              <a:ext cx="438912" cy="204216"/>
            </a:xfrm>
            <a:prstGeom prst="rect">
              <a:avLst/>
            </a:prstGeom>
          </p:spPr>
        </p:pic>
      </p:grpSp>
      <p:pic>
        <p:nvPicPr>
          <p:cNvPr id="83" name="Picture 82"/>
          <p:cNvPicPr>
            <a:picLocks noChangeAspect="1"/>
          </p:cNvPicPr>
          <p:nvPr>
            <p:custDataLst>
              <p:tags r:id="rId3"/>
            </p:custDataLst>
          </p:nvPr>
        </p:nvPicPr>
        <p:blipFill>
          <a:blip r:embed="rId52" cstate="print">
            <a:extLst>
              <a:ext uri="{28A0092B-C50C-407E-A947-70E740481C1C}">
                <a14:useLocalDpi xmlns:a14="http://schemas.microsoft.com/office/drawing/2010/main" val="0"/>
              </a:ext>
            </a:extLst>
          </a:blip>
          <a:stretch>
            <a:fillRect/>
          </a:stretch>
        </p:blipFill>
        <p:spPr>
          <a:xfrm>
            <a:off x="2400580" y="1688232"/>
            <a:ext cx="687324" cy="228600"/>
          </a:xfrm>
          <a:prstGeom prst="rect">
            <a:avLst/>
          </a:prstGeom>
        </p:spPr>
      </p:pic>
      <p:pic>
        <p:nvPicPr>
          <p:cNvPr id="90" name="Picture 89"/>
          <p:cNvPicPr>
            <a:picLocks noChangeAspect="1"/>
          </p:cNvPicPr>
          <p:nvPr>
            <p:custDataLst>
              <p:tags r:id="rId4"/>
            </p:custDataLst>
          </p:nvPr>
        </p:nvPicPr>
        <p:blipFill>
          <a:blip r:embed="rId53" cstate="print">
            <a:extLst>
              <a:ext uri="{28A0092B-C50C-407E-A947-70E740481C1C}">
                <a14:useLocalDpi xmlns:a14="http://schemas.microsoft.com/office/drawing/2010/main" val="0"/>
              </a:ext>
            </a:extLst>
          </a:blip>
          <a:stretch>
            <a:fillRect/>
          </a:stretch>
        </p:blipFill>
        <p:spPr>
          <a:xfrm>
            <a:off x="4723636" y="1415460"/>
            <a:ext cx="146304" cy="144780"/>
          </a:xfrm>
          <a:prstGeom prst="rect">
            <a:avLst/>
          </a:prstGeom>
        </p:spPr>
      </p:pic>
      <p:grpSp>
        <p:nvGrpSpPr>
          <p:cNvPr id="101" name="Group 100"/>
          <p:cNvGrpSpPr/>
          <p:nvPr/>
        </p:nvGrpSpPr>
        <p:grpSpPr>
          <a:xfrm>
            <a:off x="653087" y="2292112"/>
            <a:ext cx="2454819" cy="1966662"/>
            <a:chOff x="653087" y="2292112"/>
            <a:chExt cx="2454819" cy="1966662"/>
          </a:xfrm>
        </p:grpSpPr>
        <p:pic>
          <p:nvPicPr>
            <p:cNvPr id="94" name="Picture 93"/>
            <p:cNvPicPr>
              <a:picLocks noChangeAspect="1"/>
            </p:cNvPicPr>
            <p:nvPr>
              <p:custDataLst>
                <p:tags r:id="rId8"/>
              </p:custDataLst>
            </p:nvPr>
          </p:nvPicPr>
          <p:blipFill>
            <a:blip r:embed="rId54" cstate="print">
              <a:extLst>
                <a:ext uri="{28A0092B-C50C-407E-A947-70E740481C1C}">
                  <a14:useLocalDpi xmlns:a14="http://schemas.microsoft.com/office/drawing/2010/main" val="0"/>
                </a:ext>
              </a:extLst>
            </a:blip>
            <a:stretch>
              <a:fillRect/>
            </a:stretch>
          </p:blipFill>
          <p:spPr>
            <a:xfrm>
              <a:off x="1037506" y="3804280"/>
              <a:ext cx="156020" cy="156020"/>
            </a:xfrm>
            <a:prstGeom prst="rect">
              <a:avLst/>
            </a:prstGeom>
          </p:spPr>
        </p:pic>
        <p:pic>
          <p:nvPicPr>
            <p:cNvPr id="95" name="Picture 94"/>
            <p:cNvPicPr>
              <a:picLocks noChangeAspect="1"/>
            </p:cNvPicPr>
            <p:nvPr>
              <p:custDataLst>
                <p:tags r:id="rId9"/>
              </p:custDataLst>
            </p:nvPr>
          </p:nvPicPr>
          <p:blipFill>
            <a:blip r:embed="rId54" cstate="print">
              <a:extLst>
                <a:ext uri="{28A0092B-C50C-407E-A947-70E740481C1C}">
                  <a14:useLocalDpi xmlns:a14="http://schemas.microsoft.com/office/drawing/2010/main" val="0"/>
                </a:ext>
              </a:extLst>
            </a:blip>
            <a:stretch>
              <a:fillRect/>
            </a:stretch>
          </p:blipFill>
          <p:spPr>
            <a:xfrm>
              <a:off x="2335368" y="3322128"/>
              <a:ext cx="156020" cy="156020"/>
            </a:xfrm>
            <a:prstGeom prst="rect">
              <a:avLst/>
            </a:prstGeom>
          </p:spPr>
        </p:pic>
        <p:pic>
          <p:nvPicPr>
            <p:cNvPr id="96" name="Picture 95"/>
            <p:cNvPicPr>
              <a:picLocks noChangeAspect="1"/>
            </p:cNvPicPr>
            <p:nvPr>
              <p:custDataLst>
                <p:tags r:id="rId10"/>
              </p:custDataLst>
            </p:nvPr>
          </p:nvPicPr>
          <p:blipFill>
            <a:blip r:embed="rId54" cstate="print">
              <a:extLst>
                <a:ext uri="{28A0092B-C50C-407E-A947-70E740481C1C}">
                  <a14:useLocalDpi xmlns:a14="http://schemas.microsoft.com/office/drawing/2010/main" val="0"/>
                </a:ext>
              </a:extLst>
            </a:blip>
            <a:stretch>
              <a:fillRect/>
            </a:stretch>
          </p:blipFill>
          <p:spPr>
            <a:xfrm>
              <a:off x="2585300" y="2292112"/>
              <a:ext cx="156020" cy="156020"/>
            </a:xfrm>
            <a:prstGeom prst="rect">
              <a:avLst/>
            </a:prstGeom>
          </p:spPr>
        </p:pic>
        <p:sp>
          <p:nvSpPr>
            <p:cNvPr id="98" name="Left Brace 97"/>
            <p:cNvSpPr/>
            <p:nvPr/>
          </p:nvSpPr>
          <p:spPr>
            <a:xfrm rot="5400000">
              <a:off x="1362192" y="3311201"/>
              <a:ext cx="189736" cy="1607945"/>
            </a:xfrm>
            <a:prstGeom prst="leftBrace">
              <a:avLst>
                <a:gd name="adj1" fmla="val 60135"/>
                <a:gd name="adj2" fmla="val 73432"/>
              </a:avLst>
            </a:prstGeom>
            <a:noFill/>
            <a:ln w="12700"/>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03" name="Left Brace 102"/>
            <p:cNvSpPr/>
            <p:nvPr/>
          </p:nvSpPr>
          <p:spPr>
            <a:xfrm rot="6397185">
              <a:off x="2458486" y="2027558"/>
              <a:ext cx="189736" cy="1109104"/>
            </a:xfrm>
            <a:prstGeom prst="leftBrace">
              <a:avLst>
                <a:gd name="adj1" fmla="val 60135"/>
                <a:gd name="adj2" fmla="val 49309"/>
              </a:avLst>
            </a:prstGeom>
            <a:noFill/>
            <a:ln w="12700"/>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04" name="Left Brace 103"/>
            <p:cNvSpPr/>
            <p:nvPr/>
          </p:nvSpPr>
          <p:spPr>
            <a:xfrm rot="1762160">
              <a:off x="2486185" y="2741837"/>
              <a:ext cx="189736" cy="1516937"/>
            </a:xfrm>
            <a:prstGeom prst="leftBrace">
              <a:avLst>
                <a:gd name="adj1" fmla="val 60135"/>
                <a:gd name="adj2" fmla="val 49309"/>
              </a:avLst>
            </a:prstGeom>
            <a:noFill/>
            <a:ln w="12700"/>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grpSp>
      <p:grpSp>
        <p:nvGrpSpPr>
          <p:cNvPr id="115" name="Group 114"/>
          <p:cNvGrpSpPr/>
          <p:nvPr/>
        </p:nvGrpSpPr>
        <p:grpSpPr>
          <a:xfrm>
            <a:off x="2687609" y="2853200"/>
            <a:ext cx="364603" cy="1516937"/>
            <a:chOff x="2687609" y="2853200"/>
            <a:chExt cx="364603" cy="1516937"/>
          </a:xfrm>
        </p:grpSpPr>
        <p:pic>
          <p:nvPicPr>
            <p:cNvPr id="97" name="Picture 96"/>
            <p:cNvPicPr>
              <a:picLocks noChangeAspect="1"/>
            </p:cNvPicPr>
            <p:nvPr>
              <p:custDataLst>
                <p:tags r:id="rId7"/>
              </p:custDataLst>
            </p:nvPr>
          </p:nvPicPr>
          <p:blipFill>
            <a:blip r:embed="rId55" cstate="print">
              <a:extLst>
                <a:ext uri="{28A0092B-C50C-407E-A947-70E740481C1C}">
                  <a14:useLocalDpi xmlns:a14="http://schemas.microsoft.com/office/drawing/2010/main" val="0"/>
                </a:ext>
              </a:extLst>
            </a:blip>
            <a:stretch>
              <a:fillRect/>
            </a:stretch>
          </p:blipFill>
          <p:spPr>
            <a:xfrm>
              <a:off x="2899621" y="3678550"/>
              <a:ext cx="152591" cy="102870"/>
            </a:xfrm>
            <a:prstGeom prst="rect">
              <a:avLst/>
            </a:prstGeom>
          </p:spPr>
        </p:pic>
        <p:sp>
          <p:nvSpPr>
            <p:cNvPr id="105" name="Left Brace 104"/>
            <p:cNvSpPr/>
            <p:nvPr/>
          </p:nvSpPr>
          <p:spPr>
            <a:xfrm rot="12600000">
              <a:off x="2687609" y="2853200"/>
              <a:ext cx="189736" cy="1516937"/>
            </a:xfrm>
            <a:prstGeom prst="leftBrace">
              <a:avLst>
                <a:gd name="adj1" fmla="val 60135"/>
                <a:gd name="adj2" fmla="val 49309"/>
              </a:avLst>
            </a:prstGeom>
            <a:noFill/>
            <a:ln w="12700"/>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grpSp>
      <p:grpSp>
        <p:nvGrpSpPr>
          <p:cNvPr id="3" name="Group 2"/>
          <p:cNvGrpSpPr/>
          <p:nvPr/>
        </p:nvGrpSpPr>
        <p:grpSpPr>
          <a:xfrm>
            <a:off x="2137937" y="2907381"/>
            <a:ext cx="800551" cy="1171681"/>
            <a:chOff x="2137937" y="2907381"/>
            <a:chExt cx="800551" cy="1171681"/>
          </a:xfrm>
        </p:grpSpPr>
        <p:pic>
          <p:nvPicPr>
            <p:cNvPr id="100" name="Picture 99"/>
            <p:cNvPicPr>
              <a:picLocks noChangeAspect="1"/>
            </p:cNvPicPr>
            <p:nvPr>
              <p:custDataLst>
                <p:tags r:id="rId5"/>
              </p:custDataLst>
            </p:nvPr>
          </p:nvPicPr>
          <p:blipFill>
            <a:blip r:embed="rId56" cstate="print">
              <a:extLst>
                <a:ext uri="{28A0092B-C50C-407E-A947-70E740481C1C}">
                  <a14:useLocalDpi xmlns:a14="http://schemas.microsoft.com/office/drawing/2010/main" val="0"/>
                </a:ext>
              </a:extLst>
            </a:blip>
            <a:stretch>
              <a:fillRect/>
            </a:stretch>
          </p:blipFill>
          <p:spPr>
            <a:xfrm>
              <a:off x="2741320" y="2907381"/>
              <a:ext cx="197168" cy="135446"/>
            </a:xfrm>
            <a:prstGeom prst="rect">
              <a:avLst/>
            </a:prstGeom>
          </p:spPr>
        </p:pic>
        <p:pic>
          <p:nvPicPr>
            <p:cNvPr id="108" name="Picture 107"/>
            <p:cNvPicPr>
              <a:picLocks noChangeAspect="1"/>
            </p:cNvPicPr>
            <p:nvPr>
              <p:custDataLst>
                <p:tags r:id="rId6"/>
              </p:custDataLst>
            </p:nvPr>
          </p:nvPicPr>
          <p:blipFill>
            <a:blip r:embed="rId56" cstate="print">
              <a:extLst>
                <a:ext uri="{28A0092B-C50C-407E-A947-70E740481C1C}">
                  <a14:useLocalDpi xmlns:a14="http://schemas.microsoft.com/office/drawing/2010/main" val="0"/>
                </a:ext>
              </a:extLst>
            </a:blip>
            <a:stretch>
              <a:fillRect/>
            </a:stretch>
          </p:blipFill>
          <p:spPr>
            <a:xfrm>
              <a:off x="2137937" y="3943616"/>
              <a:ext cx="197168" cy="135446"/>
            </a:xfrm>
            <a:prstGeom prst="rect">
              <a:avLst/>
            </a:prstGeom>
          </p:spPr>
        </p:pic>
      </p:grpSp>
      <p:pic>
        <p:nvPicPr>
          <p:cNvPr id="114" name="Picture 4"/>
          <p:cNvPicPr>
            <a:picLocks noChangeAspect="1" noChangeArrowheads="1"/>
          </p:cNvPicPr>
          <p:nvPr/>
        </p:nvPicPr>
        <p:blipFill>
          <a:blip r:embed="rId57" cstate="print">
            <a:extLst>
              <a:ext uri="{28A0092B-C50C-407E-A947-70E740481C1C}">
                <a14:useLocalDpi xmlns:a14="http://schemas.microsoft.com/office/drawing/2010/main" val="0"/>
              </a:ext>
            </a:extLst>
          </a:blip>
          <a:stretch>
            <a:fillRect/>
          </a:stretch>
        </p:blipFill>
        <p:spPr bwMode="auto">
          <a:xfrm>
            <a:off x="5508104" y="1134610"/>
            <a:ext cx="3207915" cy="318818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231755" y="4914471"/>
            <a:ext cx="1631154" cy="1747006"/>
            <a:chOff x="1231755" y="4914471"/>
            <a:chExt cx="1631154" cy="1747006"/>
          </a:xfrm>
        </p:grpSpPr>
        <p:pic>
          <p:nvPicPr>
            <p:cNvPr id="3077" name="Picture 5" descr="D:\papers\VBL-EGSR2012\presentation\img\uv_domain_pfproduct-01.png"/>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1249681" y="5081079"/>
              <a:ext cx="1590223" cy="1580398"/>
            </a:xfrm>
            <a:prstGeom prst="rect">
              <a:avLst/>
            </a:prstGeom>
            <a:noFill/>
            <a:extLst>
              <a:ext uri="{909E8E84-426E-40DD-AFC4-6F175D3DCCD1}">
                <a14:hiddenFill xmlns:a14="http://schemas.microsoft.com/office/drawing/2010/main">
                  <a:solidFill>
                    <a:srgbClr val="FFFFFF"/>
                  </a:solidFill>
                </a14:hiddenFill>
              </a:ext>
            </a:extLst>
          </p:spPr>
        </p:pic>
        <p:sp>
          <p:nvSpPr>
            <p:cNvPr id="58" name="Content Placeholder 2"/>
            <p:cNvSpPr txBox="1">
              <a:spLocks/>
            </p:cNvSpPr>
            <p:nvPr/>
          </p:nvSpPr>
          <p:spPr>
            <a:xfrm>
              <a:off x="1231755" y="4914471"/>
              <a:ext cx="1631154"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59"/>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dirty="0" smtClean="0">
                  <a:solidFill>
                    <a:schemeClr val="tx1"/>
                  </a:solidFill>
                </a:rPr>
                <a:t>Phase functions</a:t>
              </a:r>
              <a:endParaRPr lang="en-US" sz="1400" dirty="0">
                <a:solidFill>
                  <a:schemeClr val="tx1"/>
                </a:solidFill>
              </a:endParaRPr>
            </a:p>
          </p:txBody>
        </p:sp>
      </p:grpSp>
      <p:grpSp>
        <p:nvGrpSpPr>
          <p:cNvPr id="5" name="Group 4"/>
          <p:cNvGrpSpPr/>
          <p:nvPr/>
        </p:nvGrpSpPr>
        <p:grpSpPr>
          <a:xfrm>
            <a:off x="2937537" y="4914471"/>
            <a:ext cx="1631154" cy="1747006"/>
            <a:chOff x="2937537" y="4914471"/>
            <a:chExt cx="1631154" cy="1747006"/>
          </a:xfrm>
        </p:grpSpPr>
        <p:pic>
          <p:nvPicPr>
            <p:cNvPr id="110" name="Picture 5"/>
            <p:cNvPicPr>
              <a:picLocks noChangeAspect="1" noChangeArrowheads="1"/>
            </p:cNvPicPr>
            <p:nvPr/>
          </p:nvPicPr>
          <p:blipFill>
            <a:blip r:embed="rId61" cstate="print">
              <a:extLst>
                <a:ext uri="{28A0092B-C50C-407E-A947-70E740481C1C}">
                  <a14:useLocalDpi xmlns:a14="http://schemas.microsoft.com/office/drawing/2010/main" val="0"/>
                </a:ext>
              </a:extLst>
            </a:blip>
            <a:stretch>
              <a:fillRect/>
            </a:stretch>
          </p:blipFill>
          <p:spPr bwMode="auto">
            <a:xfrm>
              <a:off x="2972185" y="5081079"/>
              <a:ext cx="1590179" cy="1580398"/>
            </a:xfrm>
            <a:prstGeom prst="rect">
              <a:avLst/>
            </a:prstGeom>
            <a:noFill/>
            <a:extLst>
              <a:ext uri="{909E8E84-426E-40DD-AFC4-6F175D3DCCD1}">
                <a14:hiddenFill xmlns:a14="http://schemas.microsoft.com/office/drawing/2010/main">
                  <a:solidFill>
                    <a:srgbClr val="FFFFFF"/>
                  </a:solidFill>
                </a14:hiddenFill>
              </a:ext>
            </a:extLst>
          </p:spPr>
        </p:pic>
        <p:sp>
          <p:nvSpPr>
            <p:cNvPr id="59" name="Content Placeholder 2"/>
            <p:cNvSpPr txBox="1">
              <a:spLocks/>
            </p:cNvSpPr>
            <p:nvPr/>
          </p:nvSpPr>
          <p:spPr>
            <a:xfrm>
              <a:off x="2937537" y="4914471"/>
              <a:ext cx="1631154"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59"/>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dirty="0" smtClean="0">
                  <a:solidFill>
                    <a:schemeClr val="tx1"/>
                  </a:solidFill>
                </a:rPr>
                <a:t>Scattering</a:t>
              </a:r>
              <a:endParaRPr lang="en-US" sz="1400" dirty="0">
                <a:solidFill>
                  <a:schemeClr val="tx1"/>
                </a:solidFill>
              </a:endParaRPr>
            </a:p>
          </p:txBody>
        </p:sp>
      </p:grpSp>
      <p:grpSp>
        <p:nvGrpSpPr>
          <p:cNvPr id="6" name="Group 5"/>
          <p:cNvGrpSpPr/>
          <p:nvPr/>
        </p:nvGrpSpPr>
        <p:grpSpPr>
          <a:xfrm>
            <a:off x="4686133" y="4914471"/>
            <a:ext cx="1631154" cy="1747006"/>
            <a:chOff x="4686133" y="4914471"/>
            <a:chExt cx="1631154" cy="1747006"/>
          </a:xfrm>
        </p:grpSpPr>
        <p:pic>
          <p:nvPicPr>
            <p:cNvPr id="112" name="Picture 5"/>
            <p:cNvPicPr>
              <a:picLocks noChangeAspect="1" noChangeArrowheads="1"/>
            </p:cNvPicPr>
            <p:nvPr/>
          </p:nvPicPr>
          <p:blipFill>
            <a:blip r:embed="rId62" cstate="print">
              <a:extLst>
                <a:ext uri="{28A0092B-C50C-407E-A947-70E740481C1C}">
                  <a14:useLocalDpi xmlns:a14="http://schemas.microsoft.com/office/drawing/2010/main" val="0"/>
                </a:ext>
              </a:extLst>
            </a:blip>
            <a:stretch>
              <a:fillRect/>
            </a:stretch>
          </p:blipFill>
          <p:spPr bwMode="auto">
            <a:xfrm>
              <a:off x="4717758" y="5081079"/>
              <a:ext cx="1590179" cy="1580398"/>
            </a:xfrm>
            <a:prstGeom prst="rect">
              <a:avLst/>
            </a:prstGeom>
            <a:noFill/>
            <a:extLst>
              <a:ext uri="{909E8E84-426E-40DD-AFC4-6F175D3DCCD1}">
                <a14:hiddenFill xmlns:a14="http://schemas.microsoft.com/office/drawing/2010/main">
                  <a:solidFill>
                    <a:srgbClr val="FFFFFF"/>
                  </a:solidFill>
                </a14:hiddenFill>
              </a:ext>
            </a:extLst>
          </p:spPr>
        </p:pic>
        <p:sp>
          <p:nvSpPr>
            <p:cNvPr id="60" name="Content Placeholder 2"/>
            <p:cNvSpPr txBox="1">
              <a:spLocks/>
            </p:cNvSpPr>
            <p:nvPr/>
          </p:nvSpPr>
          <p:spPr>
            <a:xfrm>
              <a:off x="4686133" y="4914471"/>
              <a:ext cx="1631154"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59"/>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dirty="0" smtClean="0">
                  <a:solidFill>
                    <a:schemeClr val="tx1"/>
                  </a:solidFill>
                </a:rPr>
                <a:t>Transmittance</a:t>
              </a:r>
              <a:endParaRPr lang="en-US" sz="1400" dirty="0">
                <a:solidFill>
                  <a:schemeClr val="tx1"/>
                </a:solidFill>
              </a:endParaRPr>
            </a:p>
          </p:txBody>
        </p:sp>
      </p:grpSp>
      <p:grpSp>
        <p:nvGrpSpPr>
          <p:cNvPr id="9" name="Group 8"/>
          <p:cNvGrpSpPr/>
          <p:nvPr/>
        </p:nvGrpSpPr>
        <p:grpSpPr>
          <a:xfrm>
            <a:off x="6416761" y="4914471"/>
            <a:ext cx="1631154" cy="1747006"/>
            <a:chOff x="6416761" y="4914471"/>
            <a:chExt cx="1631154" cy="1747006"/>
          </a:xfrm>
        </p:grpSpPr>
        <p:pic>
          <p:nvPicPr>
            <p:cNvPr id="113" name="Picture 5"/>
            <p:cNvPicPr>
              <a:picLocks noChangeAspect="1" noChangeArrowheads="1"/>
            </p:cNvPicPr>
            <p:nvPr/>
          </p:nvPicPr>
          <p:blipFill>
            <a:blip r:embed="rId63" cstate="print">
              <a:extLst>
                <a:ext uri="{28A0092B-C50C-407E-A947-70E740481C1C}">
                  <a14:useLocalDpi xmlns:a14="http://schemas.microsoft.com/office/drawing/2010/main" val="0"/>
                </a:ext>
              </a:extLst>
            </a:blip>
            <a:stretch>
              <a:fillRect/>
            </a:stretch>
          </p:blipFill>
          <p:spPr bwMode="auto">
            <a:xfrm>
              <a:off x="6440240" y="5081079"/>
              <a:ext cx="1590179" cy="1580398"/>
            </a:xfrm>
            <a:prstGeom prst="rect">
              <a:avLst/>
            </a:prstGeom>
            <a:noFill/>
            <a:extLst>
              <a:ext uri="{909E8E84-426E-40DD-AFC4-6F175D3DCCD1}">
                <a14:hiddenFill xmlns:a14="http://schemas.microsoft.com/office/drawing/2010/main">
                  <a:solidFill>
                    <a:srgbClr val="FFFFFF"/>
                  </a:solidFill>
                </a14:hiddenFill>
              </a:ext>
            </a:extLst>
          </p:spPr>
        </p:pic>
        <p:sp>
          <p:nvSpPr>
            <p:cNvPr id="61" name="Content Placeholder 2"/>
            <p:cNvSpPr txBox="1">
              <a:spLocks/>
            </p:cNvSpPr>
            <p:nvPr/>
          </p:nvSpPr>
          <p:spPr>
            <a:xfrm>
              <a:off x="6416761" y="4914471"/>
              <a:ext cx="1631154"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59"/>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dirty="0" smtClean="0">
                  <a:solidFill>
                    <a:schemeClr val="tx1"/>
                  </a:solidFill>
                </a:rPr>
                <a:t>Inverse sq. distance</a:t>
              </a:r>
              <a:endParaRPr lang="en-US" sz="1400" dirty="0">
                <a:solidFill>
                  <a:schemeClr val="tx1"/>
                </a:solidFill>
              </a:endParaRPr>
            </a:p>
          </p:txBody>
        </p:sp>
      </p:grpSp>
      <p:sp>
        <p:nvSpPr>
          <p:cNvPr id="66" name="Content Placeholder 2"/>
          <p:cNvSpPr txBox="1">
            <a:spLocks/>
          </p:cNvSpPr>
          <p:nvPr/>
        </p:nvSpPr>
        <p:spPr>
          <a:xfrm>
            <a:off x="5615718" y="955213"/>
            <a:ext cx="3002760"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59"/>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dirty="0" smtClean="0">
                <a:solidFill>
                  <a:schemeClr val="tx1"/>
                </a:solidFill>
              </a:rPr>
              <a:t>All terms</a:t>
            </a:r>
            <a:endParaRPr lang="en-US" sz="1600" dirty="0">
              <a:solidFill>
                <a:schemeClr val="tx1"/>
              </a:solidFill>
            </a:endParaRPr>
          </a:p>
        </p:txBody>
      </p:sp>
    </p:spTree>
    <p:custDataLst>
      <p:tags r:id="rId1"/>
    </p:custDataLst>
    <p:extLst>
      <p:ext uri="{BB962C8B-B14F-4D97-AF65-F5344CB8AC3E}">
        <p14:creationId xmlns:p14="http://schemas.microsoft.com/office/powerpoint/2010/main" val="2618241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par>
                                <p:cTn id="8" presetID="10" presetClass="entr" presetSubtype="0" fill="hold" nodeType="withEffect">
                                  <p:stCondLst>
                                    <p:cond delay="0"/>
                                  </p:stCondLst>
                                  <p:childTnLst>
                                    <p:set>
                                      <p:cBhvr>
                                        <p:cTn id="9" dur="1" fill="hold">
                                          <p:stCondLst>
                                            <p:cond delay="0"/>
                                          </p:stCondLst>
                                        </p:cTn>
                                        <p:tgtEl>
                                          <p:spTgt spid="117"/>
                                        </p:tgtEl>
                                        <p:attrNameLst>
                                          <p:attrName>style.visibility</p:attrName>
                                        </p:attrNameLst>
                                      </p:cBhvr>
                                      <p:to>
                                        <p:strVal val="visible"/>
                                      </p:to>
                                    </p:set>
                                    <p:animEffect transition="in" filter="fade">
                                      <p:cBhvr>
                                        <p:cTn id="10" dur="500"/>
                                        <p:tgtEl>
                                          <p:spTgt spid="1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
                                        </p:tgtEl>
                                        <p:attrNameLst>
                                          <p:attrName>style.visibility</p:attrName>
                                        </p:attrNameLst>
                                      </p:cBhvr>
                                      <p:to>
                                        <p:strVal val="visible"/>
                                      </p:to>
                                    </p:set>
                                    <p:animEffect transition="in" filter="fade">
                                      <p:cBhvr>
                                        <p:cTn id="35" dur="500"/>
                                        <p:tgtEl>
                                          <p:spTgt spid="102"/>
                                        </p:tgtEl>
                                      </p:cBhvr>
                                    </p:animEffect>
                                  </p:childTnLst>
                                </p:cTn>
                              </p:par>
                            </p:childTnLst>
                          </p:cTn>
                        </p:par>
                        <p:par>
                          <p:cTn id="36" fill="hold">
                            <p:stCondLst>
                              <p:cond delay="500"/>
                            </p:stCondLst>
                            <p:childTnLst>
                              <p:par>
                                <p:cTn id="37" presetID="21" presetClass="entr" presetSubtype="1" fill="hold"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heel(1)">
                                      <p:cBhvr>
                                        <p:cTn id="39" dur="2000"/>
                                        <p:tgtEl>
                                          <p:spTgt spid="42"/>
                                        </p:tgtEl>
                                      </p:cBhvr>
                                    </p:animEffect>
                                  </p:childTnLst>
                                </p:cTn>
                              </p:par>
                              <p:par>
                                <p:cTn id="40" presetID="21" presetClass="entr" presetSubtype="1" fill="hold" nodeType="withEffect">
                                  <p:stCondLst>
                                    <p:cond delay="0"/>
                                  </p:stCondLst>
                                  <p:childTnLst>
                                    <p:set>
                                      <p:cBhvr>
                                        <p:cTn id="41" dur="1" fill="hold">
                                          <p:stCondLst>
                                            <p:cond delay="0"/>
                                          </p:stCondLst>
                                        </p:cTn>
                                        <p:tgtEl>
                                          <p:spTgt spid="116"/>
                                        </p:tgtEl>
                                        <p:attrNameLst>
                                          <p:attrName>style.visibility</p:attrName>
                                        </p:attrNameLst>
                                      </p:cBhvr>
                                      <p:to>
                                        <p:strVal val="visible"/>
                                      </p:to>
                                    </p:set>
                                    <p:animEffect transition="in" filter="wheel(1)">
                                      <p:cBhvr>
                                        <p:cTn id="42" dur="2000"/>
                                        <p:tgtEl>
                                          <p:spTgt spid="1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nodeType="clickEffect">
                                  <p:stCondLst>
                                    <p:cond delay="0"/>
                                  </p:stCondLst>
                                  <p:childTnLst>
                                    <p:set>
                                      <p:cBhvr rctx="PPT">
                                        <p:cTn id="51" dur="indefinite"/>
                                        <p:tgtEl>
                                          <p:spTgt spid="116"/>
                                        </p:tgtEl>
                                        <p:attrNameLst>
                                          <p:attrName>style.opacity</p:attrName>
                                        </p:attrNameLst>
                                      </p:cBhvr>
                                      <p:to>
                                        <p:strVal val="0.25"/>
                                      </p:to>
                                    </p:set>
                                    <p:animEffect filter="image" prLst="opacity: 0.25">
                                      <p:cBhvr rctx="IE">
                                        <p:cTn id="52" dur="indefinite"/>
                                        <p:tgtEl>
                                          <p:spTgt spid="116"/>
                                        </p:tgtEl>
                                      </p:cBhvr>
                                    </p:animEffect>
                                  </p:childTnLst>
                                </p:cTn>
                              </p:par>
                            </p:childTnLst>
                          </p:cTn>
                        </p:par>
                        <p:par>
                          <p:cTn id="53" fill="hold">
                            <p:stCondLst>
                              <p:cond delay="0"/>
                            </p:stCondLst>
                            <p:childTnLst>
                              <p:par>
                                <p:cTn id="54" presetID="10" presetClass="entr" presetSubtype="0" fill="hold" nodeType="afterEffect">
                                  <p:stCondLst>
                                    <p:cond delay="0"/>
                                  </p:stCondLst>
                                  <p:childTnLst>
                                    <p:set>
                                      <p:cBhvr>
                                        <p:cTn id="55" dur="1" fill="hold">
                                          <p:stCondLst>
                                            <p:cond delay="0"/>
                                          </p:stCondLst>
                                        </p:cTn>
                                        <p:tgtEl>
                                          <p:spTgt spid="107"/>
                                        </p:tgtEl>
                                        <p:attrNameLst>
                                          <p:attrName>style.visibility</p:attrName>
                                        </p:attrNameLst>
                                      </p:cBhvr>
                                      <p:to>
                                        <p:strVal val="visible"/>
                                      </p:to>
                                    </p:set>
                                    <p:animEffect transition="in" filter="fade">
                                      <p:cBhvr>
                                        <p:cTn id="56" dur="500"/>
                                        <p:tgtEl>
                                          <p:spTgt spid="107"/>
                                        </p:tgtEl>
                                      </p:cBhvr>
                                    </p:animEffect>
                                  </p:childTnLst>
                                </p:cTn>
                              </p:par>
                            </p:childTnLst>
                          </p:cTn>
                        </p:par>
                        <p:par>
                          <p:cTn id="57" fill="hold">
                            <p:stCondLst>
                              <p:cond delay="500"/>
                            </p:stCondLst>
                            <p:childTnLst>
                              <p:par>
                                <p:cTn id="58" presetID="21" presetClass="entr" presetSubtype="1" fill="hold" nodeType="after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wheel(1)">
                                      <p:cBhvr>
                                        <p:cTn id="60" dur="20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500"/>
                                        <p:tgtEl>
                                          <p:spTgt spid="5"/>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mph" presetSubtype="0" nodeType="clickEffect">
                                  <p:stCondLst>
                                    <p:cond delay="0"/>
                                  </p:stCondLst>
                                  <p:childTnLst>
                                    <p:set>
                                      <p:cBhvr rctx="PPT">
                                        <p:cTn id="69" dur="indefinite"/>
                                        <p:tgtEl>
                                          <p:spTgt spid="3"/>
                                        </p:tgtEl>
                                        <p:attrNameLst>
                                          <p:attrName>style.opacity</p:attrName>
                                        </p:attrNameLst>
                                      </p:cBhvr>
                                      <p:to>
                                        <p:strVal val="0.25"/>
                                      </p:to>
                                    </p:set>
                                    <p:animEffect filter="image" prLst="opacity: 0.25">
                                      <p:cBhvr rctx="IE">
                                        <p:cTn id="70" dur="indefinite"/>
                                        <p:tgtEl>
                                          <p:spTgt spid="3"/>
                                        </p:tgtEl>
                                      </p:cBhvr>
                                    </p:animEffect>
                                  </p:childTnLst>
                                </p:cTn>
                              </p:par>
                            </p:childTnLst>
                          </p:cTn>
                        </p:par>
                        <p:par>
                          <p:cTn id="71" fill="hold">
                            <p:stCondLst>
                              <p:cond delay="0"/>
                            </p:stCondLst>
                            <p:childTnLst>
                              <p:par>
                                <p:cTn id="72" presetID="10" presetClass="entr" presetSubtype="0" fill="hold" nodeType="afterEffect">
                                  <p:stCondLst>
                                    <p:cond delay="0"/>
                                  </p:stCondLst>
                                  <p:childTnLst>
                                    <p:set>
                                      <p:cBhvr>
                                        <p:cTn id="73" dur="1" fill="hold">
                                          <p:stCondLst>
                                            <p:cond delay="0"/>
                                          </p:stCondLst>
                                        </p:cTn>
                                        <p:tgtEl>
                                          <p:spTgt spid="109"/>
                                        </p:tgtEl>
                                        <p:attrNameLst>
                                          <p:attrName>style.visibility</p:attrName>
                                        </p:attrNameLst>
                                      </p:cBhvr>
                                      <p:to>
                                        <p:strVal val="visible"/>
                                      </p:to>
                                    </p:set>
                                    <p:animEffect transition="in" filter="fade">
                                      <p:cBhvr>
                                        <p:cTn id="74" dur="500"/>
                                        <p:tgtEl>
                                          <p:spTgt spid="109"/>
                                        </p:tgtEl>
                                      </p:cBhvr>
                                    </p:animEffect>
                                  </p:childTnLst>
                                </p:cTn>
                              </p:par>
                            </p:childTnLst>
                          </p:cTn>
                        </p:par>
                        <p:par>
                          <p:cTn id="75" fill="hold">
                            <p:stCondLst>
                              <p:cond delay="500"/>
                            </p:stCondLst>
                            <p:childTnLst>
                              <p:par>
                                <p:cTn id="76" presetID="21" presetClass="entr" presetSubtype="1" fill="hold" nodeType="afterEffect">
                                  <p:stCondLst>
                                    <p:cond delay="0"/>
                                  </p:stCondLst>
                                  <p:childTnLst>
                                    <p:set>
                                      <p:cBhvr>
                                        <p:cTn id="77" dur="1" fill="hold">
                                          <p:stCondLst>
                                            <p:cond delay="0"/>
                                          </p:stCondLst>
                                        </p:cTn>
                                        <p:tgtEl>
                                          <p:spTgt spid="101"/>
                                        </p:tgtEl>
                                        <p:attrNameLst>
                                          <p:attrName>style.visibility</p:attrName>
                                        </p:attrNameLst>
                                      </p:cBhvr>
                                      <p:to>
                                        <p:strVal val="visible"/>
                                      </p:to>
                                    </p:set>
                                    <p:animEffect transition="in" filter="wheel(1)">
                                      <p:cBhvr>
                                        <p:cTn id="78" dur="2000"/>
                                        <p:tgtEl>
                                          <p:spTgt spid="101"/>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500"/>
                                        <p:tgtEl>
                                          <p:spTgt spid="6"/>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mph" presetSubtype="0" nodeType="clickEffect">
                                  <p:stCondLst>
                                    <p:cond delay="0"/>
                                  </p:stCondLst>
                                  <p:childTnLst>
                                    <p:set>
                                      <p:cBhvr rctx="PPT">
                                        <p:cTn id="87" dur="indefinite"/>
                                        <p:tgtEl>
                                          <p:spTgt spid="101"/>
                                        </p:tgtEl>
                                        <p:attrNameLst>
                                          <p:attrName>style.opacity</p:attrName>
                                        </p:attrNameLst>
                                      </p:cBhvr>
                                      <p:to>
                                        <p:strVal val="0.25"/>
                                      </p:to>
                                    </p:set>
                                    <p:animEffect filter="image" prLst="opacity: 0.25">
                                      <p:cBhvr rctx="IE">
                                        <p:cTn id="88" dur="indefinite"/>
                                        <p:tgtEl>
                                          <p:spTgt spid="101"/>
                                        </p:tgtEl>
                                      </p:cBhvr>
                                    </p:animEffect>
                                  </p:childTnLst>
                                </p:cTn>
                              </p:par>
                            </p:childTnLst>
                          </p:cTn>
                        </p:par>
                        <p:par>
                          <p:cTn id="89" fill="hold">
                            <p:stCondLst>
                              <p:cond delay="0"/>
                            </p:stCondLst>
                            <p:childTnLst>
                              <p:par>
                                <p:cTn id="90" presetID="10" presetClass="entr" presetSubtype="0" fill="hold" nodeType="afterEffect">
                                  <p:stCondLst>
                                    <p:cond delay="0"/>
                                  </p:stCondLst>
                                  <p:childTnLst>
                                    <p:set>
                                      <p:cBhvr>
                                        <p:cTn id="91" dur="1" fill="hold">
                                          <p:stCondLst>
                                            <p:cond delay="0"/>
                                          </p:stCondLst>
                                        </p:cTn>
                                        <p:tgtEl>
                                          <p:spTgt spid="90"/>
                                        </p:tgtEl>
                                        <p:attrNameLst>
                                          <p:attrName>style.visibility</p:attrName>
                                        </p:attrNameLst>
                                      </p:cBhvr>
                                      <p:to>
                                        <p:strVal val="visible"/>
                                      </p:to>
                                    </p:set>
                                    <p:animEffect transition="in" filter="fade">
                                      <p:cBhvr>
                                        <p:cTn id="92" dur="500"/>
                                        <p:tgtEl>
                                          <p:spTgt spid="9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83"/>
                                        </p:tgtEl>
                                        <p:attrNameLst>
                                          <p:attrName>style.visibility</p:attrName>
                                        </p:attrNameLst>
                                      </p:cBhvr>
                                      <p:to>
                                        <p:strVal val="visible"/>
                                      </p:to>
                                    </p:set>
                                    <p:animEffect transition="in" filter="fade">
                                      <p:cBhvr>
                                        <p:cTn id="97" dur="500"/>
                                        <p:tgtEl>
                                          <p:spTgt spid="83"/>
                                        </p:tgtEl>
                                      </p:cBhvr>
                                    </p:animEffect>
                                  </p:childTnLst>
                                </p:cTn>
                              </p:par>
                            </p:childTnLst>
                          </p:cTn>
                        </p:par>
                        <p:par>
                          <p:cTn id="98" fill="hold">
                            <p:stCondLst>
                              <p:cond delay="500"/>
                            </p:stCondLst>
                            <p:childTnLst>
                              <p:par>
                                <p:cTn id="99" presetID="22" presetClass="entr" presetSubtype="1" fill="hold" nodeType="afterEffect">
                                  <p:stCondLst>
                                    <p:cond delay="0"/>
                                  </p:stCondLst>
                                  <p:childTnLst>
                                    <p:set>
                                      <p:cBhvr>
                                        <p:cTn id="100" dur="1" fill="hold">
                                          <p:stCondLst>
                                            <p:cond delay="0"/>
                                          </p:stCondLst>
                                        </p:cTn>
                                        <p:tgtEl>
                                          <p:spTgt spid="115"/>
                                        </p:tgtEl>
                                        <p:attrNameLst>
                                          <p:attrName>style.visibility</p:attrName>
                                        </p:attrNameLst>
                                      </p:cBhvr>
                                      <p:to>
                                        <p:strVal val="visible"/>
                                      </p:to>
                                    </p:set>
                                    <p:animEffect transition="in" filter="wipe(up)">
                                      <p:cBhvr>
                                        <p:cTn id="101" dur="500"/>
                                        <p:tgtEl>
                                          <p:spTgt spid="115"/>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9"/>
                                        </p:tgtEl>
                                        <p:attrNameLst>
                                          <p:attrName>style.visibility</p:attrName>
                                        </p:attrNameLst>
                                      </p:cBhvr>
                                      <p:to>
                                        <p:strVal val="visible"/>
                                      </p:to>
                                    </p:set>
                                    <p:animEffect transition="in" filter="fade">
                                      <p:cBhvr>
                                        <p:cTn id="106" dur="500"/>
                                        <p:tgtEl>
                                          <p:spTgt spid="9"/>
                                        </p:tgtEl>
                                      </p:cBhvr>
                                    </p:animEffect>
                                  </p:childTnLst>
                                </p:cTn>
                              </p:par>
                            </p:childTnLst>
                          </p:cTn>
                        </p:par>
                      </p:childTnLst>
                    </p:cTn>
                  </p:par>
                  <p:par>
                    <p:cTn id="107" fill="hold">
                      <p:stCondLst>
                        <p:cond delay="indefinite"/>
                      </p:stCondLst>
                      <p:childTnLst>
                        <p:par>
                          <p:cTn id="108" fill="hold">
                            <p:stCondLst>
                              <p:cond delay="0"/>
                            </p:stCondLst>
                            <p:childTnLst>
                              <p:par>
                                <p:cTn id="109" presetID="9" presetClass="emph" presetSubtype="0" nodeType="clickEffect">
                                  <p:stCondLst>
                                    <p:cond delay="0"/>
                                  </p:stCondLst>
                                  <p:childTnLst>
                                    <p:set>
                                      <p:cBhvr rctx="PPT">
                                        <p:cTn id="110" dur="indefinite"/>
                                        <p:tgtEl>
                                          <p:spTgt spid="115"/>
                                        </p:tgtEl>
                                        <p:attrNameLst>
                                          <p:attrName>style.opacity</p:attrName>
                                        </p:attrNameLst>
                                      </p:cBhvr>
                                      <p:to>
                                        <p:strVal val="0.25"/>
                                      </p:to>
                                    </p:set>
                                    <p:animEffect filter="image" prLst="opacity: 0.25">
                                      <p:cBhvr rctx="IE">
                                        <p:cTn id="111" dur="indefinite"/>
                                        <p:tgtEl>
                                          <p:spTgt spid="115"/>
                                        </p:tgtEl>
                                      </p:cBhvr>
                                    </p:animEffect>
                                  </p:childTnLst>
                                </p:cTn>
                              </p:par>
                            </p:childTnLst>
                          </p:cTn>
                        </p:par>
                        <p:par>
                          <p:cTn id="112" fill="hold">
                            <p:stCondLst>
                              <p:cond delay="0"/>
                            </p:stCondLst>
                            <p:childTnLst>
                              <p:par>
                                <p:cTn id="113" presetID="10" presetClass="entr" presetSubtype="0" fill="hold" nodeType="afterEffect">
                                  <p:stCondLst>
                                    <p:cond delay="0"/>
                                  </p:stCondLst>
                                  <p:childTnLst>
                                    <p:set>
                                      <p:cBhvr>
                                        <p:cTn id="114" dur="1" fill="hold">
                                          <p:stCondLst>
                                            <p:cond delay="0"/>
                                          </p:stCondLst>
                                        </p:cTn>
                                        <p:tgtEl>
                                          <p:spTgt spid="114"/>
                                        </p:tgtEl>
                                        <p:attrNameLst>
                                          <p:attrName>style.visibility</p:attrName>
                                        </p:attrNameLst>
                                      </p:cBhvr>
                                      <p:to>
                                        <p:strVal val="visible"/>
                                      </p:to>
                                    </p:set>
                                    <p:animEffect transition="in" filter="fade">
                                      <p:cBhvr>
                                        <p:cTn id="115" dur="500"/>
                                        <p:tgtEl>
                                          <p:spTgt spid="114"/>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66"/>
                                        </p:tgtEl>
                                        <p:attrNameLst>
                                          <p:attrName>style.visibility</p:attrName>
                                        </p:attrNameLst>
                                      </p:cBhvr>
                                      <p:to>
                                        <p:strVal val="visible"/>
                                      </p:to>
                                    </p:set>
                                    <p:animEffect transition="in" filter="fade">
                                      <p:cBhvr>
                                        <p:cTn id="118" dur="500"/>
                                        <p:tgtEl>
                                          <p:spTgt spid="66"/>
                                        </p:tgtEl>
                                      </p:cBhvr>
                                    </p:animEffect>
                                  </p:childTnLst>
                                </p:cTn>
                              </p:par>
                            </p:childTnLst>
                          </p:cTn>
                        </p:par>
                        <p:par>
                          <p:cTn id="119" fill="hold">
                            <p:stCondLst>
                              <p:cond delay="500"/>
                            </p:stCondLst>
                            <p:childTnLst>
                              <p:par>
                                <p:cTn id="120" presetID="1" presetClass="exit" presetSubtype="0" fill="hold" nodeType="afterEffect">
                                  <p:stCondLst>
                                    <p:cond delay="0"/>
                                  </p:stCondLst>
                                  <p:childTnLst>
                                    <p:set>
                                      <p:cBhvr>
                                        <p:cTn id="121" dur="1" fill="hold">
                                          <p:stCondLst>
                                            <p:cond delay="0"/>
                                          </p:stCondLst>
                                        </p:cTn>
                                        <p:tgtEl>
                                          <p:spTgt spid="54"/>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4"/>
          <p:cNvPicPr>
            <a:picLocks noChangeAspect="1" noChangeArrowheads="1"/>
          </p:cNvPicPr>
          <p:nvPr/>
        </p:nvPicPr>
        <p:blipFill>
          <a:blip r:embed="rId21" cstate="print">
            <a:extLst>
              <a:ext uri="{28A0092B-C50C-407E-A947-70E740481C1C}">
                <a14:useLocalDpi xmlns:a14="http://schemas.microsoft.com/office/drawing/2010/main" val="0"/>
              </a:ext>
            </a:extLst>
          </a:blip>
          <a:stretch>
            <a:fillRect/>
          </a:stretch>
        </p:blipFill>
        <p:spPr bwMode="auto">
          <a:xfrm>
            <a:off x="5508104" y="1134610"/>
            <a:ext cx="3207915" cy="31881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PREVIOUS WORK: MEDIA-to-MEDIA with RAY LIGHTS</a:t>
            </a:r>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11</a:t>
            </a:fld>
            <a:endParaRPr lang="en-US" dirty="0"/>
          </a:p>
        </p:txBody>
      </p:sp>
      <p:grpSp>
        <p:nvGrpSpPr>
          <p:cNvPr id="119" name="Group 118"/>
          <p:cNvGrpSpPr/>
          <p:nvPr/>
        </p:nvGrpSpPr>
        <p:grpSpPr>
          <a:xfrm>
            <a:off x="5436096" y="1115300"/>
            <a:ext cx="3205718" cy="3335530"/>
            <a:chOff x="5436096" y="1115300"/>
            <a:chExt cx="3205718" cy="3335530"/>
          </a:xfrm>
        </p:grpSpPr>
        <p:pic>
          <p:nvPicPr>
            <p:cNvPr id="50" name="Picture 49"/>
            <p:cNvPicPr>
              <a:picLocks noChangeAspect="1"/>
            </p:cNvPicPr>
            <p:nvPr>
              <p:custDataLst>
                <p:tags r:id="rId16"/>
              </p:custDataLst>
            </p:nvPr>
          </p:nvPicPr>
          <p:blipFill>
            <a:blip r:embed="rId22" cstate="print">
              <a:extLst>
                <a:ext uri="{28A0092B-C50C-407E-A947-70E740481C1C}">
                  <a14:useLocalDpi xmlns:a14="http://schemas.microsoft.com/office/drawing/2010/main" val="0"/>
                </a:ext>
              </a:extLst>
            </a:blip>
            <a:stretch>
              <a:fillRect/>
            </a:stretch>
          </p:blipFill>
          <p:spPr>
            <a:xfrm>
              <a:off x="8556089" y="4347960"/>
              <a:ext cx="85725" cy="102870"/>
            </a:xfrm>
            <a:prstGeom prst="rect">
              <a:avLst/>
            </a:prstGeom>
          </p:spPr>
        </p:pic>
        <p:pic>
          <p:nvPicPr>
            <p:cNvPr id="51" name="Picture 50"/>
            <p:cNvPicPr>
              <a:picLocks noChangeAspect="1"/>
            </p:cNvPicPr>
            <p:nvPr>
              <p:custDataLst>
                <p:tags r:id="rId17"/>
              </p:custDataLst>
            </p:nvPr>
          </p:nvPicPr>
          <p:blipFill>
            <a:blip r:embed="rId23" cstate="print">
              <a:extLst>
                <a:ext uri="{28A0092B-C50C-407E-A947-70E740481C1C}">
                  <a14:useLocalDpi xmlns:a14="http://schemas.microsoft.com/office/drawing/2010/main" val="0"/>
                </a:ext>
              </a:extLst>
            </a:blip>
            <a:stretch>
              <a:fillRect/>
            </a:stretch>
          </p:blipFill>
          <p:spPr>
            <a:xfrm>
              <a:off x="5436096" y="1115300"/>
              <a:ext cx="70295" cy="145733"/>
            </a:xfrm>
            <a:prstGeom prst="rect">
              <a:avLst/>
            </a:prstGeom>
          </p:spPr>
        </p:pic>
        <p:pic>
          <p:nvPicPr>
            <p:cNvPr id="47" name="Picture 46"/>
            <p:cNvPicPr>
              <a:picLocks noChangeAspect="1"/>
            </p:cNvPicPr>
            <p:nvPr>
              <p:custDataLst>
                <p:tags r:id="rId18"/>
              </p:custDataLst>
            </p:nvPr>
          </p:nvPicPr>
          <p:blipFill>
            <a:blip r:embed="rId24" cstate="print">
              <a:extLst>
                <a:ext uri="{28A0092B-C50C-407E-A947-70E740481C1C}">
                  <a14:useLocalDpi xmlns:a14="http://schemas.microsoft.com/office/drawing/2010/main" val="0"/>
                </a:ext>
              </a:extLst>
            </a:blip>
            <a:stretch>
              <a:fillRect/>
            </a:stretch>
          </p:blipFill>
          <p:spPr>
            <a:xfrm>
              <a:off x="5451862" y="4293096"/>
              <a:ext cx="97727" cy="157734"/>
            </a:xfrm>
            <a:prstGeom prst="rect">
              <a:avLst/>
            </a:prstGeom>
          </p:spPr>
        </p:pic>
      </p:grpSp>
      <p:grpSp>
        <p:nvGrpSpPr>
          <p:cNvPr id="16" name="Group 15"/>
          <p:cNvGrpSpPr/>
          <p:nvPr/>
        </p:nvGrpSpPr>
        <p:grpSpPr>
          <a:xfrm>
            <a:off x="251520" y="1391052"/>
            <a:ext cx="5042916" cy="525780"/>
            <a:chOff x="251520" y="1391052"/>
            <a:chExt cx="5042916" cy="525780"/>
          </a:xfrm>
        </p:grpSpPr>
        <p:pic>
          <p:nvPicPr>
            <p:cNvPr id="11" name="Picture 10"/>
            <p:cNvPicPr>
              <a:picLocks noChangeAspect="1"/>
            </p:cNvPicPr>
            <p:nvPr>
              <p:custDataLst>
                <p:tags r:id="rId6"/>
              </p:custDataLst>
            </p:nvPr>
          </p:nvPicPr>
          <p:blipFill>
            <a:blip r:embed="rId25" cstate="print">
              <a:extLst>
                <a:ext uri="{28A0092B-C50C-407E-A947-70E740481C1C}">
                  <a14:useLocalDpi xmlns:a14="http://schemas.microsoft.com/office/drawing/2010/main" val="0"/>
                </a:ext>
              </a:extLst>
            </a:blip>
            <a:stretch>
              <a:fillRect/>
            </a:stretch>
          </p:blipFill>
          <p:spPr>
            <a:xfrm>
              <a:off x="251520" y="1391052"/>
              <a:ext cx="5042916" cy="501396"/>
            </a:xfrm>
            <a:prstGeom prst="rect">
              <a:avLst/>
            </a:prstGeom>
          </p:spPr>
        </p:pic>
        <p:grpSp>
          <p:nvGrpSpPr>
            <p:cNvPr id="102" name="Group 101"/>
            <p:cNvGrpSpPr/>
            <p:nvPr/>
          </p:nvGrpSpPr>
          <p:grpSpPr>
            <a:xfrm>
              <a:off x="1307992" y="1401724"/>
              <a:ext cx="983521" cy="204216"/>
              <a:chOff x="1307992" y="1401724"/>
              <a:chExt cx="983521" cy="204216"/>
            </a:xfrm>
          </p:grpSpPr>
          <p:pic>
            <p:nvPicPr>
              <p:cNvPr id="76" name="Picture 75"/>
              <p:cNvPicPr>
                <a:picLocks noChangeAspect="1"/>
              </p:cNvPicPr>
              <p:nvPr>
                <p:custDataLst>
                  <p:tags r:id="rId14"/>
                </p:custDataLst>
              </p:nvPr>
            </p:nvPicPr>
            <p:blipFill>
              <a:blip r:embed="rId26" cstate="print">
                <a:extLst>
                  <a:ext uri="{28A0092B-C50C-407E-A947-70E740481C1C}">
                    <a14:useLocalDpi xmlns:a14="http://schemas.microsoft.com/office/drawing/2010/main" val="0"/>
                  </a:ext>
                </a:extLst>
              </a:blip>
              <a:stretch>
                <a:fillRect/>
              </a:stretch>
            </p:blipFill>
            <p:spPr>
              <a:xfrm>
                <a:off x="1820597" y="1401724"/>
                <a:ext cx="470916" cy="204216"/>
              </a:xfrm>
              <a:prstGeom prst="rect">
                <a:avLst/>
              </a:prstGeom>
            </p:spPr>
          </p:pic>
          <p:pic>
            <p:nvPicPr>
              <p:cNvPr id="75" name="Picture 74"/>
              <p:cNvPicPr>
                <a:picLocks noChangeAspect="1"/>
              </p:cNvPicPr>
              <p:nvPr>
                <p:custDataLst>
                  <p:tags r:id="rId15"/>
                </p:custDataLst>
              </p:nvPr>
            </p:nvPicPr>
            <p:blipFill>
              <a:blip r:embed="rId27" cstate="print">
                <a:extLst>
                  <a:ext uri="{28A0092B-C50C-407E-A947-70E740481C1C}">
                    <a14:useLocalDpi xmlns:a14="http://schemas.microsoft.com/office/drawing/2010/main" val="0"/>
                  </a:ext>
                </a:extLst>
              </a:blip>
              <a:stretch>
                <a:fillRect/>
              </a:stretch>
            </p:blipFill>
            <p:spPr>
              <a:xfrm>
                <a:off x="1307992" y="1401724"/>
                <a:ext cx="480060" cy="204216"/>
              </a:xfrm>
              <a:prstGeom prst="rect">
                <a:avLst/>
              </a:prstGeom>
            </p:spPr>
          </p:pic>
        </p:grpSp>
        <p:grpSp>
          <p:nvGrpSpPr>
            <p:cNvPr id="109" name="Group 108"/>
            <p:cNvGrpSpPr/>
            <p:nvPr/>
          </p:nvGrpSpPr>
          <p:grpSpPr>
            <a:xfrm>
              <a:off x="3368432" y="1401724"/>
              <a:ext cx="1283196" cy="204216"/>
              <a:chOff x="3368432" y="1401724"/>
              <a:chExt cx="1283196" cy="204216"/>
            </a:xfrm>
          </p:grpSpPr>
          <p:pic>
            <p:nvPicPr>
              <p:cNvPr id="79" name="Picture 78"/>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3368432" y="1401724"/>
                <a:ext cx="396240" cy="204216"/>
              </a:xfrm>
              <a:prstGeom prst="rect">
                <a:avLst/>
              </a:prstGeom>
            </p:spPr>
          </p:pic>
          <p:pic>
            <p:nvPicPr>
              <p:cNvPr id="80" name="Picture 79"/>
              <p:cNvPicPr>
                <a:picLocks noChangeAspect="1"/>
              </p:cNvPicPr>
              <p:nvPr>
                <p:custDataLst>
                  <p:tags r:id="rId12"/>
                </p:custDataLst>
              </p:nvPr>
            </p:nvPicPr>
            <p:blipFill>
              <a:blip r:embed="rId29" cstate="print">
                <a:extLst>
                  <a:ext uri="{28A0092B-C50C-407E-A947-70E740481C1C}">
                    <a14:useLocalDpi xmlns:a14="http://schemas.microsoft.com/office/drawing/2010/main" val="0"/>
                  </a:ext>
                </a:extLst>
              </a:blip>
              <a:stretch>
                <a:fillRect/>
              </a:stretch>
            </p:blipFill>
            <p:spPr>
              <a:xfrm>
                <a:off x="3798580" y="1401724"/>
                <a:ext cx="429768" cy="204216"/>
              </a:xfrm>
              <a:prstGeom prst="rect">
                <a:avLst/>
              </a:prstGeom>
            </p:spPr>
          </p:pic>
          <p:pic>
            <p:nvPicPr>
              <p:cNvPr id="81" name="Picture 80"/>
              <p:cNvPicPr>
                <a:picLocks noChangeAspect="1"/>
              </p:cNvPicPr>
              <p:nvPr>
                <p:custDataLst>
                  <p:tags r:id="rId13"/>
                </p:custDataLst>
              </p:nvPr>
            </p:nvPicPr>
            <p:blipFill>
              <a:blip r:embed="rId30" cstate="print">
                <a:extLst>
                  <a:ext uri="{28A0092B-C50C-407E-A947-70E740481C1C}">
                    <a14:useLocalDpi xmlns:a14="http://schemas.microsoft.com/office/drawing/2010/main" val="0"/>
                  </a:ext>
                </a:extLst>
              </a:blip>
              <a:stretch>
                <a:fillRect/>
              </a:stretch>
            </p:blipFill>
            <p:spPr>
              <a:xfrm>
                <a:off x="4266056" y="1401724"/>
                <a:ext cx="385572" cy="204216"/>
              </a:xfrm>
              <a:prstGeom prst="rect">
                <a:avLst/>
              </a:prstGeom>
            </p:spPr>
          </p:pic>
        </p:grpSp>
        <p:grpSp>
          <p:nvGrpSpPr>
            <p:cNvPr id="107" name="Group 106"/>
            <p:cNvGrpSpPr/>
            <p:nvPr/>
          </p:nvGrpSpPr>
          <p:grpSpPr>
            <a:xfrm>
              <a:off x="2375569" y="1401724"/>
              <a:ext cx="926252" cy="204216"/>
              <a:chOff x="2375569" y="1401724"/>
              <a:chExt cx="926252" cy="204216"/>
            </a:xfrm>
          </p:grpSpPr>
          <p:pic>
            <p:nvPicPr>
              <p:cNvPr id="77" name="Picture 76"/>
              <p:cNvPicPr>
                <a:picLocks noChangeAspect="1"/>
              </p:cNvPicPr>
              <p:nvPr>
                <p:custDataLst>
                  <p:tags r:id="rId9"/>
                </p:custDataLst>
              </p:nvPr>
            </p:nvPicPr>
            <p:blipFill>
              <a:blip r:embed="rId31" cstate="print">
                <a:extLst>
                  <a:ext uri="{28A0092B-C50C-407E-A947-70E740481C1C}">
                    <a14:useLocalDpi xmlns:a14="http://schemas.microsoft.com/office/drawing/2010/main" val="0"/>
                  </a:ext>
                </a:extLst>
              </a:blip>
              <a:stretch>
                <a:fillRect/>
              </a:stretch>
            </p:blipFill>
            <p:spPr>
              <a:xfrm>
                <a:off x="2375569" y="1401724"/>
                <a:ext cx="449580" cy="204216"/>
              </a:xfrm>
              <a:prstGeom prst="rect">
                <a:avLst/>
              </a:prstGeom>
            </p:spPr>
          </p:pic>
          <p:pic>
            <p:nvPicPr>
              <p:cNvPr id="78" name="Picture 77"/>
              <p:cNvPicPr>
                <a:picLocks noChangeAspect="1"/>
              </p:cNvPicPr>
              <p:nvPr>
                <p:custDataLst>
                  <p:tags r:id="rId10"/>
                </p:custDataLst>
              </p:nvPr>
            </p:nvPicPr>
            <p:blipFill>
              <a:blip r:embed="rId32" cstate="print">
                <a:extLst>
                  <a:ext uri="{28A0092B-C50C-407E-A947-70E740481C1C}">
                    <a14:useLocalDpi xmlns:a14="http://schemas.microsoft.com/office/drawing/2010/main" val="0"/>
                  </a:ext>
                </a:extLst>
              </a:blip>
              <a:stretch>
                <a:fillRect/>
              </a:stretch>
            </p:blipFill>
            <p:spPr>
              <a:xfrm>
                <a:off x="2862909" y="1401724"/>
                <a:ext cx="438912" cy="204216"/>
              </a:xfrm>
              <a:prstGeom prst="rect">
                <a:avLst/>
              </a:prstGeom>
            </p:spPr>
          </p:pic>
        </p:grpSp>
        <p:pic>
          <p:nvPicPr>
            <p:cNvPr id="83" name="Picture 82"/>
            <p:cNvPicPr>
              <a:picLocks noChangeAspect="1"/>
            </p:cNvPicPr>
            <p:nvPr>
              <p:custDataLst>
                <p:tags r:id="rId7"/>
              </p:custDataLst>
            </p:nvPr>
          </p:nvPicPr>
          <p:blipFill>
            <a:blip r:embed="rId33" cstate="print">
              <a:extLst>
                <a:ext uri="{28A0092B-C50C-407E-A947-70E740481C1C}">
                  <a14:useLocalDpi xmlns:a14="http://schemas.microsoft.com/office/drawing/2010/main" val="0"/>
                </a:ext>
              </a:extLst>
            </a:blip>
            <a:stretch>
              <a:fillRect/>
            </a:stretch>
          </p:blipFill>
          <p:spPr>
            <a:xfrm>
              <a:off x="2400580" y="1688232"/>
              <a:ext cx="687324" cy="228600"/>
            </a:xfrm>
            <a:prstGeom prst="rect">
              <a:avLst/>
            </a:prstGeom>
          </p:spPr>
        </p:pic>
        <p:pic>
          <p:nvPicPr>
            <p:cNvPr id="90" name="Picture 89"/>
            <p:cNvPicPr>
              <a:picLocks noChangeAspect="1"/>
            </p:cNvPicPr>
            <p:nvPr>
              <p:custDataLst>
                <p:tags r:id="rId8"/>
              </p:custDataLst>
            </p:nvPr>
          </p:nvPicPr>
          <p:blipFill>
            <a:blip r:embed="rId34" cstate="print">
              <a:extLst>
                <a:ext uri="{28A0092B-C50C-407E-A947-70E740481C1C}">
                  <a14:useLocalDpi xmlns:a14="http://schemas.microsoft.com/office/drawing/2010/main" val="0"/>
                </a:ext>
              </a:extLst>
            </a:blip>
            <a:stretch>
              <a:fillRect/>
            </a:stretch>
          </p:blipFill>
          <p:spPr>
            <a:xfrm>
              <a:off x="4723636" y="1415460"/>
              <a:ext cx="146304" cy="144780"/>
            </a:xfrm>
            <a:prstGeom prst="rect">
              <a:avLst/>
            </a:prstGeom>
          </p:spPr>
        </p:pic>
      </p:grpSp>
      <p:sp>
        <p:nvSpPr>
          <p:cNvPr id="66" name="Content Placeholder 2"/>
          <p:cNvSpPr txBox="1">
            <a:spLocks/>
          </p:cNvSpPr>
          <p:nvPr/>
        </p:nvSpPr>
        <p:spPr>
          <a:xfrm>
            <a:off x="5615718" y="955213"/>
            <a:ext cx="3002760"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35"/>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dirty="0" smtClean="0">
                <a:solidFill>
                  <a:schemeClr val="tx1"/>
                </a:solidFill>
              </a:rPr>
              <a:t>All terms</a:t>
            </a:r>
            <a:endParaRPr lang="en-US" sz="1600" dirty="0">
              <a:solidFill>
                <a:schemeClr val="tx1"/>
              </a:solidFill>
            </a:endParaRPr>
          </a:p>
        </p:txBody>
      </p:sp>
      <p:pic>
        <p:nvPicPr>
          <p:cNvPr id="15" name="Picture 14"/>
          <p:cNvPicPr>
            <a:picLocks noChangeAspect="1"/>
          </p:cNvPicPr>
          <p:nvPr>
            <p:custDataLst>
              <p:tags r:id="rId2"/>
            </p:custDataLst>
          </p:nvPr>
        </p:nvPicPr>
        <p:blipFill>
          <a:blip r:embed="rId37" cstate="print">
            <a:extLst>
              <a:ext uri="{28A0092B-C50C-407E-A947-70E740481C1C}">
                <a14:useLocalDpi xmlns:a14="http://schemas.microsoft.com/office/drawing/2010/main" val="0"/>
              </a:ext>
            </a:extLst>
          </a:blip>
          <a:stretch>
            <a:fillRect/>
          </a:stretch>
        </p:blipFill>
        <p:spPr>
          <a:xfrm>
            <a:off x="1704654" y="2817496"/>
            <a:ext cx="2136648" cy="539496"/>
          </a:xfrm>
          <a:prstGeom prst="rect">
            <a:avLst/>
          </a:prstGeom>
        </p:spPr>
      </p:pic>
      <p:sp>
        <p:nvSpPr>
          <p:cNvPr id="74" name="Content Placeholder 2"/>
          <p:cNvSpPr txBox="1">
            <a:spLocks/>
          </p:cNvSpPr>
          <p:nvPr/>
        </p:nvSpPr>
        <p:spPr>
          <a:xfrm>
            <a:off x="633136" y="2461636"/>
            <a:ext cx="3002760"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35"/>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b="1" dirty="0" smtClean="0">
                <a:solidFill>
                  <a:schemeClr val="tx1"/>
                </a:solidFill>
              </a:rPr>
              <a:t>Approximate using Monte Carlo:</a:t>
            </a:r>
            <a:endParaRPr lang="en-US" sz="1400" b="1" dirty="0">
              <a:solidFill>
                <a:schemeClr val="tx1"/>
              </a:solidFill>
            </a:endParaRPr>
          </a:p>
        </p:txBody>
      </p:sp>
      <p:grpSp>
        <p:nvGrpSpPr>
          <p:cNvPr id="82" name="Group 81"/>
          <p:cNvGrpSpPr/>
          <p:nvPr/>
        </p:nvGrpSpPr>
        <p:grpSpPr>
          <a:xfrm>
            <a:off x="1231755" y="4914471"/>
            <a:ext cx="1631154" cy="1747006"/>
            <a:chOff x="1231755" y="4914471"/>
            <a:chExt cx="1631154" cy="1747006"/>
          </a:xfrm>
        </p:grpSpPr>
        <p:pic>
          <p:nvPicPr>
            <p:cNvPr id="84" name="Picture 5" descr="D:\papers\VBL-EGSR2012\presentation\img\uv_domain_pfproduct-01.pn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1249681" y="5081079"/>
              <a:ext cx="1590223" cy="1580398"/>
            </a:xfrm>
            <a:prstGeom prst="rect">
              <a:avLst/>
            </a:prstGeom>
            <a:noFill/>
            <a:extLst>
              <a:ext uri="{909E8E84-426E-40DD-AFC4-6F175D3DCCD1}">
                <a14:hiddenFill xmlns:a14="http://schemas.microsoft.com/office/drawing/2010/main">
                  <a:solidFill>
                    <a:srgbClr val="FFFFFF"/>
                  </a:solidFill>
                </a14:hiddenFill>
              </a:ext>
            </a:extLst>
          </p:spPr>
        </p:pic>
        <p:sp>
          <p:nvSpPr>
            <p:cNvPr id="85" name="Content Placeholder 2"/>
            <p:cNvSpPr txBox="1">
              <a:spLocks/>
            </p:cNvSpPr>
            <p:nvPr/>
          </p:nvSpPr>
          <p:spPr>
            <a:xfrm>
              <a:off x="1231755" y="4914471"/>
              <a:ext cx="1631154"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35"/>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dirty="0" smtClean="0">
                  <a:solidFill>
                    <a:schemeClr val="tx1"/>
                  </a:solidFill>
                </a:rPr>
                <a:t>Phase functions</a:t>
              </a:r>
              <a:endParaRPr lang="en-US" sz="1400" dirty="0">
                <a:solidFill>
                  <a:schemeClr val="tx1"/>
                </a:solidFill>
              </a:endParaRPr>
            </a:p>
          </p:txBody>
        </p:sp>
      </p:grpSp>
      <p:grpSp>
        <p:nvGrpSpPr>
          <p:cNvPr id="86" name="Group 85"/>
          <p:cNvGrpSpPr/>
          <p:nvPr/>
        </p:nvGrpSpPr>
        <p:grpSpPr>
          <a:xfrm>
            <a:off x="2937537" y="4914471"/>
            <a:ext cx="1631154" cy="1747006"/>
            <a:chOff x="2937537" y="4914471"/>
            <a:chExt cx="1631154" cy="1747006"/>
          </a:xfrm>
        </p:grpSpPr>
        <p:pic>
          <p:nvPicPr>
            <p:cNvPr id="87" name="Picture 5"/>
            <p:cNvPicPr>
              <a:picLocks noChangeAspect="1" noChangeArrowheads="1"/>
            </p:cNvPicPr>
            <p:nvPr/>
          </p:nvPicPr>
          <p:blipFill>
            <a:blip r:embed="rId39" cstate="print">
              <a:extLst>
                <a:ext uri="{28A0092B-C50C-407E-A947-70E740481C1C}">
                  <a14:useLocalDpi xmlns:a14="http://schemas.microsoft.com/office/drawing/2010/main" val="0"/>
                </a:ext>
              </a:extLst>
            </a:blip>
            <a:stretch>
              <a:fillRect/>
            </a:stretch>
          </p:blipFill>
          <p:spPr bwMode="auto">
            <a:xfrm>
              <a:off x="2972185" y="5081079"/>
              <a:ext cx="1590179" cy="1580398"/>
            </a:xfrm>
            <a:prstGeom prst="rect">
              <a:avLst/>
            </a:prstGeom>
            <a:noFill/>
            <a:extLst>
              <a:ext uri="{909E8E84-426E-40DD-AFC4-6F175D3DCCD1}">
                <a14:hiddenFill xmlns:a14="http://schemas.microsoft.com/office/drawing/2010/main">
                  <a:solidFill>
                    <a:srgbClr val="FFFFFF"/>
                  </a:solidFill>
                </a14:hiddenFill>
              </a:ext>
            </a:extLst>
          </p:spPr>
        </p:pic>
        <p:sp>
          <p:nvSpPr>
            <p:cNvPr id="88" name="Content Placeholder 2"/>
            <p:cNvSpPr txBox="1">
              <a:spLocks/>
            </p:cNvSpPr>
            <p:nvPr/>
          </p:nvSpPr>
          <p:spPr>
            <a:xfrm>
              <a:off x="2937537" y="4914471"/>
              <a:ext cx="1631154"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35"/>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dirty="0" smtClean="0">
                  <a:solidFill>
                    <a:schemeClr val="tx1"/>
                  </a:solidFill>
                </a:rPr>
                <a:t>Scattering</a:t>
              </a:r>
              <a:endParaRPr lang="en-US" sz="1400" dirty="0">
                <a:solidFill>
                  <a:schemeClr val="tx1"/>
                </a:solidFill>
              </a:endParaRPr>
            </a:p>
          </p:txBody>
        </p:sp>
      </p:grpSp>
      <p:grpSp>
        <p:nvGrpSpPr>
          <p:cNvPr id="93" name="Group 92"/>
          <p:cNvGrpSpPr/>
          <p:nvPr/>
        </p:nvGrpSpPr>
        <p:grpSpPr>
          <a:xfrm>
            <a:off x="4686133" y="4914471"/>
            <a:ext cx="1631154" cy="1747006"/>
            <a:chOff x="4686133" y="4914471"/>
            <a:chExt cx="1631154" cy="1747006"/>
          </a:xfrm>
        </p:grpSpPr>
        <p:pic>
          <p:nvPicPr>
            <p:cNvPr id="99" name="Picture 5"/>
            <p:cNvPicPr>
              <a:picLocks noChangeAspect="1" noChangeArrowheads="1"/>
            </p:cNvPicPr>
            <p:nvPr/>
          </p:nvPicPr>
          <p:blipFill>
            <a:blip r:embed="rId40" cstate="print">
              <a:extLst>
                <a:ext uri="{28A0092B-C50C-407E-A947-70E740481C1C}">
                  <a14:useLocalDpi xmlns:a14="http://schemas.microsoft.com/office/drawing/2010/main" val="0"/>
                </a:ext>
              </a:extLst>
            </a:blip>
            <a:stretch>
              <a:fillRect/>
            </a:stretch>
          </p:blipFill>
          <p:spPr bwMode="auto">
            <a:xfrm>
              <a:off x="4717758" y="5081079"/>
              <a:ext cx="1590179" cy="1580398"/>
            </a:xfrm>
            <a:prstGeom prst="rect">
              <a:avLst/>
            </a:prstGeom>
            <a:noFill/>
            <a:extLst>
              <a:ext uri="{909E8E84-426E-40DD-AFC4-6F175D3DCCD1}">
                <a14:hiddenFill xmlns:a14="http://schemas.microsoft.com/office/drawing/2010/main">
                  <a:solidFill>
                    <a:srgbClr val="FFFFFF"/>
                  </a:solidFill>
                </a14:hiddenFill>
              </a:ext>
            </a:extLst>
          </p:spPr>
        </p:pic>
        <p:sp>
          <p:nvSpPr>
            <p:cNvPr id="106" name="Content Placeholder 2"/>
            <p:cNvSpPr txBox="1">
              <a:spLocks/>
            </p:cNvSpPr>
            <p:nvPr/>
          </p:nvSpPr>
          <p:spPr>
            <a:xfrm>
              <a:off x="4686133" y="4914471"/>
              <a:ext cx="1631154"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35"/>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dirty="0" smtClean="0">
                  <a:solidFill>
                    <a:schemeClr val="tx1"/>
                  </a:solidFill>
                </a:rPr>
                <a:t>Transmittance</a:t>
              </a:r>
              <a:endParaRPr lang="en-US" sz="1400" dirty="0">
                <a:solidFill>
                  <a:schemeClr val="tx1"/>
                </a:solidFill>
              </a:endParaRPr>
            </a:p>
          </p:txBody>
        </p:sp>
      </p:grpSp>
      <p:grpSp>
        <p:nvGrpSpPr>
          <p:cNvPr id="111" name="Group 110"/>
          <p:cNvGrpSpPr/>
          <p:nvPr/>
        </p:nvGrpSpPr>
        <p:grpSpPr>
          <a:xfrm>
            <a:off x="6416761" y="4914471"/>
            <a:ext cx="1631154" cy="1747006"/>
            <a:chOff x="6416761" y="4914471"/>
            <a:chExt cx="1631154" cy="1747006"/>
          </a:xfrm>
        </p:grpSpPr>
        <p:pic>
          <p:nvPicPr>
            <p:cNvPr id="121" name="Picture 5"/>
            <p:cNvPicPr>
              <a:picLocks noChangeAspect="1" noChangeArrowheads="1"/>
            </p:cNvPicPr>
            <p:nvPr/>
          </p:nvPicPr>
          <p:blipFill>
            <a:blip r:embed="rId41" cstate="print">
              <a:extLst>
                <a:ext uri="{28A0092B-C50C-407E-A947-70E740481C1C}">
                  <a14:useLocalDpi xmlns:a14="http://schemas.microsoft.com/office/drawing/2010/main" val="0"/>
                </a:ext>
              </a:extLst>
            </a:blip>
            <a:stretch>
              <a:fillRect/>
            </a:stretch>
          </p:blipFill>
          <p:spPr bwMode="auto">
            <a:xfrm>
              <a:off x="6440240" y="5081079"/>
              <a:ext cx="1590179" cy="1580398"/>
            </a:xfrm>
            <a:prstGeom prst="rect">
              <a:avLst/>
            </a:prstGeom>
            <a:noFill/>
            <a:extLst>
              <a:ext uri="{909E8E84-426E-40DD-AFC4-6F175D3DCCD1}">
                <a14:hiddenFill xmlns:a14="http://schemas.microsoft.com/office/drawing/2010/main">
                  <a:solidFill>
                    <a:srgbClr val="FFFFFF"/>
                  </a:solidFill>
                </a14:hiddenFill>
              </a:ext>
            </a:extLst>
          </p:spPr>
        </p:pic>
        <p:sp>
          <p:nvSpPr>
            <p:cNvPr id="122" name="Content Placeholder 2"/>
            <p:cNvSpPr txBox="1">
              <a:spLocks/>
            </p:cNvSpPr>
            <p:nvPr/>
          </p:nvSpPr>
          <p:spPr>
            <a:xfrm>
              <a:off x="6416761" y="4914471"/>
              <a:ext cx="1631154"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35"/>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dirty="0" smtClean="0">
                  <a:solidFill>
                    <a:schemeClr val="tx1"/>
                  </a:solidFill>
                </a:rPr>
                <a:t>Inverse sq. distance</a:t>
              </a:r>
              <a:endParaRPr lang="en-US" sz="1400" dirty="0">
                <a:solidFill>
                  <a:schemeClr val="tx1"/>
                </a:solidFill>
              </a:endParaRPr>
            </a:p>
          </p:txBody>
        </p:sp>
      </p:grpSp>
      <p:sp>
        <p:nvSpPr>
          <p:cNvPr id="124" name="Content Placeholder 2"/>
          <p:cNvSpPr txBox="1">
            <a:spLocks/>
          </p:cNvSpPr>
          <p:nvPr/>
        </p:nvSpPr>
        <p:spPr>
          <a:xfrm>
            <a:off x="683568" y="3717032"/>
            <a:ext cx="3002760"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35"/>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b="1" dirty="0" smtClean="0">
                <a:solidFill>
                  <a:schemeClr val="tx1"/>
                </a:solidFill>
              </a:rPr>
              <a:t>With importance sampling</a:t>
            </a:r>
            <a:endParaRPr lang="en-US" sz="1400" b="1" dirty="0">
              <a:solidFill>
                <a:schemeClr val="tx1"/>
              </a:solidFill>
            </a:endParaRPr>
          </a:p>
        </p:txBody>
      </p:sp>
      <p:grpSp>
        <p:nvGrpSpPr>
          <p:cNvPr id="126" name="Group 125"/>
          <p:cNvGrpSpPr/>
          <p:nvPr/>
        </p:nvGrpSpPr>
        <p:grpSpPr>
          <a:xfrm>
            <a:off x="2275316" y="4589126"/>
            <a:ext cx="280008" cy="280006"/>
            <a:chOff x="2305796" y="4492812"/>
            <a:chExt cx="280008" cy="280006"/>
          </a:xfrm>
        </p:grpSpPr>
        <p:sp>
          <p:nvSpPr>
            <p:cNvPr id="130" name="Oval 129"/>
            <p:cNvSpPr/>
            <p:nvPr/>
          </p:nvSpPr>
          <p:spPr>
            <a:xfrm>
              <a:off x="2305796" y="4492812"/>
              <a:ext cx="280008" cy="2800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1" name="Straight Connector 130"/>
            <p:cNvCxnSpPr/>
            <p:nvPr/>
          </p:nvCxnSpPr>
          <p:spPr>
            <a:xfrm flipV="1">
              <a:off x="2388235" y="4579621"/>
              <a:ext cx="113934" cy="113933"/>
            </a:xfrm>
            <a:prstGeom prst="line">
              <a:avLst/>
            </a:prstGeom>
            <a:ln w="19050"/>
          </p:spPr>
          <p:style>
            <a:lnRef idx="1">
              <a:schemeClr val="dk1"/>
            </a:lnRef>
            <a:fillRef idx="0">
              <a:schemeClr val="dk1"/>
            </a:fillRef>
            <a:effectRef idx="0">
              <a:schemeClr val="dk1"/>
            </a:effectRef>
            <a:fontRef idx="minor">
              <a:schemeClr val="tx1"/>
            </a:fontRef>
          </p:style>
        </p:cxnSp>
        <p:cxnSp>
          <p:nvCxnSpPr>
            <p:cNvPr id="132" name="Straight Connector 131"/>
            <p:cNvCxnSpPr/>
            <p:nvPr/>
          </p:nvCxnSpPr>
          <p:spPr>
            <a:xfrm rot="5400000" flipV="1">
              <a:off x="2388803" y="4575847"/>
              <a:ext cx="113934" cy="113933"/>
            </a:xfrm>
            <a:prstGeom prst="line">
              <a:avLst/>
            </a:prstGeom>
            <a:ln w="19050"/>
          </p:spPr>
          <p:style>
            <a:lnRef idx="1">
              <a:schemeClr val="dk1"/>
            </a:lnRef>
            <a:fillRef idx="0">
              <a:schemeClr val="dk1"/>
            </a:fillRef>
            <a:effectRef idx="0">
              <a:schemeClr val="dk1"/>
            </a:effectRef>
            <a:fontRef idx="minor">
              <a:schemeClr val="tx1"/>
            </a:fontRef>
          </p:style>
        </p:cxnSp>
      </p:grpSp>
      <p:sp>
        <p:nvSpPr>
          <p:cNvPr id="127" name="Bent-Up Arrow 126"/>
          <p:cNvSpPr/>
          <p:nvPr/>
        </p:nvSpPr>
        <p:spPr>
          <a:xfrm rot="16200000">
            <a:off x="4815121" y="2448922"/>
            <a:ext cx="233936" cy="4606484"/>
          </a:xfrm>
          <a:prstGeom prst="bentUpArrow">
            <a:avLst>
              <a:gd name="adj1" fmla="val 25000"/>
              <a:gd name="adj2" fmla="val 35241"/>
              <a:gd name="adj3" fmla="val 41120"/>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8" name="Right Arrow 127"/>
          <p:cNvSpPr/>
          <p:nvPr/>
        </p:nvSpPr>
        <p:spPr>
          <a:xfrm rot="16200000">
            <a:off x="2290267" y="4311161"/>
            <a:ext cx="241921" cy="199716"/>
          </a:xfrm>
          <a:prstGeom prst="rightArrow">
            <a:avLst>
              <a:gd name="adj1" fmla="val 34738"/>
              <a:gd name="adj2" fmla="val 58267"/>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9" name="Bent-Up Arrow 128"/>
          <p:cNvSpPr/>
          <p:nvPr/>
        </p:nvSpPr>
        <p:spPr>
          <a:xfrm rot="5400000" flipH="1">
            <a:off x="1896097" y="4559723"/>
            <a:ext cx="233936" cy="384938"/>
          </a:xfrm>
          <a:prstGeom prst="bentUpArrow">
            <a:avLst>
              <a:gd name="adj1" fmla="val 25000"/>
              <a:gd name="adj2" fmla="val 35241"/>
              <a:gd name="adj3" fmla="val 41120"/>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3" name="Group 132"/>
          <p:cNvGrpSpPr/>
          <p:nvPr/>
        </p:nvGrpSpPr>
        <p:grpSpPr>
          <a:xfrm>
            <a:off x="716013" y="955213"/>
            <a:ext cx="3279923" cy="3495617"/>
            <a:chOff x="716013" y="955213"/>
            <a:chExt cx="3279923" cy="3495617"/>
          </a:xfrm>
        </p:grpSpPr>
        <p:sp>
          <p:nvSpPr>
            <p:cNvPr id="134" name="Content Placeholder 2"/>
            <p:cNvSpPr txBox="1">
              <a:spLocks/>
            </p:cNvSpPr>
            <p:nvPr/>
          </p:nvSpPr>
          <p:spPr>
            <a:xfrm>
              <a:off x="835443" y="955213"/>
              <a:ext cx="3002760"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35"/>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36"/>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dirty="0" smtClean="0">
                  <a:solidFill>
                    <a:schemeClr val="tx1"/>
                  </a:solidFill>
                </a:rPr>
                <a:t>Phase function / squared distance</a:t>
              </a:r>
              <a:endParaRPr lang="en-US" sz="1600" dirty="0">
                <a:solidFill>
                  <a:schemeClr val="tx1"/>
                </a:solidFill>
              </a:endParaRPr>
            </a:p>
          </p:txBody>
        </p:sp>
        <p:pic>
          <p:nvPicPr>
            <p:cNvPr id="135" name="Picture 4"/>
            <p:cNvPicPr>
              <a:picLocks noChangeAspect="1" noChangeArrowheads="1"/>
            </p:cNvPicPr>
            <p:nvPr/>
          </p:nvPicPr>
          <p:blipFill>
            <a:blip r:embed="rId42" cstate="print">
              <a:extLst>
                <a:ext uri="{28A0092B-C50C-407E-A947-70E740481C1C}">
                  <a14:useLocalDpi xmlns:a14="http://schemas.microsoft.com/office/drawing/2010/main" val="0"/>
                </a:ext>
              </a:extLst>
            </a:blip>
            <a:stretch>
              <a:fillRect/>
            </a:stretch>
          </p:blipFill>
          <p:spPr bwMode="auto">
            <a:xfrm>
              <a:off x="788021" y="1134610"/>
              <a:ext cx="3207915" cy="3188182"/>
            </a:xfrm>
            <a:prstGeom prst="rect">
              <a:avLst/>
            </a:prstGeom>
            <a:noFill/>
            <a:extLst>
              <a:ext uri="{909E8E84-426E-40DD-AFC4-6F175D3DCCD1}">
                <a14:hiddenFill xmlns:a14="http://schemas.microsoft.com/office/drawing/2010/main">
                  <a:solidFill>
                    <a:srgbClr val="FFFFFF"/>
                  </a:solidFill>
                </a14:hiddenFill>
              </a:ext>
            </a:extLst>
          </p:spPr>
        </p:pic>
        <p:grpSp>
          <p:nvGrpSpPr>
            <p:cNvPr id="136" name="Group 135"/>
            <p:cNvGrpSpPr/>
            <p:nvPr/>
          </p:nvGrpSpPr>
          <p:grpSpPr>
            <a:xfrm>
              <a:off x="716013" y="1115300"/>
              <a:ext cx="3205718" cy="3335530"/>
              <a:chOff x="5436096" y="1115300"/>
              <a:chExt cx="3205718" cy="3335530"/>
            </a:xfrm>
          </p:grpSpPr>
          <p:pic>
            <p:nvPicPr>
              <p:cNvPr id="137" name="Picture 136"/>
              <p:cNvPicPr>
                <a:picLocks noChangeAspect="1"/>
              </p:cNvPicPr>
              <p:nvPr>
                <p:custDataLst>
                  <p:tags r:id="rId3"/>
                </p:custDataLst>
              </p:nvPr>
            </p:nvPicPr>
            <p:blipFill>
              <a:blip r:embed="rId22" cstate="print">
                <a:extLst>
                  <a:ext uri="{28A0092B-C50C-407E-A947-70E740481C1C}">
                    <a14:useLocalDpi xmlns:a14="http://schemas.microsoft.com/office/drawing/2010/main" val="0"/>
                  </a:ext>
                </a:extLst>
              </a:blip>
              <a:stretch>
                <a:fillRect/>
              </a:stretch>
            </p:blipFill>
            <p:spPr>
              <a:xfrm>
                <a:off x="8556089" y="4347960"/>
                <a:ext cx="85725" cy="102870"/>
              </a:xfrm>
              <a:prstGeom prst="rect">
                <a:avLst/>
              </a:prstGeom>
            </p:spPr>
          </p:pic>
          <p:pic>
            <p:nvPicPr>
              <p:cNvPr id="138" name="Picture 137"/>
              <p:cNvPicPr>
                <a:picLocks noChangeAspect="1"/>
              </p:cNvPicPr>
              <p:nvPr>
                <p:custDataLst>
                  <p:tags r:id="rId4"/>
                </p:custDataLst>
              </p:nvPr>
            </p:nvPicPr>
            <p:blipFill>
              <a:blip r:embed="rId23" cstate="print">
                <a:extLst>
                  <a:ext uri="{28A0092B-C50C-407E-A947-70E740481C1C}">
                    <a14:useLocalDpi xmlns:a14="http://schemas.microsoft.com/office/drawing/2010/main" val="0"/>
                  </a:ext>
                </a:extLst>
              </a:blip>
              <a:stretch>
                <a:fillRect/>
              </a:stretch>
            </p:blipFill>
            <p:spPr>
              <a:xfrm>
                <a:off x="5436096" y="1115300"/>
                <a:ext cx="70295" cy="145733"/>
              </a:xfrm>
              <a:prstGeom prst="rect">
                <a:avLst/>
              </a:prstGeom>
            </p:spPr>
          </p:pic>
          <p:pic>
            <p:nvPicPr>
              <p:cNvPr id="139" name="Picture 138"/>
              <p:cNvPicPr>
                <a:picLocks noChangeAspect="1"/>
              </p:cNvPicPr>
              <p:nvPr>
                <p:custDataLst>
                  <p:tags r:id="rId5"/>
                </p:custDataLst>
              </p:nvPr>
            </p:nvPicPr>
            <p:blipFill>
              <a:blip r:embed="rId24" cstate="print">
                <a:extLst>
                  <a:ext uri="{28A0092B-C50C-407E-A947-70E740481C1C}">
                    <a14:useLocalDpi xmlns:a14="http://schemas.microsoft.com/office/drawing/2010/main" val="0"/>
                  </a:ext>
                </a:extLst>
              </a:blip>
              <a:stretch>
                <a:fillRect/>
              </a:stretch>
            </p:blipFill>
            <p:spPr>
              <a:xfrm>
                <a:off x="5451862" y="4293096"/>
                <a:ext cx="97727" cy="157734"/>
              </a:xfrm>
              <a:prstGeom prst="rect">
                <a:avLst/>
              </a:prstGeom>
            </p:spPr>
          </p:pic>
        </p:grpSp>
      </p:grpSp>
    </p:spTree>
    <p:custDataLst>
      <p:tags r:id="rId1"/>
    </p:custDataLst>
    <p:extLst>
      <p:ext uri="{BB962C8B-B14F-4D97-AF65-F5344CB8AC3E}">
        <p14:creationId xmlns:p14="http://schemas.microsoft.com/office/powerpoint/2010/main" val="138576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86"/>
                                        </p:tgtEl>
                                        <p:attrNameLst>
                                          <p:attrName>style.opacity</p:attrName>
                                        </p:attrNameLst>
                                      </p:cBhvr>
                                      <p:to>
                                        <p:strVal val="0.25"/>
                                      </p:to>
                                    </p:set>
                                    <p:animEffect filter="image" prLst="opacity: 0.25">
                                      <p:cBhvr rctx="IE">
                                        <p:cTn id="11" dur="indefinite"/>
                                        <p:tgtEl>
                                          <p:spTgt spid="86"/>
                                        </p:tgtEl>
                                      </p:cBhvr>
                                    </p:animEffect>
                                  </p:childTnLst>
                                </p:cTn>
                              </p:par>
                              <p:par>
                                <p:cTn id="12" presetID="9" presetClass="emph" presetSubtype="0" nodeType="withEffect">
                                  <p:stCondLst>
                                    <p:cond delay="0"/>
                                  </p:stCondLst>
                                  <p:childTnLst>
                                    <p:set>
                                      <p:cBhvr rctx="PPT">
                                        <p:cTn id="13" dur="indefinite"/>
                                        <p:tgtEl>
                                          <p:spTgt spid="93"/>
                                        </p:tgtEl>
                                        <p:attrNameLst>
                                          <p:attrName>style.opacity</p:attrName>
                                        </p:attrNameLst>
                                      </p:cBhvr>
                                      <p:to>
                                        <p:strVal val="0.25"/>
                                      </p:to>
                                    </p:set>
                                    <p:animEffect filter="image" prLst="opacity: 0.25">
                                      <p:cBhvr rctx="IE">
                                        <p:cTn id="14" dur="indefinite"/>
                                        <p:tgtEl>
                                          <p:spTgt spid="9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wipe(left)">
                                      <p:cBhvr>
                                        <p:cTn id="19" dur="500"/>
                                        <p:tgtEl>
                                          <p:spTgt spid="129"/>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27"/>
                                        </p:tgtEl>
                                        <p:attrNameLst>
                                          <p:attrName>style.visibility</p:attrName>
                                        </p:attrNameLst>
                                      </p:cBhvr>
                                      <p:to>
                                        <p:strVal val="visible"/>
                                      </p:to>
                                    </p:set>
                                    <p:animEffect transition="in" filter="wipe(right)">
                                      <p:cBhvr>
                                        <p:cTn id="22" dur="500"/>
                                        <p:tgtEl>
                                          <p:spTgt spid="127"/>
                                        </p:tgtEl>
                                      </p:cBhvr>
                                    </p:animEffec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126"/>
                                        </p:tgtEl>
                                        <p:attrNameLst>
                                          <p:attrName>style.visibility</p:attrName>
                                        </p:attrNameLst>
                                      </p:cBhvr>
                                      <p:to>
                                        <p:strVal val="visible"/>
                                      </p:to>
                                    </p:se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128"/>
                                        </p:tgtEl>
                                        <p:attrNameLst>
                                          <p:attrName>style.visibility</p:attrName>
                                        </p:attrNameLst>
                                      </p:cBhvr>
                                      <p:to>
                                        <p:strVal val="visible"/>
                                      </p:to>
                                    </p:set>
                                    <p:animEffect transition="in" filter="wipe(down)">
                                      <p:cBhvr>
                                        <p:cTn id="29" dur="500"/>
                                        <p:tgtEl>
                                          <p:spTgt spid="128"/>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33"/>
                                        </p:tgtEl>
                                        <p:attrNameLst>
                                          <p:attrName>style.visibility</p:attrName>
                                        </p:attrNameLst>
                                      </p:cBhvr>
                                      <p:to>
                                        <p:strVal val="visible"/>
                                      </p:to>
                                    </p:set>
                                    <p:animEffect transition="in" filter="fade">
                                      <p:cBhvr>
                                        <p:cTn id="33" dur="500"/>
                                        <p:tgtEl>
                                          <p:spTgt spid="133"/>
                                        </p:tgtEl>
                                      </p:cBhvr>
                                    </p:animEffect>
                                  </p:childTnLst>
                                </p:cTn>
                              </p:par>
                              <p:par>
                                <p:cTn id="34" presetID="1" presetClass="exit" presetSubtype="0" fill="hold" nodeType="withEffect">
                                  <p:stCondLst>
                                    <p:cond delay="0"/>
                                  </p:stCondLst>
                                  <p:childTnLst>
                                    <p:set>
                                      <p:cBhvr>
                                        <p:cTn id="35"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27" grpId="0" animBg="1"/>
      <p:bldP spid="128" grpId="0" animBg="1"/>
      <p:bldP spid="1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WORK: MEDIA-to-MEDIA with RAY LIGHTS</a:t>
            </a:r>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12</a:t>
            </a:fld>
            <a:endParaRPr lang="en-US" dirty="0"/>
          </a:p>
        </p:txBody>
      </p:sp>
      <p:sp>
        <p:nvSpPr>
          <p:cNvPr id="71" name="Content Placeholder 2"/>
          <p:cNvSpPr txBox="1">
            <a:spLocks/>
          </p:cNvSpPr>
          <p:nvPr/>
        </p:nvSpPr>
        <p:spPr>
          <a:xfrm>
            <a:off x="611560" y="4748834"/>
            <a:ext cx="4464496"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spcBef>
                <a:spcPts val="600"/>
              </a:spcBef>
              <a:buNone/>
            </a:pPr>
            <a:r>
              <a:rPr lang="en-US" sz="1800" dirty="0" smtClean="0">
                <a:solidFill>
                  <a:schemeClr val="tx1"/>
                </a:solidFill>
              </a:rPr>
              <a:t>Two-step importance sampling:</a:t>
            </a:r>
          </a:p>
        </p:txBody>
      </p:sp>
      <p:pic>
        <p:nvPicPr>
          <p:cNvPr id="1026" name="Picture 2" descr="D:\papers\VBL-EGSR2012\presentation\img\eq_m2m_empty-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560" y="1663263"/>
            <a:ext cx="4040601" cy="229705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0693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WORK: MEDIA-to-MEDIA with RAY LIGHTS</a:t>
            </a:r>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13</a:t>
            </a:fld>
            <a:endParaRPr lang="en-US" dirty="0"/>
          </a:p>
        </p:txBody>
      </p:sp>
      <p:sp>
        <p:nvSpPr>
          <p:cNvPr id="71" name="Content Placeholder 2"/>
          <p:cNvSpPr txBox="1">
            <a:spLocks/>
          </p:cNvSpPr>
          <p:nvPr/>
        </p:nvSpPr>
        <p:spPr>
          <a:xfrm>
            <a:off x="611560" y="4748834"/>
            <a:ext cx="6912768" cy="90794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spcBef>
                <a:spcPts val="600"/>
              </a:spcBef>
              <a:buNone/>
            </a:pPr>
            <a:r>
              <a:rPr lang="en-US" sz="1800" dirty="0" smtClean="0">
                <a:solidFill>
                  <a:schemeClr val="tx1"/>
                </a:solidFill>
              </a:rPr>
              <a:t>Two-step importance sampling:</a:t>
            </a:r>
          </a:p>
          <a:p>
            <a:pPr marL="414900" indent="-342900">
              <a:spcBef>
                <a:spcPts val="600"/>
              </a:spcBef>
              <a:buFontTx/>
              <a:buAutoNum type="arabicParenR"/>
            </a:pPr>
            <a:r>
              <a:rPr lang="en-US" sz="1800" dirty="0">
                <a:solidFill>
                  <a:schemeClr val="tx1"/>
                </a:solidFill>
              </a:rPr>
              <a:t>Choose a point along the </a:t>
            </a:r>
            <a:r>
              <a:rPr lang="en-US" sz="1800" b="1" dirty="0">
                <a:solidFill>
                  <a:schemeClr val="tx1"/>
                </a:solidFill>
              </a:rPr>
              <a:t>ray light </a:t>
            </a:r>
            <a:r>
              <a:rPr lang="en-US" sz="1800" dirty="0">
                <a:solidFill>
                  <a:schemeClr val="tx1"/>
                </a:solidFill>
              </a:rPr>
              <a:t>using</a:t>
            </a:r>
            <a:br>
              <a:rPr lang="en-US" sz="1800" dirty="0">
                <a:solidFill>
                  <a:schemeClr val="tx1"/>
                </a:solidFill>
              </a:rPr>
            </a:br>
            <a:r>
              <a:rPr lang="en-US" sz="1800" dirty="0">
                <a:solidFill>
                  <a:schemeClr val="tx1"/>
                </a:solidFill>
              </a:rPr>
              <a:t>analytic marginal PDF for </a:t>
            </a:r>
            <a:r>
              <a:rPr lang="en-US" sz="1800" b="1" dirty="0">
                <a:solidFill>
                  <a:schemeClr val="tx1"/>
                </a:solidFill>
              </a:rPr>
              <a:t>inverse squared distance</a:t>
            </a: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11727" y="1663263"/>
            <a:ext cx="4040266" cy="22970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11727" y="1663263"/>
            <a:ext cx="4040266" cy="2297053"/>
          </a:xfrm>
          <a:prstGeom prst="rect">
            <a:avLst/>
          </a:prstGeom>
          <a:noFill/>
          <a:ln>
            <a:no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870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xit" presetSubtype="0" fill="hold" nodeType="withEffect">
                                  <p:stCondLst>
                                    <p:cond delay="0"/>
                                  </p:stCondLst>
                                  <p:childTnLst>
                                    <p:animEffect transition="out" filter="fade">
                                      <p:cBhvr>
                                        <p:cTn id="9" dur="500"/>
                                        <p:tgtEl>
                                          <p:spTgt spid="1026"/>
                                        </p:tgtEl>
                                      </p:cBhvr>
                                    </p:animEffect>
                                    <p:set>
                                      <p:cBhvr>
                                        <p:cTn id="10"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11727" y="1663263"/>
            <a:ext cx="4040266" cy="229705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PREVIOUS WORK: MEDIA-to-MEDIA with RAY LIGHTS</a:t>
            </a:r>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14</a:t>
            </a:fld>
            <a:endParaRPr lang="en-US" dirty="0"/>
          </a:p>
        </p:txBody>
      </p:sp>
      <p:sp>
        <p:nvSpPr>
          <p:cNvPr id="71" name="Content Placeholder 2"/>
          <p:cNvSpPr txBox="1">
            <a:spLocks/>
          </p:cNvSpPr>
          <p:nvPr/>
        </p:nvSpPr>
        <p:spPr>
          <a:xfrm>
            <a:off x="611560" y="4748834"/>
            <a:ext cx="7416824" cy="126188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spcBef>
                <a:spcPts val="600"/>
              </a:spcBef>
              <a:buNone/>
            </a:pPr>
            <a:r>
              <a:rPr lang="en-US" sz="1800" dirty="0" smtClean="0">
                <a:solidFill>
                  <a:schemeClr val="tx1"/>
                </a:solidFill>
              </a:rPr>
              <a:t>Two-step importance sampling:</a:t>
            </a:r>
          </a:p>
          <a:p>
            <a:pPr marL="414900" indent="-342900">
              <a:spcBef>
                <a:spcPts val="600"/>
              </a:spcBef>
              <a:buFontTx/>
              <a:buAutoNum type="arabicParenR"/>
            </a:pPr>
            <a:r>
              <a:rPr lang="en-US" sz="1800" dirty="0">
                <a:solidFill>
                  <a:schemeClr val="tx1"/>
                </a:solidFill>
              </a:rPr>
              <a:t>Choose a point along the </a:t>
            </a:r>
            <a:r>
              <a:rPr lang="en-US" sz="1800" b="1" dirty="0">
                <a:solidFill>
                  <a:schemeClr val="tx1"/>
                </a:solidFill>
              </a:rPr>
              <a:t>ray light </a:t>
            </a:r>
            <a:r>
              <a:rPr lang="en-US" sz="1800" dirty="0">
                <a:solidFill>
                  <a:schemeClr val="tx1"/>
                </a:solidFill>
              </a:rPr>
              <a:t>using</a:t>
            </a:r>
            <a:br>
              <a:rPr lang="en-US" sz="1800" dirty="0">
                <a:solidFill>
                  <a:schemeClr val="tx1"/>
                </a:solidFill>
              </a:rPr>
            </a:br>
            <a:r>
              <a:rPr lang="en-US" sz="1800" dirty="0">
                <a:solidFill>
                  <a:schemeClr val="tx1"/>
                </a:solidFill>
              </a:rPr>
              <a:t>analytic marginal PDF for </a:t>
            </a:r>
            <a:r>
              <a:rPr lang="en-US" sz="1800" b="1" dirty="0">
                <a:solidFill>
                  <a:schemeClr val="tx1"/>
                </a:solidFill>
              </a:rPr>
              <a:t>inverse squared distance</a:t>
            </a:r>
          </a:p>
          <a:p>
            <a:pPr marL="414900" indent="-342900">
              <a:spcBef>
                <a:spcPts val="600"/>
              </a:spcBef>
              <a:buFontTx/>
              <a:buAutoNum type="arabicParenR"/>
            </a:pPr>
            <a:r>
              <a:rPr lang="en-US" sz="1800" dirty="0" smtClean="0">
                <a:solidFill>
                  <a:schemeClr val="tx1"/>
                </a:solidFill>
              </a:rPr>
              <a:t>Choose a point along the </a:t>
            </a:r>
            <a:r>
              <a:rPr lang="en-US" sz="1800" b="1" dirty="0" smtClean="0">
                <a:solidFill>
                  <a:schemeClr val="tx1"/>
                </a:solidFill>
              </a:rPr>
              <a:t>eye ray</a:t>
            </a: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11727" y="1663263"/>
            <a:ext cx="4040266" cy="2297053"/>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p:cNvSpPr txBox="1">
            <a:spLocks/>
          </p:cNvSpPr>
          <p:nvPr/>
        </p:nvSpPr>
        <p:spPr>
          <a:xfrm>
            <a:off x="1126404" y="3573016"/>
            <a:ext cx="3002760"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dirty="0" smtClean="0">
                <a:solidFill>
                  <a:schemeClr val="tx1"/>
                </a:solidFill>
              </a:rPr>
              <a:t>Equiangular sampling</a:t>
            </a:r>
            <a:endParaRPr lang="en-US" sz="1400" dirty="0">
              <a:solidFill>
                <a:schemeClr val="tx1"/>
              </a:solidFill>
            </a:endParaRPr>
          </a:p>
        </p:txBody>
      </p:sp>
    </p:spTree>
    <p:custDataLst>
      <p:tags r:id="rId1"/>
    </p:custDataLst>
    <p:extLst>
      <p:ext uri="{BB962C8B-B14F-4D97-AF65-F5344CB8AC3E}">
        <p14:creationId xmlns:p14="http://schemas.microsoft.com/office/powerpoint/2010/main" val="329286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11727" y="1663263"/>
            <a:ext cx="4040266" cy="229705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PREVIOUS WORK: MEDIA-to-MEDIA with RAY LIGHTS</a:t>
            </a:r>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15</a:t>
            </a:fld>
            <a:endParaRPr lang="en-US" dirty="0"/>
          </a:p>
        </p:txBody>
      </p:sp>
      <p:sp>
        <p:nvSpPr>
          <p:cNvPr id="71" name="Content Placeholder 2"/>
          <p:cNvSpPr txBox="1">
            <a:spLocks/>
          </p:cNvSpPr>
          <p:nvPr/>
        </p:nvSpPr>
        <p:spPr>
          <a:xfrm>
            <a:off x="611560" y="4748834"/>
            <a:ext cx="6840760" cy="126188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spcBef>
                <a:spcPts val="600"/>
              </a:spcBef>
              <a:buNone/>
            </a:pPr>
            <a:r>
              <a:rPr lang="en-US" sz="1800" dirty="0" smtClean="0">
                <a:solidFill>
                  <a:schemeClr val="tx1"/>
                </a:solidFill>
              </a:rPr>
              <a:t>Two-step importance sampling:</a:t>
            </a:r>
          </a:p>
          <a:p>
            <a:pPr marL="414900" indent="-342900">
              <a:spcBef>
                <a:spcPts val="600"/>
              </a:spcBef>
              <a:buFontTx/>
              <a:buAutoNum type="arabicParenR"/>
            </a:pPr>
            <a:r>
              <a:rPr lang="en-US" sz="1800" dirty="0">
                <a:solidFill>
                  <a:schemeClr val="tx1"/>
                </a:solidFill>
              </a:rPr>
              <a:t>Choose a point along the </a:t>
            </a:r>
            <a:r>
              <a:rPr lang="en-US" sz="1800" b="1" dirty="0">
                <a:solidFill>
                  <a:schemeClr val="tx1"/>
                </a:solidFill>
              </a:rPr>
              <a:t>ray light </a:t>
            </a:r>
            <a:r>
              <a:rPr lang="en-US" sz="1800" dirty="0">
                <a:solidFill>
                  <a:schemeClr val="tx1"/>
                </a:solidFill>
              </a:rPr>
              <a:t>using</a:t>
            </a:r>
            <a:br>
              <a:rPr lang="en-US" sz="1800" dirty="0">
                <a:solidFill>
                  <a:schemeClr val="tx1"/>
                </a:solidFill>
              </a:rPr>
            </a:br>
            <a:r>
              <a:rPr lang="en-US" sz="1800" dirty="0">
                <a:solidFill>
                  <a:schemeClr val="tx1"/>
                </a:solidFill>
              </a:rPr>
              <a:t>analytic marginal PDF for </a:t>
            </a:r>
            <a:r>
              <a:rPr lang="en-US" sz="1800" b="1" dirty="0">
                <a:solidFill>
                  <a:schemeClr val="tx1"/>
                </a:solidFill>
              </a:rPr>
              <a:t>inverse squared distance</a:t>
            </a:r>
          </a:p>
          <a:p>
            <a:pPr marL="414900" indent="-342900">
              <a:spcBef>
                <a:spcPts val="600"/>
              </a:spcBef>
              <a:buFontTx/>
              <a:buAutoNum type="arabicParenR"/>
            </a:pPr>
            <a:r>
              <a:rPr lang="en-US" sz="1800" dirty="0" smtClean="0">
                <a:solidFill>
                  <a:schemeClr val="tx1"/>
                </a:solidFill>
              </a:rPr>
              <a:t>Choose </a:t>
            </a:r>
            <a:r>
              <a:rPr lang="en-US" sz="1800" dirty="0">
                <a:solidFill>
                  <a:schemeClr val="tx1"/>
                </a:solidFill>
              </a:rPr>
              <a:t>a point along the </a:t>
            </a:r>
            <a:r>
              <a:rPr lang="en-US" sz="1800" b="1" dirty="0" smtClean="0">
                <a:solidFill>
                  <a:schemeClr val="tx1"/>
                </a:solidFill>
              </a:rPr>
              <a:t>eye ray</a:t>
            </a:r>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11728" y="1663263"/>
            <a:ext cx="4040264" cy="22970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2987824" y="2575980"/>
            <a:ext cx="142875" cy="114300"/>
          </a:xfrm>
          <a:prstGeom prst="rect">
            <a:avLst/>
          </a:prstGeom>
        </p:spPr>
      </p:pic>
    </p:spTree>
    <p:custDataLst>
      <p:tags r:id="rId1"/>
    </p:custDataLst>
    <p:extLst>
      <p:ext uri="{BB962C8B-B14F-4D97-AF65-F5344CB8AC3E}">
        <p14:creationId xmlns:p14="http://schemas.microsoft.com/office/powerpoint/2010/main" val="335945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flipH="1">
            <a:off x="4954468" y="1586508"/>
            <a:ext cx="3917847" cy="21919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flipH="1">
            <a:off x="4954467" y="1586508"/>
            <a:ext cx="3917847" cy="2191941"/>
          </a:xfrm>
          <a:prstGeom prst="rect">
            <a:avLst/>
          </a:prstGeom>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11727" y="1663263"/>
            <a:ext cx="4040266" cy="229705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PREVIOUS WORK: MEDIA-to-MEDIA with RAY LIGHTS</a:t>
            </a:r>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16</a:t>
            </a:fld>
            <a:endParaRPr lang="en-US" dirty="0"/>
          </a:p>
        </p:txBody>
      </p:sp>
      <p:sp>
        <p:nvSpPr>
          <p:cNvPr id="71" name="Content Placeholder 2"/>
          <p:cNvSpPr txBox="1">
            <a:spLocks/>
          </p:cNvSpPr>
          <p:nvPr/>
        </p:nvSpPr>
        <p:spPr>
          <a:xfrm>
            <a:off x="611560" y="4748834"/>
            <a:ext cx="6301830" cy="126188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9"/>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spcBef>
                <a:spcPts val="600"/>
              </a:spcBef>
              <a:buNone/>
            </a:pPr>
            <a:r>
              <a:rPr lang="en-US" sz="1800" dirty="0" smtClean="0">
                <a:solidFill>
                  <a:schemeClr val="tx1"/>
                </a:solidFill>
              </a:rPr>
              <a:t>Two-step importance sampling:</a:t>
            </a:r>
          </a:p>
          <a:p>
            <a:pPr marL="414900" indent="-342900">
              <a:spcBef>
                <a:spcPts val="600"/>
              </a:spcBef>
              <a:buFontTx/>
              <a:buAutoNum type="arabicParenR"/>
            </a:pPr>
            <a:r>
              <a:rPr lang="en-US" sz="1800" dirty="0" smtClean="0">
                <a:solidFill>
                  <a:schemeClr val="tx1"/>
                </a:solidFill>
              </a:rPr>
              <a:t>Choose a point along the </a:t>
            </a:r>
            <a:r>
              <a:rPr lang="en-US" sz="1800" b="1" dirty="0" smtClean="0">
                <a:solidFill>
                  <a:schemeClr val="tx1"/>
                </a:solidFill>
              </a:rPr>
              <a:t>ray light </a:t>
            </a:r>
            <a:r>
              <a:rPr lang="en-US" sz="1800" dirty="0" smtClean="0">
                <a:solidFill>
                  <a:schemeClr val="tx1"/>
                </a:solidFill>
              </a:rPr>
              <a:t>using</a:t>
            </a:r>
            <a:br>
              <a:rPr lang="en-US" sz="1800" dirty="0" smtClean="0">
                <a:solidFill>
                  <a:schemeClr val="tx1"/>
                </a:solidFill>
              </a:rPr>
            </a:br>
            <a:r>
              <a:rPr lang="en-US" sz="1800" dirty="0" smtClean="0">
                <a:solidFill>
                  <a:schemeClr val="tx1"/>
                </a:solidFill>
              </a:rPr>
              <a:t>analytic marginal PDF for </a:t>
            </a:r>
            <a:r>
              <a:rPr lang="en-US" sz="1800" b="1" dirty="0" smtClean="0">
                <a:solidFill>
                  <a:schemeClr val="tx1"/>
                </a:solidFill>
              </a:rPr>
              <a:t>inverse squared distance</a:t>
            </a:r>
          </a:p>
          <a:p>
            <a:pPr marL="414900" indent="-342900">
              <a:spcBef>
                <a:spcPts val="600"/>
              </a:spcBef>
              <a:buFontTx/>
              <a:buAutoNum type="arabicParenR"/>
            </a:pPr>
            <a:r>
              <a:rPr lang="en-US" sz="1800" dirty="0" smtClean="0">
                <a:solidFill>
                  <a:schemeClr val="tx1"/>
                </a:solidFill>
              </a:rPr>
              <a:t>Choose </a:t>
            </a:r>
            <a:r>
              <a:rPr lang="en-US" sz="1800" dirty="0">
                <a:solidFill>
                  <a:schemeClr val="tx1"/>
                </a:solidFill>
              </a:rPr>
              <a:t>a point along the </a:t>
            </a:r>
            <a:r>
              <a:rPr lang="en-US" sz="1800" b="1" dirty="0">
                <a:solidFill>
                  <a:schemeClr val="tx1"/>
                </a:solidFill>
              </a:rPr>
              <a:t>eye ray</a:t>
            </a: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11728" y="1663263"/>
            <a:ext cx="4040264" cy="2297053"/>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5940152" y="4286999"/>
            <a:ext cx="432048" cy="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940152" y="4503023"/>
            <a:ext cx="432048" cy="0"/>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25" name="Content Placeholder 2"/>
          <p:cNvSpPr txBox="1">
            <a:spLocks/>
          </p:cNvSpPr>
          <p:nvPr/>
        </p:nvSpPr>
        <p:spPr>
          <a:xfrm>
            <a:off x="6444208" y="4149080"/>
            <a:ext cx="3002760"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9"/>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FontTx/>
              <a:buNone/>
            </a:pPr>
            <a:r>
              <a:rPr lang="en-US" sz="1600" dirty="0" smtClean="0">
                <a:solidFill>
                  <a:schemeClr val="tx1"/>
                </a:solidFill>
              </a:rPr>
              <a:t>product of phase functions</a:t>
            </a:r>
            <a:endParaRPr lang="en-US" sz="1600" dirty="0">
              <a:solidFill>
                <a:schemeClr val="tx1"/>
              </a:solidFill>
            </a:endParaRPr>
          </a:p>
        </p:txBody>
      </p:sp>
      <p:sp>
        <p:nvSpPr>
          <p:cNvPr id="26" name="Content Placeholder 2"/>
          <p:cNvSpPr txBox="1">
            <a:spLocks/>
          </p:cNvSpPr>
          <p:nvPr/>
        </p:nvSpPr>
        <p:spPr>
          <a:xfrm>
            <a:off x="6444208" y="4365104"/>
            <a:ext cx="3002760"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9"/>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FontTx/>
              <a:buNone/>
            </a:pPr>
            <a:r>
              <a:rPr lang="en-US" sz="1600" dirty="0" smtClean="0">
                <a:solidFill>
                  <a:schemeClr val="tx1"/>
                </a:solidFill>
              </a:rPr>
              <a:t>piece-wise linear fit</a:t>
            </a:r>
            <a:endParaRPr lang="en-US" sz="1600" dirty="0">
              <a:solidFill>
                <a:schemeClr val="tx1"/>
              </a:solidFill>
            </a:endParaRPr>
          </a:p>
        </p:txBody>
      </p:sp>
      <p:sp>
        <p:nvSpPr>
          <p:cNvPr id="8" name="Oval 7"/>
          <p:cNvSpPr/>
          <p:nvPr/>
        </p:nvSpPr>
        <p:spPr>
          <a:xfrm>
            <a:off x="6107828" y="4466921"/>
            <a:ext cx="72204" cy="72204"/>
          </a:xfrm>
          <a:prstGeom prst="ellipse">
            <a:avLst/>
          </a:prstGeom>
          <a:solidFill>
            <a:schemeClr val="tx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 name="Content Placeholder 2"/>
          <p:cNvSpPr txBox="1">
            <a:spLocks/>
          </p:cNvSpPr>
          <p:nvPr/>
        </p:nvSpPr>
        <p:spPr>
          <a:xfrm>
            <a:off x="961974" y="6012035"/>
            <a:ext cx="7714481"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9"/>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spcBef>
                <a:spcPts val="600"/>
              </a:spcBef>
              <a:buNone/>
            </a:pPr>
            <a:r>
              <a:rPr lang="en-US" sz="1800" dirty="0" smtClean="0">
                <a:solidFill>
                  <a:schemeClr val="tx1"/>
                </a:solidFill>
              </a:rPr>
              <a:t>Numeric conditional piece-wise linear PDF for the </a:t>
            </a:r>
            <a:r>
              <a:rPr lang="en-US" sz="1800" b="1" dirty="0">
                <a:solidFill>
                  <a:schemeClr val="tx1"/>
                </a:solidFill>
              </a:rPr>
              <a:t>product of phase functions</a:t>
            </a:r>
            <a:endParaRPr lang="en-US" sz="1800" b="1" dirty="0" smtClean="0">
              <a:solidFill>
                <a:schemeClr val="tx1"/>
              </a:solidFill>
            </a:endParaRPr>
          </a:p>
        </p:txBody>
      </p:sp>
      <p:pic>
        <p:nvPicPr>
          <p:cNvPr id="28" name="Picture 27"/>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2987824" y="2575980"/>
            <a:ext cx="142875" cy="114300"/>
          </a:xfrm>
          <a:prstGeom prst="rect">
            <a:avLst/>
          </a:prstGeom>
        </p:spPr>
      </p:pic>
      <p:pic>
        <p:nvPicPr>
          <p:cNvPr id="18" name="Picture 17"/>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6804248" y="3674740"/>
            <a:ext cx="142875" cy="114300"/>
          </a:xfrm>
          <a:prstGeom prst="rect">
            <a:avLst/>
          </a:prstGeom>
        </p:spPr>
      </p:pic>
    </p:spTree>
    <p:custDataLst>
      <p:tags r:id="rId1"/>
    </p:custDataLst>
    <p:extLst>
      <p:ext uri="{BB962C8B-B14F-4D97-AF65-F5344CB8AC3E}">
        <p14:creationId xmlns:p14="http://schemas.microsoft.com/office/powerpoint/2010/main" val="235563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8" grpId="0" animBg="1"/>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4514" y="4509120"/>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3"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421121" y="4509120"/>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4"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647728" y="4509120"/>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2"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874336" y="4509120"/>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80" name="Picture 3"/>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203233" y="1400572"/>
            <a:ext cx="2007444" cy="123361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6933444" y="1412776"/>
            <a:ext cx="2007446" cy="123361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2462711" y="1400572"/>
            <a:ext cx="2007446" cy="123361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3"/>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503175" y="1400572"/>
            <a:ext cx="2007446" cy="12336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t>PREVIOUS WORK: RAY LIGHTS – OVERVIEW</a:t>
            </a:r>
            <a:endParaRPr lang="en-US" dirty="0"/>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17</a:t>
            </a:fld>
            <a:endParaRPr lang="en-US" dirty="0"/>
          </a:p>
        </p:txBody>
      </p:sp>
      <p:sp>
        <p:nvSpPr>
          <p:cNvPr id="16" name="Content Placeholder 2"/>
          <p:cNvSpPr txBox="1">
            <a:spLocks/>
          </p:cNvSpPr>
          <p:nvPr/>
        </p:nvSpPr>
        <p:spPr>
          <a:xfrm>
            <a:off x="203232" y="980728"/>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2"/>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Surface-to-Surface</a:t>
            </a:r>
            <a:endParaRPr lang="en-US" sz="1800" b="1" dirty="0">
              <a:solidFill>
                <a:schemeClr val="tx1"/>
              </a:solidFill>
            </a:endParaRPr>
          </a:p>
        </p:txBody>
      </p:sp>
      <p:sp>
        <p:nvSpPr>
          <p:cNvPr id="28" name="Content Placeholder 2"/>
          <p:cNvSpPr txBox="1">
            <a:spLocks/>
          </p:cNvSpPr>
          <p:nvPr/>
        </p:nvSpPr>
        <p:spPr>
          <a:xfrm>
            <a:off x="6933444" y="980728"/>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2"/>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Media-to-Media</a:t>
            </a:r>
            <a:endParaRPr lang="en-US" sz="1800" b="1" dirty="0">
              <a:solidFill>
                <a:schemeClr val="tx1"/>
              </a:solidFill>
            </a:endParaRPr>
          </a:p>
        </p:txBody>
      </p:sp>
      <p:sp>
        <p:nvSpPr>
          <p:cNvPr id="29" name="Content Placeholder 2"/>
          <p:cNvSpPr txBox="1">
            <a:spLocks/>
          </p:cNvSpPr>
          <p:nvPr/>
        </p:nvSpPr>
        <p:spPr>
          <a:xfrm>
            <a:off x="2462711" y="980728"/>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2"/>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Surface-to-Media</a:t>
            </a:r>
            <a:endParaRPr lang="en-US" sz="1800" b="1" dirty="0">
              <a:solidFill>
                <a:schemeClr val="tx1"/>
              </a:solidFill>
            </a:endParaRPr>
          </a:p>
        </p:txBody>
      </p:sp>
      <p:sp>
        <p:nvSpPr>
          <p:cNvPr id="30" name="Content Placeholder 2"/>
          <p:cNvSpPr txBox="1">
            <a:spLocks/>
          </p:cNvSpPr>
          <p:nvPr/>
        </p:nvSpPr>
        <p:spPr>
          <a:xfrm>
            <a:off x="4673843" y="980728"/>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2"/>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Media-to-Surface</a:t>
            </a:r>
            <a:endParaRPr lang="en-US" sz="1800" b="1" dirty="0">
              <a:solidFill>
                <a:schemeClr val="tx1"/>
              </a:solidFill>
            </a:endParaRPr>
          </a:p>
        </p:txBody>
      </p:sp>
      <p:sp>
        <p:nvSpPr>
          <p:cNvPr id="33" name="Content Placeholder 2"/>
          <p:cNvSpPr txBox="1">
            <a:spLocks/>
          </p:cNvSpPr>
          <p:nvPr/>
        </p:nvSpPr>
        <p:spPr>
          <a:xfrm>
            <a:off x="6984354" y="2708920"/>
            <a:ext cx="3002760" cy="1384995"/>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2"/>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182880">
              <a:spcBef>
                <a:spcPts val="600"/>
              </a:spcBef>
              <a:buFontTx/>
              <a:buAutoNum type="arabicParenR"/>
            </a:pPr>
            <a:r>
              <a:rPr lang="en-US" sz="1600" dirty="0" smtClean="0">
                <a:solidFill>
                  <a:schemeClr val="tx1"/>
                </a:solidFill>
              </a:rPr>
              <a:t> sample a position </a:t>
            </a:r>
            <a:br>
              <a:rPr lang="en-US" sz="1600" dirty="0" smtClean="0">
                <a:solidFill>
                  <a:schemeClr val="tx1"/>
                </a:solidFill>
              </a:rPr>
            </a:br>
            <a:r>
              <a:rPr lang="en-US" sz="1600" dirty="0" smtClean="0">
                <a:solidFill>
                  <a:schemeClr val="tx1"/>
                </a:solidFill>
              </a:rPr>
              <a:t>  on the </a:t>
            </a:r>
            <a:r>
              <a:rPr lang="en-US" sz="1600" b="1" dirty="0" smtClean="0">
                <a:solidFill>
                  <a:schemeClr val="accent6">
                    <a:lumMod val="75000"/>
                  </a:schemeClr>
                </a:solidFill>
              </a:rPr>
              <a:t>ray light</a:t>
            </a:r>
          </a:p>
          <a:p>
            <a:pPr marL="144000" indent="-182880">
              <a:spcBef>
                <a:spcPts val="600"/>
              </a:spcBef>
              <a:buFontTx/>
              <a:buAutoNum type="arabicParenR"/>
            </a:pPr>
            <a:r>
              <a:rPr lang="en-US" sz="1600" dirty="0" smtClean="0">
                <a:solidFill>
                  <a:schemeClr val="tx1"/>
                </a:solidFill>
              </a:rPr>
              <a:t> construct </a:t>
            </a:r>
            <a:r>
              <a:rPr lang="en-US" sz="1600" b="1" dirty="0" smtClean="0">
                <a:solidFill>
                  <a:schemeClr val="tx2">
                    <a:lumMod val="60000"/>
                    <a:lumOff val="40000"/>
                  </a:schemeClr>
                </a:solidFill>
              </a:rPr>
              <a:t>PF*PF</a:t>
            </a:r>
            <a:r>
              <a:rPr lang="en-US" sz="1600" dirty="0" smtClean="0">
                <a:solidFill>
                  <a:schemeClr val="tx1"/>
                </a:solidFill>
              </a:rPr>
              <a:t> PDF </a:t>
            </a:r>
            <a:br>
              <a:rPr lang="en-US" sz="1600" dirty="0" smtClean="0">
                <a:solidFill>
                  <a:schemeClr val="tx1"/>
                </a:solidFill>
              </a:rPr>
            </a:br>
            <a:r>
              <a:rPr lang="en-US" sz="1600" dirty="0" smtClean="0">
                <a:solidFill>
                  <a:schemeClr val="tx1"/>
                </a:solidFill>
              </a:rPr>
              <a:t>  and sample </a:t>
            </a:r>
            <a:r>
              <a:rPr lang="en-US" sz="1600" b="1" dirty="0" smtClean="0">
                <a:solidFill>
                  <a:srgbClr val="008000"/>
                </a:solidFill>
              </a:rPr>
              <a:t>eye ray</a:t>
            </a:r>
          </a:p>
          <a:p>
            <a:pPr marL="144000" indent="-182880">
              <a:spcBef>
                <a:spcPts val="600"/>
              </a:spcBef>
              <a:buFontTx/>
              <a:buAutoNum type="arabicParenR"/>
            </a:pPr>
            <a:r>
              <a:rPr lang="en-US" sz="1600" dirty="0" smtClean="0">
                <a:solidFill>
                  <a:schemeClr val="tx1"/>
                </a:solidFill>
              </a:rPr>
              <a:t> evaluate transport</a:t>
            </a:r>
            <a:endParaRPr lang="en-US" sz="1600" dirty="0">
              <a:solidFill>
                <a:schemeClr val="tx1"/>
              </a:solidFill>
            </a:endParaRPr>
          </a:p>
        </p:txBody>
      </p:sp>
      <p:sp>
        <p:nvSpPr>
          <p:cNvPr id="35" name="Content Placeholder 2"/>
          <p:cNvSpPr txBox="1">
            <a:spLocks/>
          </p:cNvSpPr>
          <p:nvPr/>
        </p:nvSpPr>
        <p:spPr>
          <a:xfrm>
            <a:off x="2224764" y="2708920"/>
            <a:ext cx="2448272" cy="1384995"/>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2"/>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spcBef>
                <a:spcPts val="600"/>
              </a:spcBef>
              <a:buNone/>
            </a:pPr>
            <a:r>
              <a:rPr lang="en-US" sz="1600" dirty="0" smtClean="0">
                <a:solidFill>
                  <a:schemeClr val="tx1"/>
                </a:solidFill>
              </a:rPr>
              <a:t/>
            </a:r>
            <a:br>
              <a:rPr lang="en-US" sz="1600" dirty="0" smtClean="0">
                <a:solidFill>
                  <a:schemeClr val="tx1"/>
                </a:solidFill>
              </a:rPr>
            </a:br>
            <a:endParaRPr lang="en-US" sz="1600" dirty="0" smtClean="0">
              <a:solidFill>
                <a:schemeClr val="tx1"/>
              </a:solidFill>
            </a:endParaRPr>
          </a:p>
          <a:p>
            <a:pPr marL="144000" indent="-182880">
              <a:spcBef>
                <a:spcPts val="600"/>
              </a:spcBef>
              <a:buFontTx/>
              <a:buAutoNum type="arabicParenR"/>
            </a:pPr>
            <a:r>
              <a:rPr lang="en-US" sz="1600" dirty="0" smtClean="0">
                <a:solidFill>
                  <a:schemeClr val="tx1"/>
                </a:solidFill>
              </a:rPr>
              <a:t> construct </a:t>
            </a:r>
            <a:r>
              <a:rPr lang="en-US" sz="1600" b="1" dirty="0" smtClean="0">
                <a:solidFill>
                  <a:srgbClr val="CC0066"/>
                </a:solidFill>
              </a:rPr>
              <a:t>BRDF</a:t>
            </a:r>
            <a:r>
              <a:rPr lang="en-US" sz="1600" b="1" dirty="0" smtClean="0">
                <a:solidFill>
                  <a:schemeClr val="tx1"/>
                </a:solidFill>
              </a:rPr>
              <a:t>*</a:t>
            </a:r>
            <a:r>
              <a:rPr lang="en-US" sz="1600" b="1" dirty="0" smtClean="0">
                <a:solidFill>
                  <a:schemeClr val="tx2">
                    <a:lumMod val="60000"/>
                    <a:lumOff val="40000"/>
                  </a:schemeClr>
                </a:solidFill>
              </a:rPr>
              <a:t>PF</a:t>
            </a:r>
            <a:r>
              <a:rPr lang="en-US" sz="1600" dirty="0" smtClean="0">
                <a:solidFill>
                  <a:schemeClr val="tx1"/>
                </a:solidFill>
              </a:rPr>
              <a:t> PDF </a:t>
            </a:r>
            <a:br>
              <a:rPr lang="en-US" sz="1600" dirty="0" smtClean="0">
                <a:solidFill>
                  <a:schemeClr val="tx1"/>
                </a:solidFill>
              </a:rPr>
            </a:br>
            <a:r>
              <a:rPr lang="en-US" sz="1600" dirty="0" smtClean="0">
                <a:solidFill>
                  <a:schemeClr val="tx1"/>
                </a:solidFill>
              </a:rPr>
              <a:t>  and sample </a:t>
            </a:r>
            <a:r>
              <a:rPr lang="en-US" sz="1600" b="1" dirty="0" smtClean="0">
                <a:solidFill>
                  <a:srgbClr val="008000"/>
                </a:solidFill>
              </a:rPr>
              <a:t>eye ray</a:t>
            </a:r>
          </a:p>
          <a:p>
            <a:pPr marL="144000" indent="-182880">
              <a:spcBef>
                <a:spcPts val="600"/>
              </a:spcBef>
              <a:buFontTx/>
              <a:buAutoNum type="arabicParenR"/>
            </a:pPr>
            <a:r>
              <a:rPr lang="en-US" sz="1600" dirty="0" smtClean="0">
                <a:solidFill>
                  <a:schemeClr val="tx1"/>
                </a:solidFill>
              </a:rPr>
              <a:t> evaluate transport</a:t>
            </a:r>
            <a:endParaRPr lang="en-US" sz="1600" dirty="0">
              <a:solidFill>
                <a:schemeClr val="tx1"/>
              </a:solidFill>
            </a:endParaRPr>
          </a:p>
        </p:txBody>
      </p:sp>
      <p:sp>
        <p:nvSpPr>
          <p:cNvPr id="37" name="Content Placeholder 2"/>
          <p:cNvSpPr txBox="1">
            <a:spLocks/>
          </p:cNvSpPr>
          <p:nvPr/>
        </p:nvSpPr>
        <p:spPr>
          <a:xfrm>
            <a:off x="4546643" y="2708920"/>
            <a:ext cx="2232248" cy="1384995"/>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2"/>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spcBef>
                <a:spcPts val="600"/>
              </a:spcBef>
              <a:buNone/>
            </a:pPr>
            <a:r>
              <a:rPr lang="en-US" sz="1600" dirty="0" smtClean="0">
                <a:solidFill>
                  <a:schemeClr val="tx1"/>
                </a:solidFill>
              </a:rPr>
              <a:t/>
            </a:r>
            <a:br>
              <a:rPr lang="en-US" sz="1600" dirty="0" smtClean="0">
                <a:solidFill>
                  <a:schemeClr val="tx1"/>
                </a:solidFill>
              </a:rPr>
            </a:br>
            <a:endParaRPr lang="en-US" sz="1600" dirty="0" smtClean="0">
              <a:solidFill>
                <a:schemeClr val="tx1"/>
              </a:solidFill>
            </a:endParaRPr>
          </a:p>
          <a:p>
            <a:pPr marL="144000" indent="-182880">
              <a:spcBef>
                <a:spcPts val="600"/>
              </a:spcBef>
              <a:buFontTx/>
              <a:buAutoNum type="arabicParenR"/>
            </a:pPr>
            <a:r>
              <a:rPr lang="en-US" sz="1600" dirty="0" smtClean="0">
                <a:solidFill>
                  <a:schemeClr val="tx1"/>
                </a:solidFill>
              </a:rPr>
              <a:t> construct </a:t>
            </a:r>
            <a:r>
              <a:rPr lang="en-US" sz="1600" b="1" dirty="0" smtClean="0">
                <a:solidFill>
                  <a:schemeClr val="tx2">
                    <a:lumMod val="60000"/>
                    <a:lumOff val="40000"/>
                  </a:schemeClr>
                </a:solidFill>
              </a:rPr>
              <a:t>PF</a:t>
            </a:r>
            <a:r>
              <a:rPr lang="en-US" sz="1600" b="1" dirty="0" smtClean="0">
                <a:solidFill>
                  <a:schemeClr val="tx1"/>
                </a:solidFill>
              </a:rPr>
              <a:t>*</a:t>
            </a:r>
            <a:r>
              <a:rPr lang="en-US" sz="1600" b="1" dirty="0" smtClean="0">
                <a:solidFill>
                  <a:srgbClr val="E10166"/>
                </a:solidFill>
              </a:rPr>
              <a:t>BRDF</a:t>
            </a:r>
            <a:r>
              <a:rPr lang="en-US" sz="1600" dirty="0" smtClean="0">
                <a:solidFill>
                  <a:schemeClr val="tx1"/>
                </a:solidFill>
              </a:rPr>
              <a:t> PDF </a:t>
            </a:r>
            <a:br>
              <a:rPr lang="en-US" sz="1600" dirty="0" smtClean="0">
                <a:solidFill>
                  <a:schemeClr val="tx1"/>
                </a:solidFill>
              </a:rPr>
            </a:br>
            <a:r>
              <a:rPr lang="en-US" sz="1600" dirty="0" smtClean="0">
                <a:solidFill>
                  <a:schemeClr val="tx1"/>
                </a:solidFill>
              </a:rPr>
              <a:t>  and sample </a:t>
            </a:r>
            <a:r>
              <a:rPr lang="en-US" sz="1600" b="1" dirty="0" smtClean="0">
                <a:solidFill>
                  <a:schemeClr val="accent6">
                    <a:lumMod val="75000"/>
                  </a:schemeClr>
                </a:solidFill>
              </a:rPr>
              <a:t>ray light</a:t>
            </a:r>
          </a:p>
          <a:p>
            <a:pPr marL="144000" indent="-182880">
              <a:spcBef>
                <a:spcPts val="600"/>
              </a:spcBef>
              <a:buFontTx/>
              <a:buAutoNum type="arabicParenR"/>
            </a:pPr>
            <a:r>
              <a:rPr lang="en-US" sz="1600" dirty="0" smtClean="0">
                <a:solidFill>
                  <a:schemeClr val="tx1"/>
                </a:solidFill>
              </a:rPr>
              <a:t> evaluate transport</a:t>
            </a:r>
            <a:endParaRPr lang="en-US" sz="1600" dirty="0">
              <a:solidFill>
                <a:schemeClr val="tx1"/>
              </a:solidFill>
            </a:endParaRPr>
          </a:p>
        </p:txBody>
      </p:sp>
      <p:sp>
        <p:nvSpPr>
          <p:cNvPr id="40" name="Content Placeholder 2"/>
          <p:cNvSpPr txBox="1">
            <a:spLocks/>
          </p:cNvSpPr>
          <p:nvPr/>
        </p:nvSpPr>
        <p:spPr>
          <a:xfrm>
            <a:off x="193464" y="2708920"/>
            <a:ext cx="1881767" cy="1384995"/>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2"/>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spcBef>
                <a:spcPts val="600"/>
              </a:spcBef>
              <a:buNone/>
            </a:pPr>
            <a:r>
              <a:rPr lang="en-US" sz="1600" dirty="0" smtClean="0">
                <a:solidFill>
                  <a:schemeClr val="tx1"/>
                </a:solidFill>
              </a:rPr>
              <a:t/>
            </a:r>
            <a:br>
              <a:rPr lang="en-US" sz="1600" dirty="0" smtClean="0">
                <a:solidFill>
                  <a:schemeClr val="tx1"/>
                </a:solidFill>
              </a:rPr>
            </a:br>
            <a:endParaRPr lang="en-US" sz="1600" dirty="0" smtClean="0">
              <a:solidFill>
                <a:schemeClr val="tx1"/>
              </a:solidFill>
            </a:endParaRPr>
          </a:p>
          <a:p>
            <a:pPr marL="144000" indent="0">
              <a:spcBef>
                <a:spcPts val="600"/>
              </a:spcBef>
              <a:buNone/>
            </a:pPr>
            <a:r>
              <a:rPr lang="en-US" sz="1600" dirty="0" smtClean="0">
                <a:solidFill>
                  <a:schemeClr val="tx1"/>
                </a:solidFill>
              </a:rPr>
              <a:t/>
            </a:r>
            <a:br>
              <a:rPr lang="en-US" sz="1600" dirty="0" smtClean="0">
                <a:solidFill>
                  <a:schemeClr val="tx1"/>
                </a:solidFill>
              </a:rPr>
            </a:br>
            <a:endParaRPr lang="en-US" sz="1600" b="1" dirty="0" smtClean="0">
              <a:solidFill>
                <a:schemeClr val="accent6">
                  <a:lumMod val="75000"/>
                </a:schemeClr>
              </a:solidFill>
            </a:endParaRPr>
          </a:p>
          <a:p>
            <a:pPr marL="144000" indent="-182880">
              <a:spcBef>
                <a:spcPts val="600"/>
              </a:spcBef>
              <a:buFontTx/>
              <a:buAutoNum type="arabicParenR"/>
            </a:pPr>
            <a:r>
              <a:rPr lang="en-US" sz="1600" dirty="0" smtClean="0">
                <a:solidFill>
                  <a:schemeClr val="tx1"/>
                </a:solidFill>
              </a:rPr>
              <a:t> evaluate </a:t>
            </a:r>
            <a:r>
              <a:rPr lang="en-US" sz="1600" dirty="0" smtClean="0">
                <a:solidFill>
                  <a:schemeClr val="tx1"/>
                </a:solidFill>
              </a:rPr>
              <a:t>transport</a:t>
            </a:r>
            <a:endParaRPr lang="en-US" sz="1600" dirty="0">
              <a:solidFill>
                <a:schemeClr val="tx1"/>
              </a:solidFill>
            </a:endParaRPr>
          </a:p>
        </p:txBody>
      </p:sp>
    </p:spTree>
    <p:custDataLst>
      <p:tags r:id="rId1"/>
    </p:custDataLst>
    <p:extLst>
      <p:ext uri="{BB962C8B-B14F-4D97-AF65-F5344CB8AC3E}">
        <p14:creationId xmlns:p14="http://schemas.microsoft.com/office/powerpoint/2010/main" val="315740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5">
                                            <p:txEl>
                                              <p:pRg st="2" end="2"/>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8" grpId="0"/>
      <p:bldP spid="29" grpId="0"/>
      <p:bldP spid="30" grpId="0"/>
      <p:bldP spid="33" grpId="0" uiExpand="1" build="p"/>
      <p:bldP spid="35" grpId="0" uiExpand="1" build="p"/>
      <p:bldP spid="37" grpId="0" uiExpand="1" build="p"/>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PREVIOUS WORK: RAY LIGHTS – OVERVIEW</a:t>
            </a:r>
            <a:endParaRPr lang="en-US" dirty="0"/>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18</a:t>
            </a:fld>
            <a:endParaRPr lang="en-US" dirty="0"/>
          </a:p>
        </p:txBody>
      </p:sp>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4514" y="4509120"/>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1"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421121" y="4509120"/>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2"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647728" y="4509120"/>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3"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874336" y="4509120"/>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4" name="Picture 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94514" y="1556792"/>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5" name="Picture 3"/>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421121" y="1556792"/>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6" name="Picture 3"/>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647728" y="1556792"/>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7" name="Picture 3"/>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6874336" y="1556792"/>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1" name="Content Placeholder 2"/>
          <p:cNvSpPr txBox="1">
            <a:spLocks/>
          </p:cNvSpPr>
          <p:nvPr/>
        </p:nvSpPr>
        <p:spPr>
          <a:xfrm>
            <a:off x="1295004" y="4213924"/>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2"/>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POINTS</a:t>
            </a:r>
            <a:endParaRPr lang="en-US" sz="1800" b="1" dirty="0">
              <a:solidFill>
                <a:schemeClr val="tx1"/>
              </a:solidFill>
            </a:endParaRPr>
          </a:p>
        </p:txBody>
      </p:sp>
      <p:sp>
        <p:nvSpPr>
          <p:cNvPr id="32" name="Content Placeholder 2"/>
          <p:cNvSpPr txBox="1">
            <a:spLocks/>
          </p:cNvSpPr>
          <p:nvPr/>
        </p:nvSpPr>
        <p:spPr>
          <a:xfrm>
            <a:off x="5752210" y="4213924"/>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2"/>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RAYS</a:t>
            </a:r>
            <a:endParaRPr lang="en-US" sz="1800" b="1" dirty="0">
              <a:solidFill>
                <a:schemeClr val="tx1"/>
              </a:solidFill>
            </a:endParaRPr>
          </a:p>
        </p:txBody>
      </p:sp>
      <p:sp>
        <p:nvSpPr>
          <p:cNvPr id="34" name="Content Placeholder 2"/>
          <p:cNvSpPr txBox="1">
            <a:spLocks/>
          </p:cNvSpPr>
          <p:nvPr/>
        </p:nvSpPr>
        <p:spPr>
          <a:xfrm>
            <a:off x="1295004" y="3746745"/>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2"/>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SPHERES</a:t>
            </a:r>
            <a:endParaRPr lang="en-US" sz="1800" b="1" dirty="0">
              <a:solidFill>
                <a:schemeClr val="tx1"/>
              </a:solidFill>
            </a:endParaRPr>
          </a:p>
        </p:txBody>
      </p:sp>
      <p:sp>
        <p:nvSpPr>
          <p:cNvPr id="36" name="Content Placeholder 2"/>
          <p:cNvSpPr txBox="1">
            <a:spLocks/>
          </p:cNvSpPr>
          <p:nvPr/>
        </p:nvSpPr>
        <p:spPr>
          <a:xfrm>
            <a:off x="5752210" y="3746745"/>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2"/>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3"/>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BEAMS</a:t>
            </a:r>
            <a:endParaRPr lang="en-US" sz="1800" b="1" dirty="0">
              <a:solidFill>
                <a:schemeClr val="tx1"/>
              </a:solidFill>
            </a:endParaRPr>
          </a:p>
        </p:txBody>
      </p:sp>
      <p:sp>
        <p:nvSpPr>
          <p:cNvPr id="38" name="Down Arrow 37"/>
          <p:cNvSpPr/>
          <p:nvPr/>
        </p:nvSpPr>
        <p:spPr>
          <a:xfrm flipV="1">
            <a:off x="6669357" y="4021513"/>
            <a:ext cx="252464" cy="192411"/>
          </a:xfrm>
          <a:prstGeom prst="downArrow">
            <a:avLst>
              <a:gd name="adj1" fmla="val 50000"/>
              <a:gd name="adj2" fmla="val 44709"/>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dk1"/>
              </a:solidFill>
            </a:endParaRPr>
          </a:p>
        </p:txBody>
      </p:sp>
      <p:sp>
        <p:nvSpPr>
          <p:cNvPr id="39" name="Down Arrow 38"/>
          <p:cNvSpPr/>
          <p:nvPr/>
        </p:nvSpPr>
        <p:spPr>
          <a:xfrm flipV="1">
            <a:off x="2236318" y="4023744"/>
            <a:ext cx="252464" cy="192411"/>
          </a:xfrm>
          <a:prstGeom prst="downArrow">
            <a:avLst>
              <a:gd name="adj1" fmla="val 50000"/>
              <a:gd name="adj2" fmla="val 44709"/>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dk1"/>
              </a:solidFill>
            </a:endParaRPr>
          </a:p>
        </p:txBody>
      </p:sp>
    </p:spTree>
    <p:custDataLst>
      <p:tags r:id="rId1"/>
    </p:custDataLst>
    <p:extLst>
      <p:ext uri="{BB962C8B-B14F-4D97-AF65-F5344CB8AC3E}">
        <p14:creationId xmlns:p14="http://schemas.microsoft.com/office/powerpoint/2010/main" val="961837162"/>
      </p:ext>
    </p:extLst>
  </p:cSld>
  <p:clrMapOvr>
    <a:masterClrMapping/>
  </p:clrMapOvr>
  <p:transition spd="slow">
    <p:wipe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344" y="116632"/>
            <a:ext cx="1309663" cy="493306"/>
          </a:xfrm>
          <a:prstGeom prst="rect">
            <a:avLst/>
          </a:prstGeom>
          <a:noFill/>
          <a:ln>
            <a:noFill/>
          </a:ln>
          <a:effectLst>
            <a:reflection blurRad="6350" stA="52000" endA="300" endPos="35000" dir="5400000" sy="-100000" algn="bl" rotWithShape="0"/>
          </a:effectLst>
        </p:spPr>
      </p:pic>
      <p:pic>
        <p:nvPicPr>
          <p:cNvPr id="127" name="Picture 1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4215" y="1340768"/>
            <a:ext cx="3108960" cy="2065184"/>
          </a:xfrm>
          <a:prstGeom prst="rect">
            <a:avLst/>
          </a:prstGeom>
          <a:noFill/>
          <a:ln>
            <a:noFill/>
          </a:ln>
        </p:spPr>
      </p:pic>
      <p:sp>
        <p:nvSpPr>
          <p:cNvPr id="128" name="Content Placeholder 2"/>
          <p:cNvSpPr txBox="1">
            <a:spLocks/>
          </p:cNvSpPr>
          <p:nvPr/>
        </p:nvSpPr>
        <p:spPr>
          <a:xfrm>
            <a:off x="5066405" y="1040331"/>
            <a:ext cx="3446507" cy="307777"/>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2000" b="1" dirty="0" smtClean="0">
                <a:solidFill>
                  <a:schemeClr val="tx1"/>
                </a:solidFill>
              </a:rPr>
              <a:t>Virtual Ray Lights</a:t>
            </a:r>
            <a:endParaRPr lang="en-US" sz="2000" b="1" dirty="0">
              <a:solidFill>
                <a:schemeClr val="tx1"/>
              </a:solidFill>
            </a:endParaRPr>
          </a:p>
        </p:txBody>
      </p:sp>
      <p:sp>
        <p:nvSpPr>
          <p:cNvPr id="130" name="Content Placeholder 2"/>
          <p:cNvSpPr txBox="1">
            <a:spLocks/>
          </p:cNvSpPr>
          <p:nvPr/>
        </p:nvSpPr>
        <p:spPr>
          <a:xfrm>
            <a:off x="5138412" y="1321800"/>
            <a:ext cx="3446508" cy="369332"/>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None/>
            </a:pPr>
            <a:r>
              <a:rPr lang="en-US" sz="1200" dirty="0" smtClean="0">
                <a:solidFill>
                  <a:schemeClr val="tx1"/>
                </a:solidFill>
              </a:rPr>
              <a:t>Nov</a:t>
            </a:r>
            <a:r>
              <a:rPr lang="de-DE" sz="1200" dirty="0">
                <a:solidFill>
                  <a:schemeClr val="tx1">
                    <a:lumMod val="85000"/>
                    <a:lumOff val="15000"/>
                  </a:schemeClr>
                </a:solidFill>
              </a:rPr>
              <a:t>á</a:t>
            </a:r>
            <a:r>
              <a:rPr lang="en-US" sz="1200" dirty="0" smtClean="0">
                <a:solidFill>
                  <a:schemeClr val="tx1"/>
                </a:solidFill>
              </a:rPr>
              <a:t>k et al. [2012]</a:t>
            </a:r>
          </a:p>
          <a:p>
            <a:pPr marL="0" indent="0" algn="r">
              <a:spcBef>
                <a:spcPts val="0"/>
              </a:spcBef>
              <a:buFontTx/>
              <a:buNone/>
            </a:pPr>
            <a:r>
              <a:rPr lang="en-US" sz="1200" dirty="0" smtClean="0">
                <a:solidFill>
                  <a:schemeClr val="tx1"/>
                </a:solidFill>
              </a:rPr>
              <a:t>to appear at SIGGRAPH</a:t>
            </a:r>
            <a:endParaRPr lang="en-US" sz="1200" dirty="0">
              <a:solidFill>
                <a:schemeClr val="tx1"/>
              </a:solidFill>
            </a:endParaRPr>
          </a:p>
        </p:txBody>
      </p:sp>
      <p:pic>
        <p:nvPicPr>
          <p:cNvPr id="135" name="Picture 1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008" y="1381024"/>
            <a:ext cx="2707433" cy="1920219"/>
          </a:xfrm>
          <a:prstGeom prst="rect">
            <a:avLst/>
          </a:prstGeom>
          <a:noFill/>
          <a:ln>
            <a:noFill/>
          </a:ln>
        </p:spPr>
      </p:pic>
      <p:sp>
        <p:nvSpPr>
          <p:cNvPr id="136" name="Content Placeholder 2"/>
          <p:cNvSpPr txBox="1">
            <a:spLocks/>
          </p:cNvSpPr>
          <p:nvPr/>
        </p:nvSpPr>
        <p:spPr>
          <a:xfrm>
            <a:off x="494574" y="1042958"/>
            <a:ext cx="3446507" cy="307777"/>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2000" b="1" dirty="0" smtClean="0">
                <a:solidFill>
                  <a:schemeClr val="tx1"/>
                </a:solidFill>
              </a:rPr>
              <a:t>Virtual Spherical Lights</a:t>
            </a:r>
            <a:endParaRPr lang="en-US" sz="2000" b="1" dirty="0">
              <a:solidFill>
                <a:schemeClr val="tx1"/>
              </a:solidFill>
            </a:endParaRPr>
          </a:p>
        </p:txBody>
      </p:sp>
      <p:sp>
        <p:nvSpPr>
          <p:cNvPr id="137" name="Content Placeholder 2"/>
          <p:cNvSpPr txBox="1">
            <a:spLocks/>
          </p:cNvSpPr>
          <p:nvPr/>
        </p:nvSpPr>
        <p:spPr>
          <a:xfrm>
            <a:off x="566581" y="1324426"/>
            <a:ext cx="3446508" cy="184666"/>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None/>
            </a:pPr>
            <a:r>
              <a:rPr lang="en-US" sz="1200" dirty="0" err="1">
                <a:solidFill>
                  <a:schemeClr val="tx1"/>
                </a:solidFill>
              </a:rPr>
              <a:t>Hašan</a:t>
            </a:r>
            <a:r>
              <a:rPr lang="en-US" sz="1200" dirty="0">
                <a:solidFill>
                  <a:schemeClr val="tx1"/>
                </a:solidFill>
              </a:rPr>
              <a:t> </a:t>
            </a:r>
            <a:r>
              <a:rPr lang="en-US" sz="1200" dirty="0" smtClean="0">
                <a:solidFill>
                  <a:schemeClr val="tx1"/>
                </a:solidFill>
              </a:rPr>
              <a:t>et al. [2009]</a:t>
            </a:r>
          </a:p>
        </p:txBody>
      </p:sp>
      <p:pic>
        <p:nvPicPr>
          <p:cNvPr id="143" name="Picture 1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3848" y="4435864"/>
            <a:ext cx="3145536" cy="2089480"/>
          </a:xfrm>
          <a:prstGeom prst="rect">
            <a:avLst/>
          </a:prstGeom>
          <a:noFill/>
          <a:ln>
            <a:noFill/>
          </a:ln>
        </p:spPr>
      </p:pic>
      <p:sp>
        <p:nvSpPr>
          <p:cNvPr id="144" name="Content Placeholder 2"/>
          <p:cNvSpPr txBox="1">
            <a:spLocks/>
          </p:cNvSpPr>
          <p:nvPr/>
        </p:nvSpPr>
        <p:spPr>
          <a:xfrm>
            <a:off x="2771800" y="4057327"/>
            <a:ext cx="3446507" cy="307777"/>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2000" b="1" dirty="0" smtClean="0">
                <a:solidFill>
                  <a:schemeClr val="tx1"/>
                </a:solidFill>
              </a:rPr>
              <a:t>Virtual Beam Lights</a:t>
            </a:r>
            <a:endParaRPr lang="en-US" sz="2000" b="1" dirty="0">
              <a:solidFill>
                <a:schemeClr val="tx1"/>
              </a:solidFill>
            </a:endParaRPr>
          </a:p>
        </p:txBody>
      </p:sp>
      <p:sp>
        <p:nvSpPr>
          <p:cNvPr id="98" name="Rectangle 97"/>
          <p:cNvSpPr/>
          <p:nvPr/>
        </p:nvSpPr>
        <p:spPr>
          <a:xfrm>
            <a:off x="0" y="-33883"/>
            <a:ext cx="9144000" cy="864096"/>
          </a:xfrm>
          <a:prstGeom prst="rect">
            <a:avLst/>
          </a:prstGeom>
          <a:gradFill>
            <a:gsLst>
              <a:gs pos="0">
                <a:schemeClr val="tx1">
                  <a:lumMod val="85000"/>
                  <a:lumOff val="15000"/>
                </a:schemeClr>
              </a:gs>
              <a:gs pos="100000">
                <a:schemeClr val="tx1">
                  <a:lumMod val="85000"/>
                  <a:lumOff val="15000"/>
                </a:schemeClr>
              </a:gs>
              <a:gs pos="29000">
                <a:schemeClr val="tx1">
                  <a:lumMod val="65000"/>
                  <a:lumOff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itel 1"/>
          <p:cNvSpPr>
            <a:spLocks noGrp="1"/>
          </p:cNvSpPr>
          <p:nvPr>
            <p:ph type="title"/>
          </p:nvPr>
        </p:nvSpPr>
        <p:spPr>
          <a:xfrm>
            <a:off x="180000" y="193224"/>
            <a:ext cx="8820000" cy="571480"/>
          </a:xfrm>
        </p:spPr>
        <p:txBody>
          <a:bodyPr vert="horz" lIns="91440" tIns="45720" rIns="91440" bIns="45720" rtlCol="0" anchor="b">
            <a:normAutofit/>
          </a:bodyPr>
          <a:lstStyle/>
          <a:p>
            <a:r>
              <a:rPr lang="de-DE" dirty="0"/>
              <a:t>PREVIOUS </a:t>
            </a:r>
            <a:r>
              <a:rPr lang="de-DE" dirty="0" smtClean="0"/>
              <a:t>WORK: AVOIDING SINGULARITIES</a:t>
            </a:r>
            <a:endParaRPr lang="de-DE" dirty="0"/>
          </a:p>
        </p:txBody>
      </p:sp>
      <p:sp>
        <p:nvSpPr>
          <p:cNvPr id="29"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19</a:t>
            </a:fld>
            <a:endParaRPr lang="en-US" dirty="0"/>
          </a:p>
        </p:txBody>
      </p:sp>
      <p:sp>
        <p:nvSpPr>
          <p:cNvPr id="2" name="Bent-Up Arrow 1"/>
          <p:cNvSpPr/>
          <p:nvPr/>
        </p:nvSpPr>
        <p:spPr>
          <a:xfrm rot="5400000">
            <a:off x="2004901" y="3742221"/>
            <a:ext cx="1043492" cy="1066369"/>
          </a:xfrm>
          <a:prstGeom prst="bentUpArrow">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Bent-Up Arrow 30"/>
          <p:cNvSpPr/>
          <p:nvPr/>
        </p:nvSpPr>
        <p:spPr>
          <a:xfrm rot="16200000" flipH="1">
            <a:off x="6023599" y="3742221"/>
            <a:ext cx="1043492" cy="1066369"/>
          </a:xfrm>
          <a:prstGeom prst="bentUpArrow">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ustDataLst>
      <p:tags r:id="rId1"/>
    </p:custDataLst>
    <p:extLst>
      <p:ext uri="{BB962C8B-B14F-4D97-AF65-F5344CB8AC3E}">
        <p14:creationId xmlns:p14="http://schemas.microsoft.com/office/powerpoint/2010/main" val="2423117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500"/>
                                        <p:tgtEl>
                                          <p:spTgt spid="1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7"/>
                                        </p:tgtEl>
                                        <p:attrNameLst>
                                          <p:attrName>style.visibility</p:attrName>
                                        </p:attrNameLst>
                                      </p:cBhvr>
                                      <p:to>
                                        <p:strVal val="visible"/>
                                      </p:to>
                                    </p:set>
                                    <p:animEffect transition="in" filter="fade">
                                      <p:cBhvr>
                                        <p:cTn id="10" dur="500"/>
                                        <p:tgtEl>
                                          <p:spTgt spid="137"/>
                                        </p:tgtEl>
                                      </p:cBhvr>
                                    </p:animEffect>
                                  </p:childTnLst>
                                </p:cTn>
                              </p:par>
                              <p:par>
                                <p:cTn id="11" presetID="10" presetClass="entr" presetSubtype="0" fill="hold" nodeType="with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fade">
                                      <p:cBhvr>
                                        <p:cTn id="13" dur="500"/>
                                        <p:tgtEl>
                                          <p:spTgt spid="1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8"/>
                                        </p:tgtEl>
                                        <p:attrNameLst>
                                          <p:attrName>style.visibility</p:attrName>
                                        </p:attrNameLst>
                                      </p:cBhvr>
                                      <p:to>
                                        <p:strVal val="visible"/>
                                      </p:to>
                                    </p:set>
                                    <p:animEffect transition="in" filter="fade">
                                      <p:cBhvr>
                                        <p:cTn id="18" dur="500"/>
                                        <p:tgtEl>
                                          <p:spTgt spid="1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0"/>
                                        </p:tgtEl>
                                        <p:attrNameLst>
                                          <p:attrName>style.visibility</p:attrName>
                                        </p:attrNameLst>
                                      </p:cBhvr>
                                      <p:to>
                                        <p:strVal val="visible"/>
                                      </p:to>
                                    </p:set>
                                    <p:animEffect transition="in" filter="fade">
                                      <p:cBhvr>
                                        <p:cTn id="21" dur="500"/>
                                        <p:tgtEl>
                                          <p:spTgt spid="130"/>
                                        </p:tgtEl>
                                      </p:cBhvr>
                                    </p:animEffect>
                                  </p:childTnLst>
                                </p:cTn>
                              </p:par>
                              <p:par>
                                <p:cTn id="22" presetID="10" presetClass="entr" presetSubtype="0" fill="hold" nodeType="withEffect">
                                  <p:stCondLst>
                                    <p:cond delay="0"/>
                                  </p:stCondLst>
                                  <p:childTnLst>
                                    <p:set>
                                      <p:cBhvr>
                                        <p:cTn id="23" dur="1" fill="hold">
                                          <p:stCondLst>
                                            <p:cond delay="0"/>
                                          </p:stCondLst>
                                        </p:cTn>
                                        <p:tgtEl>
                                          <p:spTgt spid="127"/>
                                        </p:tgtEl>
                                        <p:attrNameLst>
                                          <p:attrName>style.visibility</p:attrName>
                                        </p:attrNameLst>
                                      </p:cBhvr>
                                      <p:to>
                                        <p:strVal val="visible"/>
                                      </p:to>
                                    </p:set>
                                    <p:animEffect transition="in" filter="fade">
                                      <p:cBhvr>
                                        <p:cTn id="24" dur="500"/>
                                        <p:tgtEl>
                                          <p:spTgt spid="1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right)">
                                      <p:cBhvr>
                                        <p:cTn id="32" dur="500"/>
                                        <p:tgtEl>
                                          <p:spTgt spid="31"/>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44"/>
                                        </p:tgtEl>
                                        <p:attrNameLst>
                                          <p:attrName>style.visibility</p:attrName>
                                        </p:attrNameLst>
                                      </p:cBhvr>
                                      <p:to>
                                        <p:strVal val="visible"/>
                                      </p:to>
                                    </p:set>
                                    <p:animEffect transition="in" filter="fade">
                                      <p:cBhvr>
                                        <p:cTn id="36" dur="500"/>
                                        <p:tgtEl>
                                          <p:spTgt spid="144"/>
                                        </p:tgtEl>
                                      </p:cBhvr>
                                    </p:animEffect>
                                  </p:childTnLst>
                                </p:cTn>
                              </p:par>
                              <p:par>
                                <p:cTn id="37" presetID="10" presetClass="entr" presetSubtype="0" fill="hold" nodeType="withEffect">
                                  <p:stCondLst>
                                    <p:cond delay="0"/>
                                  </p:stCondLst>
                                  <p:childTnLst>
                                    <p:set>
                                      <p:cBhvr>
                                        <p:cTn id="38" dur="1" fill="hold">
                                          <p:stCondLst>
                                            <p:cond delay="0"/>
                                          </p:stCondLst>
                                        </p:cTn>
                                        <p:tgtEl>
                                          <p:spTgt spid="143"/>
                                        </p:tgtEl>
                                        <p:attrNameLst>
                                          <p:attrName>style.visibility</p:attrName>
                                        </p:attrNameLst>
                                      </p:cBhvr>
                                      <p:to>
                                        <p:strVal val="visible"/>
                                      </p:to>
                                    </p:set>
                                    <p:animEffect transition="in" filter="fade">
                                      <p:cBhvr>
                                        <p:cTn id="39"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30" grpId="0"/>
      <p:bldP spid="136" grpId="0"/>
      <p:bldP spid="137" grpId="0"/>
      <p:bldP spid="144" grpId="0"/>
      <p:bldP spid="2"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52"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2</a:t>
            </a:fld>
            <a:endParaRPr lang="en-US" dirty="0"/>
          </a:p>
        </p:txBody>
      </p:sp>
      <p:pic>
        <p:nvPicPr>
          <p:cNvPr id="3" name="Picture 2" descr="E:\God_s_Rays-1.jpg"/>
          <p:cNvPicPr>
            <a:picLocks noChangeAspect="1" noChangeArrowheads="1"/>
          </p:cNvPicPr>
          <p:nvPr/>
        </p:nvPicPr>
        <p:blipFill rotWithShape="1">
          <a:blip r:embed="rId4">
            <a:extLst>
              <a:ext uri="{28A0092B-C50C-407E-A947-70E740481C1C}">
                <a14:useLocalDpi xmlns:a14="http://schemas.microsoft.com/office/drawing/2010/main" val="0"/>
              </a:ext>
            </a:extLst>
          </a:blip>
          <a:srcRect l="-268" t="17722" r="268" b="4066"/>
          <a:stretch/>
        </p:blipFill>
        <p:spPr bwMode="auto">
          <a:xfrm>
            <a:off x="383980" y="1193165"/>
            <a:ext cx="4320480" cy="25343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image61-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508" b="10178"/>
          <a:stretch/>
        </p:blipFill>
        <p:spPr bwMode="auto">
          <a:xfrm>
            <a:off x="395542" y="3987417"/>
            <a:ext cx="4320481" cy="25379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IMG_1404-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8029" y="1193164"/>
            <a:ext cx="3760435" cy="533217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7"/>
          <p:cNvSpPr>
            <a:spLocks/>
          </p:cNvSpPr>
          <p:nvPr/>
        </p:nvSpPr>
        <p:spPr bwMode="auto">
          <a:xfrm>
            <a:off x="2943110" y="3519669"/>
            <a:ext cx="1879600" cy="184666"/>
          </a:xfrm>
          <a:prstGeom prst="rect">
            <a:avLst/>
          </a:prstGeom>
        </p:spPr>
        <p:txBody>
          <a:bodyPr vert="horz" wrap="square" lIns="0" tIns="0" rIns="0" bIns="0" rtlCol="0">
            <a:spAutoFit/>
          </a:bodyPr>
          <a:lstStyle/>
          <a:p>
            <a:pPr marL="72000" algn="ctr">
              <a:spcBef>
                <a:spcPct val="20000"/>
              </a:spcBef>
            </a:pPr>
            <a:r>
              <a:rPr lang="en-US" sz="1200" dirty="0">
                <a:sym typeface="Palatino" charset="0"/>
              </a:rPr>
              <a:t>http://mev.fopf.mipt.ru</a:t>
            </a:r>
          </a:p>
        </p:txBody>
      </p:sp>
      <p:sp>
        <p:nvSpPr>
          <p:cNvPr id="14" name="Rectangle 3"/>
          <p:cNvSpPr>
            <a:spLocks/>
          </p:cNvSpPr>
          <p:nvPr/>
        </p:nvSpPr>
        <p:spPr bwMode="auto">
          <a:xfrm>
            <a:off x="7589877" y="6309900"/>
            <a:ext cx="1158587" cy="184666"/>
          </a:xfrm>
          <a:prstGeom prst="rect">
            <a:avLst/>
          </a:prstGeom>
        </p:spPr>
        <p:txBody>
          <a:bodyPr vert="horz" wrap="square" lIns="0" tIns="0" rIns="0" bIns="0" rtlCol="0">
            <a:spAutoFit/>
          </a:bodyPr>
          <a:lstStyle/>
          <a:p>
            <a:pPr marL="72000" algn="ctr">
              <a:spcBef>
                <a:spcPct val="20000"/>
              </a:spcBef>
            </a:pPr>
            <a:r>
              <a:rPr lang="en-US" sz="1200" dirty="0" err="1">
                <a:solidFill>
                  <a:schemeClr val="bg1"/>
                </a:solidFill>
                <a:sym typeface="Palatino" charset="0"/>
              </a:rPr>
              <a:t>Wojciech</a:t>
            </a:r>
            <a:r>
              <a:rPr lang="en-US" sz="1200" dirty="0">
                <a:solidFill>
                  <a:schemeClr val="bg1"/>
                </a:solidFill>
                <a:sym typeface="Palatino" charset="0"/>
              </a:rPr>
              <a:t> </a:t>
            </a:r>
            <a:r>
              <a:rPr lang="en-US" sz="1200" dirty="0" err="1">
                <a:solidFill>
                  <a:schemeClr val="bg1"/>
                </a:solidFill>
                <a:sym typeface="Palatino" charset="0"/>
              </a:rPr>
              <a:t>Jarosz</a:t>
            </a:r>
            <a:endParaRPr lang="en-US" sz="1200" dirty="0">
              <a:solidFill>
                <a:schemeClr val="bg1"/>
              </a:solidFill>
              <a:sym typeface="Palatino" charset="0"/>
            </a:endParaRPr>
          </a:p>
        </p:txBody>
      </p:sp>
      <p:sp>
        <p:nvSpPr>
          <p:cNvPr id="15" name="Rectangle 9"/>
          <p:cNvSpPr>
            <a:spLocks/>
          </p:cNvSpPr>
          <p:nvPr/>
        </p:nvSpPr>
        <p:spPr bwMode="auto">
          <a:xfrm>
            <a:off x="3347864" y="6309900"/>
            <a:ext cx="1502464" cy="184666"/>
          </a:xfrm>
          <a:prstGeom prst="rect">
            <a:avLst/>
          </a:prstGeom>
        </p:spPr>
        <p:txBody>
          <a:bodyPr vert="horz" wrap="square" lIns="0" tIns="0" rIns="0" bIns="0" rtlCol="0">
            <a:spAutoFit/>
          </a:bodyPr>
          <a:lstStyle/>
          <a:p>
            <a:pPr marL="72000" algn="ctr">
              <a:spcBef>
                <a:spcPct val="20000"/>
              </a:spcBef>
            </a:pPr>
            <a:r>
              <a:rPr lang="en-US" sz="1200" dirty="0">
                <a:solidFill>
                  <a:schemeClr val="bg1"/>
                </a:solidFill>
                <a:sym typeface="Palatino" charset="0"/>
              </a:rPr>
              <a:t>Diego Gutierrez</a:t>
            </a:r>
          </a:p>
        </p:txBody>
      </p:sp>
    </p:spTree>
    <p:custDataLst>
      <p:tags r:id="rId1"/>
    </p:custDataLst>
    <p:extLst>
      <p:ext uri="{BB962C8B-B14F-4D97-AF65-F5344CB8AC3E}">
        <p14:creationId xmlns:p14="http://schemas.microsoft.com/office/powerpoint/2010/main" val="37020856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3567" y="4055687"/>
            <a:ext cx="1872206" cy="20882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BEAM as a SWEPT SPHERE</a:t>
            </a:r>
            <a:endParaRPr lang="en-US" dirty="0"/>
          </a:p>
        </p:txBody>
      </p:sp>
      <p:sp>
        <p:nvSpPr>
          <p:cNvPr id="5" name="Slide Number Placeholder 4"/>
          <p:cNvSpPr>
            <a:spLocks noGrp="1"/>
          </p:cNvSpPr>
          <p:nvPr>
            <p:ph type="sldNum" sz="quarter" idx="12"/>
          </p:nvPr>
        </p:nvSpPr>
        <p:spPr/>
        <p:txBody>
          <a:bodyPr/>
          <a:lstStyle/>
          <a:p>
            <a:fld id="{7E95431C-F0EC-4DC5-A098-16E27D1FF48A}" type="slidenum">
              <a:rPr lang="en-US" smtClean="0"/>
              <a:pPr/>
              <a:t>20</a:t>
            </a:fld>
            <a:endParaRPr lang="en-US"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60744" y="4054489"/>
            <a:ext cx="1898568" cy="20616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papers\VBL-EGSR2012\presentation\img\sphere_integration_volum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8200" y="4054489"/>
            <a:ext cx="1872207" cy="208857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2915816" y="6094457"/>
            <a:ext cx="2520280"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FontTx/>
              <a:buNone/>
            </a:pPr>
            <a:r>
              <a:rPr lang="en-US" sz="1800" dirty="0" smtClean="0">
                <a:solidFill>
                  <a:schemeClr val="tx1"/>
                </a:solidFill>
              </a:rPr>
              <a:t>Volumetric photon light</a:t>
            </a:r>
            <a:endParaRPr lang="en-US" sz="1800" dirty="0">
              <a:solidFill>
                <a:schemeClr val="tx1"/>
              </a:solidFill>
            </a:endParaRPr>
          </a:p>
        </p:txBody>
      </p:sp>
      <p:sp>
        <p:nvSpPr>
          <p:cNvPr id="13" name="Content Placeholder 2"/>
          <p:cNvSpPr txBox="1">
            <a:spLocks/>
          </p:cNvSpPr>
          <p:nvPr/>
        </p:nvSpPr>
        <p:spPr>
          <a:xfrm>
            <a:off x="5806444" y="6094457"/>
            <a:ext cx="2922060"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dirty="0" smtClean="0">
                <a:solidFill>
                  <a:schemeClr val="tx1"/>
                </a:solidFill>
              </a:rPr>
              <a:t>Beam radiance estimate</a:t>
            </a:r>
            <a:endParaRPr lang="en-US" sz="1800" dirty="0">
              <a:solidFill>
                <a:schemeClr val="tx1"/>
              </a:solidFill>
            </a:endParaRPr>
          </a:p>
        </p:txBody>
      </p:sp>
      <p:sp>
        <p:nvSpPr>
          <p:cNvPr id="14" name="Content Placeholder 2"/>
          <p:cNvSpPr txBox="1">
            <a:spLocks/>
          </p:cNvSpPr>
          <p:nvPr/>
        </p:nvSpPr>
        <p:spPr>
          <a:xfrm>
            <a:off x="576536" y="3501008"/>
            <a:ext cx="8054272" cy="1440160"/>
          </a:xfrm>
          <a:prstGeom prst="rect">
            <a:avLst/>
          </a:prstGeom>
        </p:spPr>
        <p:txBody>
          <a:bodyPr vert="horz" lIns="91440" tIns="45720" rIns="91440" bIns="45720" rtlCol="0">
            <a:norm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None/>
            </a:pPr>
            <a:r>
              <a:rPr lang="en-US" dirty="0" smtClean="0"/>
              <a:t>Integrating the contribution of the </a:t>
            </a:r>
            <a:r>
              <a:rPr lang="en-US" b="1" dirty="0" smtClean="0"/>
              <a:t>sphere</a:t>
            </a:r>
          </a:p>
        </p:txBody>
      </p:sp>
      <p:pic>
        <p:nvPicPr>
          <p:cNvPr id="1027" name="Picture 3" descr="D:\papers\VBL-EGSR2012\presentation\img\swept_sphere_0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528" y="1343000"/>
            <a:ext cx="2664396" cy="15394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915816" y="1343000"/>
            <a:ext cx="2664176" cy="15394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6077940" y="1343000"/>
            <a:ext cx="2664176" cy="1539429"/>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2"/>
          <p:cNvSpPr txBox="1">
            <a:spLocks/>
          </p:cNvSpPr>
          <p:nvPr/>
        </p:nvSpPr>
        <p:spPr>
          <a:xfrm>
            <a:off x="6831259" y="2708920"/>
            <a:ext cx="1269133"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FontTx/>
              <a:buNone/>
            </a:pPr>
            <a:r>
              <a:rPr lang="en-US" sz="1800" dirty="0" smtClean="0">
                <a:solidFill>
                  <a:schemeClr val="tx1"/>
                </a:solidFill>
              </a:rPr>
              <a:t>Beam light</a:t>
            </a:r>
            <a:endParaRPr lang="en-US" sz="1800" dirty="0">
              <a:solidFill>
                <a:schemeClr val="tx1"/>
              </a:solidFill>
            </a:endParaRPr>
          </a:p>
        </p:txBody>
      </p:sp>
      <p:sp>
        <p:nvSpPr>
          <p:cNvPr id="23" name="Content Placeholder 2"/>
          <p:cNvSpPr txBox="1">
            <a:spLocks/>
          </p:cNvSpPr>
          <p:nvPr/>
        </p:nvSpPr>
        <p:spPr>
          <a:xfrm>
            <a:off x="1035782" y="2708920"/>
            <a:ext cx="1269133"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FontTx/>
              <a:buNone/>
            </a:pPr>
            <a:r>
              <a:rPr lang="en-US" sz="1800" dirty="0" smtClean="0">
                <a:solidFill>
                  <a:schemeClr val="tx1"/>
                </a:solidFill>
              </a:rPr>
              <a:t>Ray light</a:t>
            </a:r>
            <a:endParaRPr lang="en-US" sz="1800" dirty="0">
              <a:solidFill>
                <a:schemeClr val="tx1"/>
              </a:solidFill>
            </a:endParaRPr>
          </a:p>
        </p:txBody>
      </p:sp>
      <p:sp>
        <p:nvSpPr>
          <p:cNvPr id="15" name="Content Placeholder 2"/>
          <p:cNvSpPr txBox="1">
            <a:spLocks/>
          </p:cNvSpPr>
          <p:nvPr/>
        </p:nvSpPr>
        <p:spPr>
          <a:xfrm>
            <a:off x="4913402" y="6380038"/>
            <a:ext cx="3446508" cy="184666"/>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None/>
            </a:pPr>
            <a:r>
              <a:rPr lang="en-US" sz="1200" dirty="0" err="1" smtClean="0">
                <a:solidFill>
                  <a:schemeClr val="tx1"/>
                </a:solidFill>
              </a:rPr>
              <a:t>Jarosz</a:t>
            </a:r>
            <a:r>
              <a:rPr lang="en-US" sz="1200" dirty="0" smtClean="0">
                <a:solidFill>
                  <a:schemeClr val="tx1"/>
                </a:solidFill>
              </a:rPr>
              <a:t> et </a:t>
            </a:r>
            <a:r>
              <a:rPr lang="en-US" sz="1200" dirty="0" smtClean="0">
                <a:solidFill>
                  <a:schemeClr val="tx1"/>
                </a:solidFill>
              </a:rPr>
              <a:t>al. [</a:t>
            </a:r>
            <a:r>
              <a:rPr lang="en-US" sz="1200" dirty="0" smtClean="0">
                <a:solidFill>
                  <a:schemeClr val="tx1"/>
                </a:solidFill>
              </a:rPr>
              <a:t>2008]</a:t>
            </a:r>
            <a:endParaRPr lang="en-US" sz="1200" dirty="0" smtClean="0">
              <a:solidFill>
                <a:schemeClr val="tx1"/>
              </a:solidFill>
            </a:endParaRPr>
          </a:p>
        </p:txBody>
      </p:sp>
    </p:spTree>
    <p:extLst>
      <p:ext uri="{BB962C8B-B14F-4D97-AF65-F5344CB8AC3E}">
        <p14:creationId xmlns:p14="http://schemas.microsoft.com/office/powerpoint/2010/main" val="399593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20" grpId="0"/>
      <p:bldP spid="23"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17151" y="1532001"/>
            <a:ext cx="2956650" cy="16809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RAY LIGHT versus BEAM LIGHT</a:t>
            </a:r>
            <a:endParaRPr lang="en-US" dirty="0"/>
          </a:p>
        </p:txBody>
      </p:sp>
      <p:sp>
        <p:nvSpPr>
          <p:cNvPr id="5" name="Slide Number Placeholder 4"/>
          <p:cNvSpPr>
            <a:spLocks noGrp="1"/>
          </p:cNvSpPr>
          <p:nvPr>
            <p:ph type="sldNum" sz="quarter" idx="12"/>
          </p:nvPr>
        </p:nvSpPr>
        <p:spPr/>
        <p:txBody>
          <a:bodyPr/>
          <a:lstStyle/>
          <a:p>
            <a:fld id="{7E95431C-F0EC-4DC5-A098-16E27D1FF48A}" type="slidenum">
              <a:rPr lang="en-US" smtClean="0"/>
              <a:pPr/>
              <a:t>21</a:t>
            </a:fld>
            <a:endParaRPr lang="en-US" dirty="0"/>
          </a:p>
        </p:txBody>
      </p:sp>
      <p:pic>
        <p:nvPicPr>
          <p:cNvPr id="21" name="Picture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107504" y="4232498"/>
            <a:ext cx="3094842" cy="185447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3645421" y="2060848"/>
            <a:ext cx="4773168" cy="480060"/>
          </a:xfrm>
          <a:prstGeom prst="rect">
            <a:avLst/>
          </a:prstGeom>
        </p:spPr>
      </p:pic>
      <p:pic>
        <p:nvPicPr>
          <p:cNvPr id="8" name="Picture 7"/>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3391237" y="4149080"/>
            <a:ext cx="5513832" cy="484632"/>
          </a:xfrm>
          <a:prstGeom prst="rect">
            <a:avLst/>
          </a:prstGeom>
        </p:spPr>
      </p:pic>
      <p:pic>
        <p:nvPicPr>
          <p:cNvPr id="6" name="Picture 5"/>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3398083" y="5536656"/>
            <a:ext cx="5647944" cy="484632"/>
          </a:xfrm>
          <a:prstGeom prst="rect">
            <a:avLst/>
          </a:prstGeom>
        </p:spPr>
      </p:pic>
      <p:sp>
        <p:nvSpPr>
          <p:cNvPr id="51" name="Content Placeholder 2"/>
          <p:cNvSpPr txBox="1">
            <a:spLocks/>
          </p:cNvSpPr>
          <p:nvPr/>
        </p:nvSpPr>
        <p:spPr>
          <a:xfrm>
            <a:off x="3357389" y="5157772"/>
            <a:ext cx="5630726"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5"/>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None/>
            </a:pPr>
            <a:r>
              <a:rPr lang="en-US" sz="1600" dirty="0" smtClean="0">
                <a:solidFill>
                  <a:schemeClr val="tx1"/>
                </a:solidFill>
              </a:rPr>
              <a:t>Introduce a few approximations (in spirit </a:t>
            </a:r>
            <a:r>
              <a:rPr lang="en-US" sz="1600" dirty="0">
                <a:solidFill>
                  <a:schemeClr val="tx1"/>
                </a:solidFill>
              </a:rPr>
              <a:t>of </a:t>
            </a:r>
            <a:r>
              <a:rPr lang="en-US" sz="1600" dirty="0" err="1">
                <a:solidFill>
                  <a:schemeClr val="tx1"/>
                </a:solidFill>
              </a:rPr>
              <a:t>Hašan</a:t>
            </a:r>
            <a:r>
              <a:rPr lang="en-US" sz="1600" dirty="0">
                <a:solidFill>
                  <a:schemeClr val="tx1"/>
                </a:solidFill>
              </a:rPr>
              <a:t> </a:t>
            </a:r>
            <a:r>
              <a:rPr lang="en-US" sz="1600" dirty="0" smtClean="0">
                <a:solidFill>
                  <a:schemeClr val="tx1"/>
                </a:solidFill>
              </a:rPr>
              <a:t>et al. 2009):</a:t>
            </a:r>
            <a:endParaRPr lang="en-US" sz="1600" dirty="0">
              <a:solidFill>
                <a:schemeClr val="tx1"/>
              </a:solidFill>
            </a:endParaRPr>
          </a:p>
        </p:txBody>
      </p:sp>
      <p:sp>
        <p:nvSpPr>
          <p:cNvPr id="52" name="Content Placeholder 2"/>
          <p:cNvSpPr txBox="1">
            <a:spLocks/>
          </p:cNvSpPr>
          <p:nvPr/>
        </p:nvSpPr>
        <p:spPr>
          <a:xfrm>
            <a:off x="621085" y="3870573"/>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5"/>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FontTx/>
              <a:buNone/>
            </a:pPr>
            <a:r>
              <a:rPr lang="en-US" sz="1800" b="1" dirty="0" smtClean="0">
                <a:solidFill>
                  <a:schemeClr val="tx1"/>
                </a:solidFill>
              </a:rPr>
              <a:t>Beam light</a:t>
            </a:r>
            <a:endParaRPr lang="en-US" sz="1800" b="1" dirty="0">
              <a:solidFill>
                <a:schemeClr val="tx1"/>
              </a:solidFill>
            </a:endParaRPr>
          </a:p>
        </p:txBody>
      </p:sp>
      <p:sp>
        <p:nvSpPr>
          <p:cNvPr id="53" name="Content Placeholder 2"/>
          <p:cNvSpPr txBox="1">
            <a:spLocks/>
          </p:cNvSpPr>
          <p:nvPr/>
        </p:nvSpPr>
        <p:spPr>
          <a:xfrm>
            <a:off x="626418" y="1285540"/>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5"/>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FontTx/>
              <a:buNone/>
            </a:pPr>
            <a:r>
              <a:rPr lang="en-US" sz="1800" b="1" dirty="0" smtClean="0">
                <a:solidFill>
                  <a:schemeClr val="tx1"/>
                </a:solidFill>
              </a:rPr>
              <a:t>Ray light</a:t>
            </a:r>
            <a:endParaRPr lang="en-US" sz="1800" b="1" dirty="0">
              <a:solidFill>
                <a:schemeClr val="tx1"/>
              </a:solidFill>
            </a:endParaRPr>
          </a:p>
        </p:txBody>
      </p:sp>
      <p:sp>
        <p:nvSpPr>
          <p:cNvPr id="58" name="Content Placeholder 2"/>
          <p:cNvSpPr txBox="1">
            <a:spLocks/>
          </p:cNvSpPr>
          <p:nvPr/>
        </p:nvSpPr>
        <p:spPr>
          <a:xfrm>
            <a:off x="3357389" y="1664948"/>
            <a:ext cx="511256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5"/>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None/>
            </a:pPr>
            <a:r>
              <a:rPr lang="en-US" sz="1800" b="1" dirty="0" smtClean="0">
                <a:solidFill>
                  <a:schemeClr val="tx1"/>
                </a:solidFill>
              </a:rPr>
              <a:t>Ray-Ray </a:t>
            </a:r>
            <a:r>
              <a:rPr lang="en-US" sz="1800" dirty="0" smtClean="0">
                <a:solidFill>
                  <a:schemeClr val="tx1"/>
                </a:solidFill>
              </a:rPr>
              <a:t>light transport</a:t>
            </a:r>
            <a:endParaRPr lang="en-US" sz="1800" dirty="0">
              <a:solidFill>
                <a:schemeClr val="tx1"/>
              </a:solidFill>
            </a:endParaRPr>
          </a:p>
        </p:txBody>
      </p:sp>
      <p:sp>
        <p:nvSpPr>
          <p:cNvPr id="59" name="Content Placeholder 2"/>
          <p:cNvSpPr txBox="1">
            <a:spLocks/>
          </p:cNvSpPr>
          <p:nvPr/>
        </p:nvSpPr>
        <p:spPr>
          <a:xfrm>
            <a:off x="3357389" y="4725724"/>
            <a:ext cx="511256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5"/>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None/>
            </a:pPr>
            <a:r>
              <a:rPr lang="en-US" sz="1600" dirty="0" smtClean="0">
                <a:solidFill>
                  <a:schemeClr val="tx1"/>
                </a:solidFill>
              </a:rPr>
              <a:t>This would require ray casting </a:t>
            </a:r>
            <a:r>
              <a:rPr lang="en-US" sz="1600" dirty="0" smtClean="0">
                <a:solidFill>
                  <a:schemeClr val="tx1"/>
                </a:solidFill>
                <a:sym typeface="Wingdings" pitchFamily="2" charset="2"/>
              </a:rPr>
              <a:t></a:t>
            </a:r>
            <a:endParaRPr lang="en-US" sz="1600" dirty="0">
              <a:solidFill>
                <a:schemeClr val="tx1"/>
              </a:solidFill>
            </a:endParaRPr>
          </a:p>
        </p:txBody>
      </p:sp>
      <p:sp>
        <p:nvSpPr>
          <p:cNvPr id="15" name="Content Placeholder 2"/>
          <p:cNvSpPr txBox="1">
            <a:spLocks/>
          </p:cNvSpPr>
          <p:nvPr/>
        </p:nvSpPr>
        <p:spPr>
          <a:xfrm>
            <a:off x="3362854" y="3753180"/>
            <a:ext cx="511256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5"/>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None/>
            </a:pPr>
            <a:r>
              <a:rPr lang="en-US" sz="1800" b="1" dirty="0" smtClean="0">
                <a:solidFill>
                  <a:schemeClr val="tx1"/>
                </a:solidFill>
              </a:rPr>
              <a:t>Beam-Ray </a:t>
            </a:r>
            <a:r>
              <a:rPr lang="en-US" sz="1800" dirty="0" smtClean="0">
                <a:solidFill>
                  <a:schemeClr val="tx1"/>
                </a:solidFill>
              </a:rPr>
              <a:t>light transport</a:t>
            </a:r>
            <a:endParaRPr lang="en-US" sz="1800" dirty="0">
              <a:solidFill>
                <a:schemeClr val="tx1"/>
              </a:solidFill>
            </a:endParaRPr>
          </a:p>
        </p:txBody>
      </p:sp>
      <p:grpSp>
        <p:nvGrpSpPr>
          <p:cNvPr id="9" name="Group 8"/>
          <p:cNvGrpSpPr/>
          <p:nvPr/>
        </p:nvGrpSpPr>
        <p:grpSpPr>
          <a:xfrm>
            <a:off x="1654925" y="1613513"/>
            <a:ext cx="571673" cy="1414301"/>
            <a:chOff x="1654925" y="1613513"/>
            <a:chExt cx="571673" cy="1414301"/>
          </a:xfrm>
        </p:grpSpPr>
        <p:pic>
          <p:nvPicPr>
            <p:cNvPr id="19" name="Picture 18"/>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1654925" y="2924944"/>
              <a:ext cx="120015" cy="102870"/>
            </a:xfrm>
            <a:prstGeom prst="rect">
              <a:avLst/>
            </a:prstGeom>
          </p:spPr>
        </p:pic>
        <p:pic>
          <p:nvPicPr>
            <p:cNvPr id="20" name="Picture 19"/>
            <p:cNvPicPr>
              <a:picLocks noChangeAspect="1"/>
            </p:cNvPicPr>
            <p:nvPr>
              <p:custDataLst>
                <p:tags r:id="rId7"/>
              </p:custDataLst>
            </p:nvPr>
          </p:nvPicPr>
          <p:blipFill>
            <a:blip r:embed="rId18" cstate="print">
              <a:extLst>
                <a:ext uri="{28A0092B-C50C-407E-A947-70E740481C1C}">
                  <a14:useLocalDpi xmlns:a14="http://schemas.microsoft.com/office/drawing/2010/main" val="0"/>
                </a:ext>
              </a:extLst>
            </a:blip>
            <a:stretch>
              <a:fillRect/>
            </a:stretch>
          </p:blipFill>
          <p:spPr>
            <a:xfrm>
              <a:off x="2123728" y="1613513"/>
              <a:ext cx="102870" cy="102870"/>
            </a:xfrm>
            <a:prstGeom prst="rect">
              <a:avLst/>
            </a:prstGeom>
          </p:spPr>
        </p:pic>
      </p:grpSp>
      <p:pic>
        <p:nvPicPr>
          <p:cNvPr id="23" name="Picture 22"/>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1630142" y="5778972"/>
            <a:ext cx="120015" cy="102870"/>
          </a:xfrm>
          <a:prstGeom prst="rect">
            <a:avLst/>
          </a:prstGeom>
        </p:spPr>
      </p:pic>
      <p:pic>
        <p:nvPicPr>
          <p:cNvPr id="24" name="Picture 23"/>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2037309" y="4530842"/>
            <a:ext cx="102870" cy="102870"/>
          </a:xfrm>
          <a:prstGeom prst="rect">
            <a:avLst/>
          </a:prstGeom>
        </p:spPr>
      </p:pic>
      <p:sp>
        <p:nvSpPr>
          <p:cNvPr id="27" name="Content Placeholder 2"/>
          <p:cNvSpPr txBox="1">
            <a:spLocks/>
          </p:cNvSpPr>
          <p:nvPr/>
        </p:nvSpPr>
        <p:spPr>
          <a:xfrm>
            <a:off x="4788024" y="6165304"/>
            <a:ext cx="3528392"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5"/>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None/>
            </a:pPr>
            <a:r>
              <a:rPr lang="en-US" sz="1800" b="1" dirty="0" smtClean="0">
                <a:solidFill>
                  <a:srgbClr val="CC0000"/>
                </a:solidFill>
              </a:rPr>
              <a:t>Typos in the proceedings! Sorry…</a:t>
            </a:r>
            <a:endParaRPr lang="en-US" sz="1800" dirty="0">
              <a:solidFill>
                <a:srgbClr val="CC0000"/>
              </a:solidFill>
            </a:endParaRPr>
          </a:p>
        </p:txBody>
      </p:sp>
    </p:spTree>
    <p:extLst>
      <p:ext uri="{BB962C8B-B14F-4D97-AF65-F5344CB8AC3E}">
        <p14:creationId xmlns:p14="http://schemas.microsoft.com/office/powerpoint/2010/main" val="358020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8" grpId="0"/>
      <p:bldP spid="59" grpId="0"/>
      <p:bldP spid="15"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MEDIA-to-MEDIA with BEAM LIGHTS</a:t>
            </a:r>
            <a:endParaRPr lang="en-US" dirty="0"/>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22</a:t>
            </a:fld>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02516" y="1663263"/>
            <a:ext cx="3997476" cy="23796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02516" y="1663263"/>
            <a:ext cx="3997476" cy="2379673"/>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611560" y="4748834"/>
            <a:ext cx="5976664" cy="90794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spcBef>
                <a:spcPts val="600"/>
              </a:spcBef>
              <a:buNone/>
            </a:pPr>
            <a:r>
              <a:rPr lang="en-US" sz="1800" dirty="0" smtClean="0">
                <a:solidFill>
                  <a:schemeClr val="tx1"/>
                </a:solidFill>
              </a:rPr>
              <a:t>Two-step importance sampling:</a:t>
            </a:r>
          </a:p>
          <a:p>
            <a:pPr marL="414900" indent="-342900">
              <a:spcBef>
                <a:spcPts val="600"/>
              </a:spcBef>
              <a:buFontTx/>
              <a:buAutoNum type="arabicParenR"/>
            </a:pPr>
            <a:r>
              <a:rPr lang="en-US" sz="1800" dirty="0" smtClean="0">
                <a:solidFill>
                  <a:schemeClr val="tx1"/>
                </a:solidFill>
              </a:rPr>
              <a:t>Choose a point along the </a:t>
            </a:r>
            <a:r>
              <a:rPr lang="en-US" sz="1800" b="1" dirty="0" smtClean="0">
                <a:solidFill>
                  <a:schemeClr val="tx1"/>
                </a:solidFill>
              </a:rPr>
              <a:t>beam light </a:t>
            </a:r>
            <a:r>
              <a:rPr lang="en-US" sz="1800" dirty="0" smtClean="0">
                <a:solidFill>
                  <a:schemeClr val="tx1"/>
                </a:solidFill>
              </a:rPr>
              <a:t>using</a:t>
            </a:r>
            <a:br>
              <a:rPr lang="en-US" sz="1800" dirty="0" smtClean="0">
                <a:solidFill>
                  <a:schemeClr val="tx1"/>
                </a:solidFill>
              </a:rPr>
            </a:br>
            <a:r>
              <a:rPr lang="en-US" sz="1800" dirty="0" smtClean="0">
                <a:solidFill>
                  <a:schemeClr val="tx1"/>
                </a:solidFill>
              </a:rPr>
              <a:t>analytic marginal </a:t>
            </a:r>
            <a:r>
              <a:rPr lang="en-US" sz="1800" dirty="0" smtClean="0">
                <a:solidFill>
                  <a:schemeClr val="tx1"/>
                </a:solidFill>
              </a:rPr>
              <a:t>PDF for </a:t>
            </a:r>
            <a:r>
              <a:rPr lang="en-US" sz="1800" b="1" dirty="0" smtClean="0">
                <a:solidFill>
                  <a:schemeClr val="tx1"/>
                </a:solidFill>
              </a:rPr>
              <a:t>inverse squared </a:t>
            </a:r>
            <a:r>
              <a:rPr lang="en-US" sz="1800" b="1" dirty="0" smtClean="0">
                <a:solidFill>
                  <a:schemeClr val="tx1"/>
                </a:solidFill>
              </a:rPr>
              <a:t>distance</a:t>
            </a:r>
          </a:p>
        </p:txBody>
      </p:sp>
    </p:spTree>
    <p:custDataLst>
      <p:tags r:id="rId1"/>
    </p:custDataLst>
    <p:extLst>
      <p:ext uri="{BB962C8B-B14F-4D97-AF65-F5344CB8AC3E}">
        <p14:creationId xmlns:p14="http://schemas.microsoft.com/office/powerpoint/2010/main" val="7251906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ontent Placeholder 2"/>
          <p:cNvSpPr txBox="1">
            <a:spLocks/>
          </p:cNvSpPr>
          <p:nvPr/>
        </p:nvSpPr>
        <p:spPr>
          <a:xfrm>
            <a:off x="611560" y="4748834"/>
            <a:ext cx="6120680" cy="126188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spcBef>
                <a:spcPts val="600"/>
              </a:spcBef>
              <a:buNone/>
            </a:pPr>
            <a:r>
              <a:rPr lang="en-US" sz="1800" dirty="0" smtClean="0">
                <a:solidFill>
                  <a:schemeClr val="tx1"/>
                </a:solidFill>
              </a:rPr>
              <a:t>Two-step importance sampling:</a:t>
            </a:r>
          </a:p>
          <a:p>
            <a:pPr marL="414900" indent="-342900">
              <a:spcBef>
                <a:spcPts val="600"/>
              </a:spcBef>
              <a:buFontTx/>
              <a:buAutoNum type="arabicParenR"/>
            </a:pPr>
            <a:r>
              <a:rPr lang="en-US" sz="1800" dirty="0">
                <a:solidFill>
                  <a:schemeClr val="tx1"/>
                </a:solidFill>
              </a:rPr>
              <a:t>Choose a point along the </a:t>
            </a:r>
            <a:r>
              <a:rPr lang="en-US" sz="1800" b="1" dirty="0">
                <a:solidFill>
                  <a:schemeClr val="tx1"/>
                </a:solidFill>
              </a:rPr>
              <a:t>ray light </a:t>
            </a:r>
            <a:r>
              <a:rPr lang="en-US" sz="1800" dirty="0">
                <a:solidFill>
                  <a:schemeClr val="tx1"/>
                </a:solidFill>
              </a:rPr>
              <a:t>using</a:t>
            </a:r>
            <a:br>
              <a:rPr lang="en-US" sz="1800" dirty="0">
                <a:solidFill>
                  <a:schemeClr val="tx1"/>
                </a:solidFill>
              </a:rPr>
            </a:br>
            <a:r>
              <a:rPr lang="en-US" sz="1800" dirty="0">
                <a:solidFill>
                  <a:schemeClr val="tx1"/>
                </a:solidFill>
              </a:rPr>
              <a:t>analytic marginal PDF for </a:t>
            </a:r>
            <a:r>
              <a:rPr lang="en-US" sz="1800" b="1" dirty="0">
                <a:solidFill>
                  <a:schemeClr val="tx1"/>
                </a:solidFill>
              </a:rPr>
              <a:t>inverse squared distance</a:t>
            </a:r>
            <a:endParaRPr lang="en-US" sz="1800" b="1" dirty="0" smtClean="0">
              <a:solidFill>
                <a:schemeClr val="tx1"/>
              </a:solidFill>
            </a:endParaRPr>
          </a:p>
          <a:p>
            <a:pPr marL="414900" indent="-342900">
              <a:spcBef>
                <a:spcPts val="600"/>
              </a:spcBef>
              <a:buFontTx/>
              <a:buAutoNum type="arabicParenR"/>
            </a:pPr>
            <a:r>
              <a:rPr lang="en-US" sz="1800" dirty="0" smtClean="0">
                <a:solidFill>
                  <a:schemeClr val="tx1"/>
                </a:solidFill>
              </a:rPr>
              <a:t>Choose a point along the </a:t>
            </a:r>
            <a:r>
              <a:rPr lang="en-US" sz="1800" b="1" dirty="0" smtClean="0">
                <a:solidFill>
                  <a:schemeClr val="tx1"/>
                </a:solidFill>
              </a:rPr>
              <a:t>eye ray</a:t>
            </a:r>
          </a:p>
        </p:txBody>
      </p:sp>
      <p:sp>
        <p:nvSpPr>
          <p:cNvPr id="2" name="Title 1"/>
          <p:cNvSpPr>
            <a:spLocks noGrp="1"/>
          </p:cNvSpPr>
          <p:nvPr>
            <p:ph type="title"/>
          </p:nvPr>
        </p:nvSpPr>
        <p:spPr/>
        <p:txBody>
          <a:bodyPr/>
          <a:lstStyle/>
          <a:p>
            <a:r>
              <a:rPr lang="en-US" dirty="0" smtClean="0"/>
              <a:t>MEDIA-to-MEDIA with BEAM LIGHTS</a:t>
            </a:r>
            <a:endParaRPr lang="en-US" dirty="0"/>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23</a:t>
            </a:fld>
            <a:endParaRPr lang="en-US" dirty="0"/>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02516" y="1663263"/>
            <a:ext cx="3997476" cy="23796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flipH="1">
            <a:off x="4954467" y="1610352"/>
            <a:ext cx="3917847" cy="2144254"/>
          </a:xfrm>
          <a:prstGeom prst="rect">
            <a:avLst/>
          </a:prstGeom>
          <a:extLst>
            <a:ext uri="{909E8E84-426E-40DD-AFC4-6F175D3DCCD1}">
              <a14:hiddenFill xmlns:a14="http://schemas.microsoft.com/office/drawing/2010/main">
                <a:solidFill>
                  <a:srgbClr val="FFFFFF"/>
                </a:solidFill>
              </a14:hiddenFill>
            </a:ext>
          </a:extLst>
        </p:spPr>
      </p:pic>
      <p:pic>
        <p:nvPicPr>
          <p:cNvPr id="21" name="Picture 2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flipH="1">
            <a:off x="4954468" y="1610352"/>
            <a:ext cx="3917845" cy="2144254"/>
          </a:xfrm>
          <a:prstGeom prst="rect">
            <a:avLst/>
          </a:prstGeom>
          <a:extLst>
            <a:ext uri="{909E8E84-426E-40DD-AFC4-6F175D3DCCD1}">
              <a14:hiddenFill xmlns:a14="http://schemas.microsoft.com/office/drawing/2010/main">
                <a:solidFill>
                  <a:srgbClr val="FFFFFF"/>
                </a:solidFill>
              </a14:hiddenFill>
            </a:ext>
          </a:extLst>
        </p:spPr>
      </p:pic>
      <p:pic>
        <p:nvPicPr>
          <p:cNvPr id="22" name="Picture 21"/>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flipH="1">
            <a:off x="4954468" y="1610352"/>
            <a:ext cx="3917845" cy="2144253"/>
          </a:xfrm>
          <a:prstGeom prst="rect">
            <a:avLst/>
          </a:prstGeom>
          <a:extLst>
            <a:ext uri="{909E8E84-426E-40DD-AFC4-6F175D3DCCD1}">
              <a14:hiddenFill xmlns:a14="http://schemas.microsoft.com/office/drawing/2010/main">
                <a:solidFill>
                  <a:srgbClr val="FFFFFF"/>
                </a:solidFill>
              </a14:hiddenFill>
            </a:ext>
          </a:extLst>
        </p:spPr>
      </p:pic>
      <p:sp>
        <p:nvSpPr>
          <p:cNvPr id="35" name="Content Placeholder 2"/>
          <p:cNvSpPr txBox="1">
            <a:spLocks/>
          </p:cNvSpPr>
          <p:nvPr/>
        </p:nvSpPr>
        <p:spPr>
          <a:xfrm>
            <a:off x="971600" y="6021288"/>
            <a:ext cx="4464496"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spcBef>
                <a:spcPts val="600"/>
              </a:spcBef>
              <a:buNone/>
            </a:pPr>
            <a:r>
              <a:rPr lang="en-US" sz="1800" dirty="0" smtClean="0">
                <a:solidFill>
                  <a:schemeClr val="tx1"/>
                </a:solidFill>
              </a:rPr>
              <a:t>1D </a:t>
            </a:r>
            <a:r>
              <a:rPr lang="en-US" sz="1800" dirty="0">
                <a:solidFill>
                  <a:schemeClr val="tx1"/>
                </a:solidFill>
              </a:rPr>
              <a:t>fit </a:t>
            </a:r>
            <a:r>
              <a:rPr lang="en-US" sz="1800" dirty="0" smtClean="0">
                <a:solidFill>
                  <a:schemeClr val="tx1"/>
                </a:solidFill>
              </a:rPr>
              <a:t>to the </a:t>
            </a:r>
            <a:r>
              <a:rPr lang="en-US" sz="1800" b="1" dirty="0">
                <a:solidFill>
                  <a:schemeClr val="tx1"/>
                </a:solidFill>
              </a:rPr>
              <a:t>product of phase functions</a:t>
            </a:r>
            <a:endParaRPr lang="en-US" sz="1800" b="1" dirty="0" smtClean="0">
              <a:solidFill>
                <a:schemeClr val="tx1"/>
              </a:solidFill>
            </a:endParaRPr>
          </a:p>
        </p:txBody>
      </p:sp>
      <p:cxnSp>
        <p:nvCxnSpPr>
          <p:cNvPr id="17" name="Straight Connector 16"/>
          <p:cNvCxnSpPr/>
          <p:nvPr/>
        </p:nvCxnSpPr>
        <p:spPr>
          <a:xfrm>
            <a:off x="5436096" y="4049172"/>
            <a:ext cx="43204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436096" y="4310980"/>
            <a:ext cx="432048"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436096" y="4596342"/>
            <a:ext cx="432048" cy="0"/>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20" name="Content Placeholder 2"/>
          <p:cNvSpPr txBox="1">
            <a:spLocks/>
          </p:cNvSpPr>
          <p:nvPr/>
        </p:nvSpPr>
        <p:spPr>
          <a:xfrm>
            <a:off x="5940152" y="3941450"/>
            <a:ext cx="3002760"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FontTx/>
              <a:buNone/>
            </a:pPr>
            <a:r>
              <a:rPr lang="en-US" sz="1600" dirty="0" smtClean="0">
                <a:solidFill>
                  <a:schemeClr val="tx1"/>
                </a:solidFill>
              </a:rPr>
              <a:t>PF product for </a:t>
            </a:r>
            <a:r>
              <a:rPr lang="en-US" sz="1600" b="1" dirty="0" smtClean="0">
                <a:solidFill>
                  <a:schemeClr val="tx1"/>
                </a:solidFill>
              </a:rPr>
              <a:t>ray light</a:t>
            </a:r>
            <a:endParaRPr lang="en-US" sz="1600" b="1" dirty="0">
              <a:solidFill>
                <a:schemeClr val="tx1"/>
              </a:solidFill>
            </a:endParaRPr>
          </a:p>
        </p:txBody>
      </p:sp>
      <p:sp>
        <p:nvSpPr>
          <p:cNvPr id="23" name="Content Placeholder 2"/>
          <p:cNvSpPr txBox="1">
            <a:spLocks/>
          </p:cNvSpPr>
          <p:nvPr/>
        </p:nvSpPr>
        <p:spPr>
          <a:xfrm>
            <a:off x="5940152" y="4212783"/>
            <a:ext cx="3002760"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FontTx/>
              <a:buNone/>
            </a:pPr>
            <a:r>
              <a:rPr lang="en-US" sz="1600" dirty="0" smtClean="0">
                <a:solidFill>
                  <a:schemeClr val="tx1"/>
                </a:solidFill>
              </a:rPr>
              <a:t>PF product for </a:t>
            </a:r>
            <a:r>
              <a:rPr lang="en-US" sz="1600" b="1" dirty="0" smtClean="0">
                <a:solidFill>
                  <a:schemeClr val="tx1"/>
                </a:solidFill>
              </a:rPr>
              <a:t>beam light</a:t>
            </a:r>
            <a:endParaRPr lang="en-US" sz="1600" b="1" dirty="0">
              <a:solidFill>
                <a:schemeClr val="tx1"/>
              </a:solidFill>
            </a:endParaRPr>
          </a:p>
        </p:txBody>
      </p:sp>
      <p:sp>
        <p:nvSpPr>
          <p:cNvPr id="30" name="Content Placeholder 2"/>
          <p:cNvSpPr txBox="1">
            <a:spLocks/>
          </p:cNvSpPr>
          <p:nvPr/>
        </p:nvSpPr>
        <p:spPr>
          <a:xfrm>
            <a:off x="5940152" y="4480624"/>
            <a:ext cx="3002760"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FontTx/>
              <a:buNone/>
            </a:pPr>
            <a:r>
              <a:rPr lang="en-US" sz="1600" dirty="0" smtClean="0">
                <a:solidFill>
                  <a:schemeClr val="tx1"/>
                </a:solidFill>
              </a:rPr>
              <a:t>piece-wise linear </a:t>
            </a:r>
            <a:r>
              <a:rPr lang="en-US" sz="1600" dirty="0" smtClean="0">
                <a:solidFill>
                  <a:schemeClr val="tx1"/>
                </a:solidFill>
              </a:rPr>
              <a:t>PDF for </a:t>
            </a:r>
            <a:r>
              <a:rPr lang="en-US" sz="1600" b="1" dirty="0" smtClean="0">
                <a:solidFill>
                  <a:schemeClr val="tx1"/>
                </a:solidFill>
              </a:rPr>
              <a:t>ray light</a:t>
            </a:r>
            <a:endParaRPr lang="en-US" sz="1600" b="1" dirty="0">
              <a:solidFill>
                <a:schemeClr val="tx1"/>
              </a:solidFill>
            </a:endParaRPr>
          </a:p>
        </p:txBody>
      </p:sp>
      <p:sp>
        <p:nvSpPr>
          <p:cNvPr id="32" name="Oval 31"/>
          <p:cNvSpPr/>
          <p:nvPr/>
        </p:nvSpPr>
        <p:spPr>
          <a:xfrm>
            <a:off x="5603772" y="4560240"/>
            <a:ext cx="72204" cy="72204"/>
          </a:xfrm>
          <a:prstGeom prst="ellipse">
            <a:avLst/>
          </a:prstGeom>
          <a:solidFill>
            <a:schemeClr val="tx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215764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30" grpId="0"/>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MEDIA-to-MEDIA with BEAM LIGHTS</a:t>
            </a:r>
            <a:endParaRPr lang="en-US" dirty="0"/>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24</a:t>
            </a:fld>
            <a:endParaRPr lang="en-US" dirty="0"/>
          </a:p>
        </p:txBody>
      </p:sp>
      <p:pic>
        <p:nvPicPr>
          <p:cNvPr id="9"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flipH="1">
            <a:off x="4954467" y="1610352"/>
            <a:ext cx="3917847" cy="2144254"/>
          </a:xfrm>
          <a:prstGeom prst="rect">
            <a:avLst/>
          </a:prstGeom>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5436096" y="4049172"/>
            <a:ext cx="43204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436096" y="4310980"/>
            <a:ext cx="432048"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436096" y="4596342"/>
            <a:ext cx="432048" cy="0"/>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4" name="Content Placeholder 2"/>
          <p:cNvSpPr txBox="1">
            <a:spLocks/>
          </p:cNvSpPr>
          <p:nvPr/>
        </p:nvSpPr>
        <p:spPr>
          <a:xfrm>
            <a:off x="5940152" y="3941450"/>
            <a:ext cx="3002760"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FontTx/>
              <a:buNone/>
            </a:pPr>
            <a:r>
              <a:rPr lang="en-US" sz="1600" dirty="0" smtClean="0">
                <a:solidFill>
                  <a:schemeClr val="tx1"/>
                </a:solidFill>
              </a:rPr>
              <a:t>PF product for </a:t>
            </a:r>
            <a:r>
              <a:rPr lang="en-US" sz="1600" b="1" dirty="0" smtClean="0">
                <a:solidFill>
                  <a:schemeClr val="tx1"/>
                </a:solidFill>
              </a:rPr>
              <a:t>ray light</a:t>
            </a:r>
            <a:endParaRPr lang="en-US" sz="1600" b="1" dirty="0">
              <a:solidFill>
                <a:schemeClr val="tx1"/>
              </a:solidFill>
            </a:endParaRPr>
          </a:p>
        </p:txBody>
      </p:sp>
      <p:sp>
        <p:nvSpPr>
          <p:cNvPr id="15" name="Content Placeholder 2"/>
          <p:cNvSpPr txBox="1">
            <a:spLocks/>
          </p:cNvSpPr>
          <p:nvPr/>
        </p:nvSpPr>
        <p:spPr>
          <a:xfrm>
            <a:off x="5940152" y="4212783"/>
            <a:ext cx="3002760"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FontTx/>
              <a:buNone/>
            </a:pPr>
            <a:r>
              <a:rPr lang="en-US" sz="1600" dirty="0" smtClean="0">
                <a:solidFill>
                  <a:schemeClr val="tx1"/>
                </a:solidFill>
              </a:rPr>
              <a:t>PF product for </a:t>
            </a:r>
            <a:r>
              <a:rPr lang="en-US" sz="1600" b="1" dirty="0" smtClean="0">
                <a:solidFill>
                  <a:schemeClr val="tx1"/>
                </a:solidFill>
              </a:rPr>
              <a:t>beam light</a:t>
            </a:r>
            <a:endParaRPr lang="en-US" sz="1600" b="1" dirty="0">
              <a:solidFill>
                <a:schemeClr val="tx1"/>
              </a:solidFill>
            </a:endParaRPr>
          </a:p>
        </p:txBody>
      </p:sp>
      <p:sp>
        <p:nvSpPr>
          <p:cNvPr id="16" name="Content Placeholder 2"/>
          <p:cNvSpPr txBox="1">
            <a:spLocks/>
          </p:cNvSpPr>
          <p:nvPr/>
        </p:nvSpPr>
        <p:spPr>
          <a:xfrm>
            <a:off x="5940152" y="4480624"/>
            <a:ext cx="3002760"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FontTx/>
              <a:buNone/>
            </a:pPr>
            <a:r>
              <a:rPr lang="en-US" sz="1600" dirty="0" smtClean="0">
                <a:solidFill>
                  <a:schemeClr val="tx1"/>
                </a:solidFill>
              </a:rPr>
              <a:t>piece-wise linear </a:t>
            </a:r>
            <a:r>
              <a:rPr lang="en-US" sz="1600" dirty="0" smtClean="0">
                <a:solidFill>
                  <a:schemeClr val="tx1"/>
                </a:solidFill>
              </a:rPr>
              <a:t>PDF for </a:t>
            </a:r>
            <a:r>
              <a:rPr lang="en-US" sz="1600" b="1" dirty="0" smtClean="0">
                <a:solidFill>
                  <a:schemeClr val="tx1"/>
                </a:solidFill>
              </a:rPr>
              <a:t>ray light</a:t>
            </a:r>
            <a:endParaRPr lang="en-US" sz="1600" b="1" dirty="0">
              <a:solidFill>
                <a:schemeClr val="tx1"/>
              </a:solidFill>
            </a:endParaRPr>
          </a:p>
        </p:txBody>
      </p:sp>
      <p:sp>
        <p:nvSpPr>
          <p:cNvPr id="17" name="Content Placeholder 2"/>
          <p:cNvSpPr txBox="1">
            <a:spLocks/>
          </p:cNvSpPr>
          <p:nvPr/>
        </p:nvSpPr>
        <p:spPr>
          <a:xfrm>
            <a:off x="5940152" y="4757990"/>
            <a:ext cx="3168352"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FontTx/>
              <a:buNone/>
            </a:pPr>
            <a:r>
              <a:rPr lang="en-US" sz="1600" dirty="0" smtClean="0">
                <a:solidFill>
                  <a:schemeClr val="tx1"/>
                </a:solidFill>
              </a:rPr>
              <a:t>piece-wise linear </a:t>
            </a:r>
            <a:r>
              <a:rPr lang="en-US" sz="1600" dirty="0" smtClean="0">
                <a:solidFill>
                  <a:schemeClr val="tx1"/>
                </a:solidFill>
              </a:rPr>
              <a:t>PDF for </a:t>
            </a:r>
            <a:r>
              <a:rPr lang="en-US" sz="1600" b="1" dirty="0" smtClean="0">
                <a:solidFill>
                  <a:schemeClr val="tx1"/>
                </a:solidFill>
              </a:rPr>
              <a:t>beam light</a:t>
            </a:r>
            <a:endParaRPr lang="en-US" sz="1600" b="1" dirty="0">
              <a:solidFill>
                <a:schemeClr val="tx1"/>
              </a:solidFill>
            </a:endParaRPr>
          </a:p>
        </p:txBody>
      </p:sp>
      <p:sp>
        <p:nvSpPr>
          <p:cNvPr id="18" name="Oval 17"/>
          <p:cNvSpPr/>
          <p:nvPr/>
        </p:nvSpPr>
        <p:spPr>
          <a:xfrm>
            <a:off x="5603772" y="4560240"/>
            <a:ext cx="72204" cy="72204"/>
          </a:xfrm>
          <a:prstGeom prst="ellipse">
            <a:avLst/>
          </a:prstGeom>
          <a:solidFill>
            <a:schemeClr val="tx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436096" y="4884374"/>
            <a:ext cx="432048"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5603772" y="4848272"/>
            <a:ext cx="72204" cy="72204"/>
          </a:xfrm>
          <a:prstGeom prst="ellipse">
            <a:avLst/>
          </a:prstGeom>
          <a:solidFill>
            <a:srgbClr val="FF99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21" name="Picture 20"/>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flipH="1">
            <a:off x="4954468" y="1610352"/>
            <a:ext cx="3917845" cy="2144254"/>
          </a:xfrm>
          <a:prstGeom prst="rect">
            <a:avLst/>
          </a:prstGeom>
          <a:extLst>
            <a:ext uri="{909E8E84-426E-40DD-AFC4-6F175D3DCCD1}">
              <a14:hiddenFill xmlns:a14="http://schemas.microsoft.com/office/drawing/2010/main">
                <a:solidFill>
                  <a:srgbClr val="FFFFFF"/>
                </a:solidFill>
              </a14:hiddenFill>
            </a:ext>
          </a:extLst>
        </p:spPr>
      </p:pic>
      <p:pic>
        <p:nvPicPr>
          <p:cNvPr id="22" name="Picture 21"/>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flipH="1">
            <a:off x="4954468" y="1610352"/>
            <a:ext cx="3917845" cy="2144253"/>
          </a:xfrm>
          <a:prstGeom prst="rect">
            <a:avLst/>
          </a:prstGeom>
          <a:extLst>
            <a:ext uri="{909E8E84-426E-40DD-AFC4-6F175D3DCCD1}">
              <a14:hiddenFill xmlns:a14="http://schemas.microsoft.com/office/drawing/2010/main">
                <a:solidFill>
                  <a:srgbClr val="FFFFFF"/>
                </a:solidFill>
              </a14:hiddenFill>
            </a:ext>
          </a:extLst>
        </p:spPr>
      </p:pic>
      <p:pic>
        <p:nvPicPr>
          <p:cNvPr id="23" name="Picture 2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flipH="1">
            <a:off x="4954469" y="1610352"/>
            <a:ext cx="3917843" cy="2144253"/>
          </a:xfrm>
          <a:prstGeom prst="rect">
            <a:avLst/>
          </a:prstGeom>
          <a:extLst>
            <a:ext uri="{909E8E84-426E-40DD-AFC4-6F175D3DCCD1}">
              <a14:hiddenFill xmlns:a14="http://schemas.microsoft.com/office/drawing/2010/main">
                <a:solidFill>
                  <a:srgbClr val="FFFFFF"/>
                </a:solidFill>
              </a14:hiddenFill>
            </a:ext>
          </a:extLst>
        </p:spPr>
      </p:pic>
      <p:sp>
        <p:nvSpPr>
          <p:cNvPr id="24" name="Content Placeholder 2"/>
          <p:cNvSpPr txBox="1">
            <a:spLocks/>
          </p:cNvSpPr>
          <p:nvPr/>
        </p:nvSpPr>
        <p:spPr>
          <a:xfrm>
            <a:off x="395536" y="1638685"/>
            <a:ext cx="4464496"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spcBef>
                <a:spcPts val="600"/>
              </a:spcBef>
              <a:buNone/>
            </a:pPr>
            <a:r>
              <a:rPr lang="en-US" sz="1800" dirty="0" smtClean="0">
                <a:solidFill>
                  <a:schemeClr val="tx1"/>
                </a:solidFill>
              </a:rPr>
              <a:t>Construction of the piecewise-linear PDF:</a:t>
            </a:r>
          </a:p>
        </p:txBody>
      </p:sp>
      <p:sp>
        <p:nvSpPr>
          <p:cNvPr id="25" name="Content Placeholder 2"/>
          <p:cNvSpPr>
            <a:spLocks noGrp="1"/>
          </p:cNvSpPr>
          <p:nvPr>
            <p:ph idx="1"/>
          </p:nvPr>
        </p:nvSpPr>
        <p:spPr>
          <a:xfrm>
            <a:off x="367258" y="1923377"/>
            <a:ext cx="8632741" cy="4601967"/>
          </a:xfrm>
        </p:spPr>
        <p:txBody>
          <a:bodyPr>
            <a:noAutofit/>
          </a:bodyPr>
          <a:lstStyle/>
          <a:p>
            <a:r>
              <a:rPr lang="en-US" sz="1800" dirty="0" smtClean="0"/>
              <a:t>Integration over            would be expensive</a:t>
            </a:r>
            <a:br>
              <a:rPr lang="en-US" sz="1800" dirty="0" smtClean="0"/>
            </a:br>
            <a:endParaRPr lang="en-US" sz="1800" dirty="0" smtClean="0"/>
          </a:p>
          <a:p>
            <a:r>
              <a:rPr lang="en-US" sz="1800" dirty="0" smtClean="0"/>
              <a:t>Find directions within             where</a:t>
            </a:r>
            <a:br>
              <a:rPr lang="en-US" sz="1800" dirty="0" smtClean="0"/>
            </a:br>
            <a:r>
              <a:rPr lang="en-US" sz="1800" dirty="0" smtClean="0"/>
              <a:t>the </a:t>
            </a:r>
            <a:r>
              <a:rPr lang="en-US" sz="1800" b="1" dirty="0" smtClean="0"/>
              <a:t>beam light PF </a:t>
            </a:r>
            <a:r>
              <a:rPr lang="en-US" sz="1800" dirty="0" smtClean="0"/>
              <a:t>or the </a:t>
            </a:r>
            <a:r>
              <a:rPr lang="en-US" sz="1800" b="1" dirty="0" smtClean="0"/>
              <a:t>eye ray PF</a:t>
            </a:r>
            <a:r>
              <a:rPr lang="en-US" sz="1800" dirty="0" smtClean="0"/>
              <a:t/>
            </a:r>
            <a:br>
              <a:rPr lang="en-US" sz="1800" dirty="0" smtClean="0"/>
            </a:br>
            <a:r>
              <a:rPr lang="en-US" sz="1800" dirty="0" smtClean="0"/>
              <a:t>have maximum value</a:t>
            </a:r>
            <a:br>
              <a:rPr lang="en-US" sz="1800" dirty="0" smtClean="0"/>
            </a:br>
            <a:endParaRPr lang="en-US" sz="1800" dirty="0" smtClean="0"/>
          </a:p>
          <a:p>
            <a:endParaRPr lang="en-US" sz="1800" dirty="0"/>
          </a:p>
          <a:p>
            <a:endParaRPr lang="en-US" sz="1800" dirty="0" smtClean="0"/>
          </a:p>
          <a:p>
            <a:endParaRPr lang="en-US" sz="1800" dirty="0"/>
          </a:p>
          <a:p>
            <a:endParaRPr lang="en-US" sz="1800" dirty="0" smtClean="0"/>
          </a:p>
          <a:p>
            <a:endParaRPr lang="en-US" sz="1800" dirty="0"/>
          </a:p>
          <a:p>
            <a:r>
              <a:rPr lang="en-US" sz="1800" dirty="0" smtClean="0"/>
              <a:t>Evaluate the PF product for both directions</a:t>
            </a:r>
            <a:br>
              <a:rPr lang="en-US" sz="1800" dirty="0" smtClean="0"/>
            </a:br>
            <a:r>
              <a:rPr lang="en-US" sz="1800" dirty="0" smtClean="0"/>
              <a:t>and use the bigger value to approximate the integral.</a:t>
            </a:r>
            <a:br>
              <a:rPr lang="en-US" sz="1800" dirty="0" smtClean="0"/>
            </a:br>
            <a:endParaRPr lang="en-US" sz="1800" dirty="0" smtClean="0"/>
          </a:p>
        </p:txBody>
      </p:sp>
      <p:pic>
        <p:nvPicPr>
          <p:cNvPr id="3" name="Picture 2"/>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2409763" y="2022960"/>
            <a:ext cx="495491" cy="198882"/>
          </a:xfrm>
          <a:prstGeom prst="rect">
            <a:avLst/>
          </a:prstGeom>
        </p:spPr>
      </p:pic>
      <p:pic>
        <p:nvPicPr>
          <p:cNvPr id="4" name="Picture 3"/>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2933346" y="2627453"/>
            <a:ext cx="495491" cy="198882"/>
          </a:xfrm>
          <a:prstGeom prst="rect">
            <a:avLst/>
          </a:prstGeom>
        </p:spPr>
      </p:pic>
      <p:pic>
        <p:nvPicPr>
          <p:cNvPr id="205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2427061" y="3492520"/>
            <a:ext cx="1784836" cy="17438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526627" y="3492521"/>
            <a:ext cx="1784836" cy="16481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677590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2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p:cNvSpPr>
            <a:spLocks noGrp="1"/>
          </p:cNvSpPr>
          <p:nvPr>
            <p:ph idx="1"/>
          </p:nvPr>
        </p:nvSpPr>
        <p:spPr>
          <a:xfrm>
            <a:off x="367258" y="1340769"/>
            <a:ext cx="8632741" cy="5184576"/>
          </a:xfrm>
        </p:spPr>
        <p:txBody>
          <a:bodyPr>
            <a:normAutofit/>
          </a:bodyPr>
          <a:lstStyle/>
          <a:p>
            <a:r>
              <a:rPr lang="en-US" sz="1600" dirty="0" smtClean="0"/>
              <a:t>Spheres and Beams introduce </a:t>
            </a:r>
            <a:r>
              <a:rPr lang="en-US" sz="1600" b="1" dirty="0" smtClean="0"/>
              <a:t>bias</a:t>
            </a:r>
            <a:r>
              <a:rPr lang="en-US" sz="1600" dirty="0" smtClean="0"/>
              <a:t>!</a:t>
            </a:r>
            <a:br>
              <a:rPr lang="en-US" sz="1600" dirty="0" smtClean="0"/>
            </a:br>
            <a:endParaRPr lang="en-US" sz="1600" dirty="0" smtClean="0"/>
          </a:p>
          <a:p>
            <a:r>
              <a:rPr lang="en-US" sz="1600" dirty="0" smtClean="0"/>
              <a:t>Fortunately, </a:t>
            </a:r>
            <a:r>
              <a:rPr lang="en-US" sz="1600" dirty="0" smtClean="0"/>
              <a:t>the integration is formulated using</a:t>
            </a:r>
            <a:br>
              <a:rPr lang="en-US" sz="1600" dirty="0" smtClean="0"/>
            </a:br>
            <a:r>
              <a:rPr lang="en-US" sz="1600" dirty="0" smtClean="0"/>
              <a:t>density </a:t>
            </a:r>
            <a:r>
              <a:rPr lang="en-US" sz="1600" dirty="0" smtClean="0"/>
              <a:t>estimation (in the spirit of BRE [Jarosz et al. 2009])</a:t>
            </a:r>
            <a:br>
              <a:rPr lang="en-US" sz="1600" dirty="0" smtClean="0"/>
            </a:br>
            <a:endParaRPr lang="en-US" sz="1600" dirty="0" smtClean="0"/>
          </a:p>
          <a:p>
            <a:r>
              <a:rPr lang="en-US" sz="1600" dirty="0" smtClean="0"/>
              <a:t>We leverage the </a:t>
            </a:r>
            <a:r>
              <a:rPr lang="en-US" sz="1600" b="1" dirty="0" smtClean="0"/>
              <a:t>radius reduction technique</a:t>
            </a:r>
            <a:r>
              <a:rPr lang="en-US" sz="1600" dirty="0" smtClean="0"/>
              <a:t> developed</a:t>
            </a:r>
            <a:br>
              <a:rPr lang="en-US" sz="1600" dirty="0" smtClean="0"/>
            </a:br>
            <a:r>
              <a:rPr lang="en-US" sz="1600" dirty="0" smtClean="0"/>
              <a:t>for photon mapping [</a:t>
            </a:r>
            <a:r>
              <a:rPr lang="en-US" sz="1600" dirty="0" err="1" smtClean="0"/>
              <a:t>Knaus</a:t>
            </a:r>
            <a:r>
              <a:rPr lang="en-US" sz="1600" dirty="0" smtClean="0"/>
              <a:t> and </a:t>
            </a:r>
            <a:r>
              <a:rPr lang="en-US" sz="1600" dirty="0" err="1" smtClean="0"/>
              <a:t>Zwicker</a:t>
            </a:r>
            <a:r>
              <a:rPr lang="en-US" sz="1600" dirty="0" smtClean="0"/>
              <a:t> 2011]…</a:t>
            </a:r>
          </a:p>
          <a:p>
            <a:endParaRPr lang="en-US" sz="1600" dirty="0" smtClean="0"/>
          </a:p>
          <a:p>
            <a:r>
              <a:rPr lang="en-US" sz="1600" dirty="0" smtClean="0"/>
              <a:t>…and </a:t>
            </a:r>
            <a:r>
              <a:rPr lang="en-US" sz="1600" b="1" dirty="0" smtClean="0"/>
              <a:t>progressively</a:t>
            </a:r>
            <a:r>
              <a:rPr lang="en-US" sz="1600" dirty="0" smtClean="0"/>
              <a:t> reduce the </a:t>
            </a:r>
            <a:r>
              <a:rPr lang="en-US" sz="1600" dirty="0" smtClean="0"/>
              <a:t>radius averaging results </a:t>
            </a:r>
            <a:r>
              <a:rPr lang="en-US" sz="1600" dirty="0" smtClean="0"/>
              <a:t>over time.</a:t>
            </a:r>
          </a:p>
        </p:txBody>
      </p:sp>
      <p:sp>
        <p:nvSpPr>
          <p:cNvPr id="2" name="Title 1"/>
          <p:cNvSpPr>
            <a:spLocks noGrp="1"/>
          </p:cNvSpPr>
          <p:nvPr>
            <p:ph type="title"/>
          </p:nvPr>
        </p:nvSpPr>
        <p:spPr/>
        <p:txBody>
          <a:bodyPr>
            <a:normAutofit/>
          </a:bodyPr>
          <a:lstStyle/>
          <a:p>
            <a:r>
              <a:rPr lang="en-US" dirty="0" smtClean="0"/>
              <a:t>PROGRESSIVE RENDERING</a:t>
            </a:r>
            <a:endParaRPr lang="en-US" dirty="0"/>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25</a:t>
            </a:fld>
            <a:endParaRPr lang="en-US" dirty="0"/>
          </a:p>
        </p:txBody>
      </p:sp>
      <p:pic>
        <p:nvPicPr>
          <p:cNvPr id="3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88224" y="1340769"/>
            <a:ext cx="1898568" cy="20616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papers\VBL-EGSR2012\graphics\convergence\buddha_v2s_referen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320" y="4539413"/>
            <a:ext cx="1422400" cy="1422400"/>
          </a:xfrm>
          <a:prstGeom prst="rect">
            <a:avLst/>
          </a:prstGeom>
          <a:noFill/>
          <a:ln w="19050">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3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940152" y="4539413"/>
            <a:ext cx="1422400" cy="1422400"/>
          </a:xfrm>
          <a:prstGeom prst="rect">
            <a:avLst/>
          </a:prstGeom>
          <a:noFill/>
          <a:ln w="19050">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4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427984" y="4539413"/>
            <a:ext cx="1422400" cy="1422400"/>
          </a:xfrm>
          <a:prstGeom prst="rect">
            <a:avLst/>
          </a:prstGeom>
          <a:noFill/>
          <a:ln w="19050">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44"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915816" y="4539413"/>
            <a:ext cx="1422400" cy="1422400"/>
          </a:xfrm>
          <a:prstGeom prst="rect">
            <a:avLst/>
          </a:prstGeom>
          <a:noFill/>
          <a:ln w="19050">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1027" name="Picture 3" descr="D:\papers\VBL-EGSR2012\graphics\buddha\buddha_v2s_blur_render-time_120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3588" y="4539413"/>
            <a:ext cx="1898254" cy="189825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993385" y="6021288"/>
            <a:ext cx="360040" cy="360040"/>
          </a:xfrm>
          <a:prstGeom prst="rect">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ontent Placeholder 2"/>
          <p:cNvSpPr txBox="1">
            <a:spLocks/>
          </p:cNvSpPr>
          <p:nvPr/>
        </p:nvSpPr>
        <p:spPr>
          <a:xfrm>
            <a:off x="2937392" y="6021288"/>
            <a:ext cx="1400824"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dirty="0" smtClean="0">
                <a:solidFill>
                  <a:schemeClr val="tx1"/>
                </a:solidFill>
              </a:rPr>
              <a:t>4 seconds</a:t>
            </a:r>
            <a:endParaRPr lang="en-US" sz="1400" b="1" dirty="0">
              <a:solidFill>
                <a:schemeClr val="tx1"/>
              </a:solidFill>
            </a:endParaRPr>
          </a:p>
        </p:txBody>
      </p:sp>
      <p:sp>
        <p:nvSpPr>
          <p:cNvPr id="47" name="Content Placeholder 2"/>
          <p:cNvSpPr txBox="1">
            <a:spLocks/>
          </p:cNvSpPr>
          <p:nvPr/>
        </p:nvSpPr>
        <p:spPr>
          <a:xfrm>
            <a:off x="4449560" y="6021288"/>
            <a:ext cx="1400824"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dirty="0" smtClean="0">
                <a:solidFill>
                  <a:schemeClr val="tx1"/>
                </a:solidFill>
              </a:rPr>
              <a:t>1 minute</a:t>
            </a:r>
            <a:endParaRPr lang="en-US" sz="1400" b="1" dirty="0">
              <a:solidFill>
                <a:schemeClr val="tx1"/>
              </a:solidFill>
            </a:endParaRPr>
          </a:p>
        </p:txBody>
      </p:sp>
      <p:sp>
        <p:nvSpPr>
          <p:cNvPr id="48" name="Content Placeholder 2"/>
          <p:cNvSpPr txBox="1">
            <a:spLocks/>
          </p:cNvSpPr>
          <p:nvPr/>
        </p:nvSpPr>
        <p:spPr>
          <a:xfrm>
            <a:off x="5950940" y="6021288"/>
            <a:ext cx="1400824"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dirty="0" smtClean="0">
                <a:solidFill>
                  <a:schemeClr val="tx1"/>
                </a:solidFill>
              </a:rPr>
              <a:t>1 hour</a:t>
            </a:r>
            <a:endParaRPr lang="en-US" sz="1400" b="1" dirty="0">
              <a:solidFill>
                <a:schemeClr val="tx1"/>
              </a:solidFill>
            </a:endParaRPr>
          </a:p>
        </p:txBody>
      </p:sp>
      <p:sp>
        <p:nvSpPr>
          <p:cNvPr id="49" name="Content Placeholder 2"/>
          <p:cNvSpPr txBox="1">
            <a:spLocks/>
          </p:cNvSpPr>
          <p:nvPr/>
        </p:nvSpPr>
        <p:spPr>
          <a:xfrm>
            <a:off x="7463108" y="6021288"/>
            <a:ext cx="1400824"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dirty="0" smtClean="0">
                <a:solidFill>
                  <a:schemeClr val="tx1"/>
                </a:solidFill>
              </a:rPr>
              <a:t>Reference</a:t>
            </a:r>
            <a:endParaRPr lang="en-US" sz="1400" b="1" dirty="0">
              <a:solidFill>
                <a:schemeClr val="tx1"/>
              </a:solidFill>
            </a:endParaRPr>
          </a:p>
        </p:txBody>
      </p:sp>
      <p:sp>
        <p:nvSpPr>
          <p:cNvPr id="50" name="Content Placeholder 2"/>
          <p:cNvSpPr txBox="1">
            <a:spLocks/>
          </p:cNvSpPr>
          <p:nvPr/>
        </p:nvSpPr>
        <p:spPr>
          <a:xfrm>
            <a:off x="863588" y="6512938"/>
            <a:ext cx="1898254"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b="1" dirty="0" smtClean="0">
                <a:solidFill>
                  <a:schemeClr val="tx1"/>
                </a:solidFill>
              </a:rPr>
              <a:t>Media-to-Surface</a:t>
            </a:r>
            <a:endParaRPr lang="en-US" sz="1400" b="1" dirty="0">
              <a:solidFill>
                <a:schemeClr val="tx1"/>
              </a:solidFill>
            </a:endParaRPr>
          </a:p>
        </p:txBody>
      </p:sp>
    </p:spTree>
    <p:custDataLst>
      <p:tags r:id="rId1"/>
    </p:custDataLst>
    <p:extLst>
      <p:ext uri="{BB962C8B-B14F-4D97-AF65-F5344CB8AC3E}">
        <p14:creationId xmlns:p14="http://schemas.microsoft.com/office/powerpoint/2010/main" val="287904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2">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2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p:bldP spid="3" grpId="0" animBg="1"/>
      <p:bldP spid="46" grpId="0"/>
      <p:bldP spid="47" grpId="0"/>
      <p:bldP spid="48" grpId="0"/>
      <p:bldP spid="49" grpId="0"/>
      <p:bldP spid="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3884"/>
            <a:ext cx="9144000" cy="68919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0000" y="3289568"/>
            <a:ext cx="8820000" cy="571480"/>
          </a:xfrm>
        </p:spPr>
        <p:txBody>
          <a:bodyPr>
            <a:noAutofit/>
          </a:bodyPr>
          <a:lstStyle/>
          <a:p>
            <a:pPr algn="ctr"/>
            <a:r>
              <a:rPr lang="en-US" sz="4000" dirty="0" smtClean="0"/>
              <a:t>RESULTS</a:t>
            </a:r>
            <a:endParaRPr lang="de-DE" sz="4000" dirty="0"/>
          </a:p>
        </p:txBody>
      </p:sp>
    </p:spTree>
    <p:extLst>
      <p:ext uri="{BB962C8B-B14F-4D97-AF65-F5344CB8AC3E}">
        <p14:creationId xmlns:p14="http://schemas.microsoft.com/office/powerpoint/2010/main" val="157092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33884"/>
            <a:ext cx="9144000" cy="68919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27</a:t>
            </a:fld>
            <a:endParaRPr lang="en-US" dirty="0"/>
          </a:p>
        </p:txBody>
      </p:sp>
      <p:pic>
        <p:nvPicPr>
          <p:cNvPr id="2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411760" y="1113711"/>
            <a:ext cx="4392488" cy="4392488"/>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28" name="Content Placeholder 2"/>
          <p:cNvSpPr txBox="1">
            <a:spLocks/>
          </p:cNvSpPr>
          <p:nvPr/>
        </p:nvSpPr>
        <p:spPr>
          <a:xfrm>
            <a:off x="170736" y="620688"/>
            <a:ext cx="8793752" cy="369332"/>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2400" b="1" dirty="0" smtClean="0">
                <a:solidFill>
                  <a:schemeClr val="bg1"/>
                </a:solidFill>
              </a:rPr>
              <a:t>BUDDHA</a:t>
            </a:r>
            <a:endParaRPr lang="en-US" sz="2400" b="1" dirty="0">
              <a:solidFill>
                <a:schemeClr val="bg1"/>
              </a:solidFill>
            </a:endParaRPr>
          </a:p>
        </p:txBody>
      </p:sp>
      <p:sp>
        <p:nvSpPr>
          <p:cNvPr id="34" name="Content Placeholder 2"/>
          <p:cNvSpPr txBox="1">
            <a:spLocks/>
          </p:cNvSpPr>
          <p:nvPr/>
        </p:nvSpPr>
        <p:spPr>
          <a:xfrm>
            <a:off x="155128" y="5664148"/>
            <a:ext cx="8793752" cy="615553"/>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2000" dirty="0" smtClean="0">
                <a:solidFill>
                  <a:schemeClr val="bg1"/>
                </a:solidFill>
              </a:rPr>
              <a:t>Equal-time comparison</a:t>
            </a:r>
            <a:br>
              <a:rPr lang="en-US" sz="2000" dirty="0" smtClean="0">
                <a:solidFill>
                  <a:schemeClr val="bg1"/>
                </a:solidFill>
              </a:rPr>
            </a:br>
            <a:endParaRPr lang="en-US" sz="2000" dirty="0" smtClean="0">
              <a:solidFill>
                <a:schemeClr val="bg1"/>
              </a:solidFill>
            </a:endParaRPr>
          </a:p>
        </p:txBody>
      </p:sp>
    </p:spTree>
    <p:custDataLst>
      <p:tags r:id="rId1"/>
    </p:custDataLst>
    <p:extLst>
      <p:ext uri="{BB962C8B-B14F-4D97-AF65-F5344CB8AC3E}">
        <p14:creationId xmlns:p14="http://schemas.microsoft.com/office/powerpoint/2010/main" val="217635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tangle 166"/>
          <p:cNvSpPr/>
          <p:nvPr/>
        </p:nvSpPr>
        <p:spPr>
          <a:xfrm>
            <a:off x="0" y="-33884"/>
            <a:ext cx="9144000" cy="68919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419726" y="3401290"/>
            <a:ext cx="3112184" cy="311218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92395" y="3401290"/>
            <a:ext cx="3112184" cy="311218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5972094" y="0"/>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bg1"/>
                </a:solidFill>
              </a:rPr>
              <a:t>Media-to-Surface</a:t>
            </a:r>
            <a:endParaRPr lang="en-US" sz="1600" b="1" dirty="0">
              <a:solidFill>
                <a:schemeClr val="bg1"/>
              </a:solidFill>
            </a:endParaRPr>
          </a:p>
        </p:txBody>
      </p:sp>
      <p:sp>
        <p:nvSpPr>
          <p:cNvPr id="10" name="Content Placeholder 2"/>
          <p:cNvSpPr txBox="1">
            <a:spLocks/>
          </p:cNvSpPr>
          <p:nvPr/>
        </p:nvSpPr>
        <p:spPr>
          <a:xfrm>
            <a:off x="2845293" y="6523873"/>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bg1"/>
                </a:solidFill>
              </a:rPr>
              <a:t>Surface-to-Media</a:t>
            </a:r>
            <a:endParaRPr lang="en-US" sz="1600" b="1" dirty="0">
              <a:solidFill>
                <a:schemeClr val="bg1"/>
              </a:solidFill>
            </a:endParaRPr>
          </a:p>
        </p:txBody>
      </p:sp>
      <p:sp>
        <p:nvSpPr>
          <p:cNvPr id="7" name="Content Placeholder 2"/>
          <p:cNvSpPr txBox="1">
            <a:spLocks/>
          </p:cNvSpPr>
          <p:nvPr/>
        </p:nvSpPr>
        <p:spPr>
          <a:xfrm>
            <a:off x="5972094" y="6513474"/>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bg1"/>
                </a:solidFill>
              </a:rPr>
              <a:t>Media-to-Media</a:t>
            </a:r>
            <a:endParaRPr lang="en-US" sz="1600" b="1" dirty="0">
              <a:solidFill>
                <a:schemeClr val="bg1"/>
              </a:solidFill>
            </a:endParaRPr>
          </a:p>
        </p:txBody>
      </p:sp>
      <p:sp>
        <p:nvSpPr>
          <p:cNvPr id="8" name="Content Placeholder 2"/>
          <p:cNvSpPr txBox="1">
            <a:spLocks/>
          </p:cNvSpPr>
          <p:nvPr/>
        </p:nvSpPr>
        <p:spPr>
          <a:xfrm>
            <a:off x="2845293" y="0"/>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bg1"/>
                </a:solidFill>
              </a:rPr>
              <a:t>Surface-to-Surface</a:t>
            </a:r>
            <a:endParaRPr lang="en-US" sz="1600" b="1" dirty="0">
              <a:solidFill>
                <a:schemeClr val="bg1"/>
              </a:solidFill>
            </a:endParaRPr>
          </a:p>
        </p:txBody>
      </p:sp>
      <p:pic>
        <p:nvPicPr>
          <p:cNvPr id="97"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292925" y="271444"/>
            <a:ext cx="3112184" cy="311218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04"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420256" y="271444"/>
            <a:ext cx="3112184" cy="311218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2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28</a:t>
            </a:fld>
            <a:endParaRPr lang="en-US" dirty="0"/>
          </a:p>
        </p:txBody>
      </p:sp>
      <p:sp>
        <p:nvSpPr>
          <p:cNvPr id="28" name="Content Placeholder 2"/>
          <p:cNvSpPr txBox="1">
            <a:spLocks/>
          </p:cNvSpPr>
          <p:nvPr/>
        </p:nvSpPr>
        <p:spPr>
          <a:xfrm>
            <a:off x="135214" y="2559095"/>
            <a:ext cx="2007448" cy="1661993"/>
          </a:xfrm>
          <a:prstGeom prst="rect">
            <a:avLst/>
          </a:prstGeom>
        </p:spPr>
        <p:txBody>
          <a:bodyPr vert="horz" wrap="square" lIns="0" tIns="0" rIns="0" bIns="0" rtlCol="0">
            <a:spAutoFit/>
          </a:bodyPr>
          <a:lstStyle>
            <a:defPPr>
              <a:defRPr lang="de-DE"/>
            </a:defPPr>
            <a:lvl1pPr marL="72000" indent="0" algn="ctr">
              <a:lnSpc>
                <a:spcPct val="100000"/>
              </a:lnSpc>
              <a:spcBef>
                <a:spcPct val="20000"/>
              </a:spcBef>
              <a:buFontTx/>
              <a:buNone/>
              <a:defRPr sz="4400" b="1">
                <a:solidFill>
                  <a:schemeClr val="bg1">
                    <a:lumMod val="50000"/>
                  </a:schemeClr>
                </a:solidFill>
              </a:defRPr>
            </a:lvl1pPr>
            <a:lvl2pPr marL="612000" indent="-288000">
              <a:lnSpc>
                <a:spcPct val="100000"/>
              </a:lnSpc>
              <a:spcBef>
                <a:spcPct val="20000"/>
              </a:spcBef>
              <a:buFontTx/>
              <a:buBlip>
                <a:blip r:embed="rId5"/>
              </a:buBlip>
              <a:defRPr sz="2200">
                <a:solidFill>
                  <a:schemeClr val="tx1">
                    <a:lumMod val="75000"/>
                    <a:lumOff val="25000"/>
                  </a:schemeClr>
                </a:solidFill>
              </a:defRPr>
            </a:lvl2pPr>
            <a:lvl3pPr marL="864000" indent="-288000">
              <a:lnSpc>
                <a:spcPct val="100000"/>
              </a:lnSpc>
              <a:spcBef>
                <a:spcPct val="20000"/>
              </a:spcBef>
              <a:buFontTx/>
              <a:buBlip>
                <a:blip r:embed="rId5"/>
              </a:buBlip>
              <a:defRPr sz="2200">
                <a:solidFill>
                  <a:schemeClr val="tx1">
                    <a:lumMod val="75000"/>
                    <a:lumOff val="25000"/>
                  </a:schemeClr>
                </a:solidFill>
              </a:defRPr>
            </a:lvl3pPr>
            <a:lvl4pPr marL="1116000" indent="-288000">
              <a:lnSpc>
                <a:spcPct val="100000"/>
              </a:lnSpc>
              <a:spcBef>
                <a:spcPct val="20000"/>
              </a:spcBef>
              <a:buFontTx/>
              <a:buBlip>
                <a:blip r:embed="rId5"/>
              </a:buBlip>
              <a:defRPr sz="2200">
                <a:solidFill>
                  <a:schemeClr val="tx1">
                    <a:lumMod val="75000"/>
                    <a:lumOff val="25000"/>
                  </a:schemeClr>
                </a:solidFill>
              </a:defRPr>
            </a:lvl4pPr>
            <a:lvl5pPr marL="1368000" indent="-288000">
              <a:lnSpc>
                <a:spcPct val="100000"/>
              </a:lnSpc>
              <a:spcBef>
                <a:spcPct val="20000"/>
              </a:spcBef>
              <a:buFontTx/>
              <a:buBlip>
                <a:blip r:embed="rId5"/>
              </a:buBlip>
              <a:defRPr sz="2200">
                <a:solidFill>
                  <a:schemeClr val="tx1">
                    <a:lumMod val="75000"/>
                    <a:lumOff val="25000"/>
                  </a:schemeClr>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3600" dirty="0" smtClean="0"/>
              <a:t>Virtual</a:t>
            </a:r>
            <a:r>
              <a:rPr lang="en-US" sz="3600" dirty="0"/>
              <a:t/>
            </a:r>
            <a:br>
              <a:rPr lang="en-US" sz="3600" dirty="0"/>
            </a:br>
            <a:r>
              <a:rPr lang="en-US" sz="3600" dirty="0"/>
              <a:t>Ray</a:t>
            </a:r>
            <a:br>
              <a:rPr lang="en-US" sz="3600" dirty="0"/>
            </a:br>
            <a:r>
              <a:rPr lang="en-US" sz="3600" dirty="0"/>
              <a:t>Lights</a:t>
            </a:r>
          </a:p>
        </p:txBody>
      </p:sp>
    </p:spTree>
    <p:extLst>
      <p:ext uri="{BB962C8B-B14F-4D97-AF65-F5344CB8AC3E}">
        <p14:creationId xmlns:p14="http://schemas.microsoft.com/office/powerpoint/2010/main" val="16240484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tangle 166"/>
          <p:cNvSpPr/>
          <p:nvPr/>
        </p:nvSpPr>
        <p:spPr>
          <a:xfrm>
            <a:off x="0" y="-33884"/>
            <a:ext cx="9144000" cy="68919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19726" y="3401290"/>
            <a:ext cx="3112184" cy="311218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0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92395" y="3401290"/>
            <a:ext cx="3112184" cy="311218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5972094" y="0"/>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bg1"/>
                </a:solidFill>
              </a:rPr>
              <a:t>Media-to-Surface</a:t>
            </a:r>
            <a:endParaRPr lang="en-US" sz="1600" b="1" dirty="0">
              <a:solidFill>
                <a:schemeClr val="bg1"/>
              </a:solidFill>
            </a:endParaRPr>
          </a:p>
        </p:txBody>
      </p:sp>
      <p:sp>
        <p:nvSpPr>
          <p:cNvPr id="10" name="Content Placeholder 2"/>
          <p:cNvSpPr txBox="1">
            <a:spLocks/>
          </p:cNvSpPr>
          <p:nvPr/>
        </p:nvSpPr>
        <p:spPr>
          <a:xfrm>
            <a:off x="2845293" y="6523873"/>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bg1"/>
                </a:solidFill>
              </a:rPr>
              <a:t>Surface-to-Media</a:t>
            </a:r>
            <a:endParaRPr lang="en-US" sz="1600" b="1" dirty="0">
              <a:solidFill>
                <a:schemeClr val="bg1"/>
              </a:solidFill>
            </a:endParaRPr>
          </a:p>
        </p:txBody>
      </p:sp>
      <p:sp>
        <p:nvSpPr>
          <p:cNvPr id="7" name="Content Placeholder 2"/>
          <p:cNvSpPr txBox="1">
            <a:spLocks/>
          </p:cNvSpPr>
          <p:nvPr/>
        </p:nvSpPr>
        <p:spPr>
          <a:xfrm>
            <a:off x="5972094" y="6513474"/>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bg1"/>
                </a:solidFill>
              </a:rPr>
              <a:t>Media-to-Media</a:t>
            </a:r>
            <a:endParaRPr lang="en-US" sz="1600" b="1" dirty="0">
              <a:solidFill>
                <a:schemeClr val="bg1"/>
              </a:solidFill>
            </a:endParaRPr>
          </a:p>
        </p:txBody>
      </p:sp>
      <p:sp>
        <p:nvSpPr>
          <p:cNvPr id="8" name="Content Placeholder 2"/>
          <p:cNvSpPr txBox="1">
            <a:spLocks/>
          </p:cNvSpPr>
          <p:nvPr/>
        </p:nvSpPr>
        <p:spPr>
          <a:xfrm>
            <a:off x="2845293" y="0"/>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bg1"/>
                </a:solidFill>
              </a:rPr>
              <a:t>Surface-to-Surface</a:t>
            </a:r>
            <a:endParaRPr lang="en-US" sz="1600" b="1" dirty="0">
              <a:solidFill>
                <a:schemeClr val="bg1"/>
              </a:solidFill>
            </a:endParaRPr>
          </a:p>
        </p:txBody>
      </p:sp>
      <p:pic>
        <p:nvPicPr>
          <p:cNvPr id="97"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292925" y="271444"/>
            <a:ext cx="3112184" cy="311218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04"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420256" y="271444"/>
            <a:ext cx="3112184" cy="311218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2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29</a:t>
            </a:fld>
            <a:endParaRPr lang="en-US" dirty="0"/>
          </a:p>
        </p:txBody>
      </p:sp>
      <p:sp>
        <p:nvSpPr>
          <p:cNvPr id="28" name="Content Placeholder 2"/>
          <p:cNvSpPr txBox="1">
            <a:spLocks/>
          </p:cNvSpPr>
          <p:nvPr/>
        </p:nvSpPr>
        <p:spPr>
          <a:xfrm>
            <a:off x="135214" y="2559095"/>
            <a:ext cx="2007448" cy="1661993"/>
          </a:xfrm>
          <a:prstGeom prst="rect">
            <a:avLst/>
          </a:prstGeom>
        </p:spPr>
        <p:txBody>
          <a:bodyPr vert="horz" wrap="square" lIns="0" tIns="0" rIns="0" bIns="0" rtlCol="0">
            <a:spAutoFit/>
          </a:bodyPr>
          <a:lstStyle>
            <a:defPPr>
              <a:defRPr lang="de-DE"/>
            </a:defPPr>
            <a:lvl1pPr marL="72000" indent="0" algn="ctr">
              <a:lnSpc>
                <a:spcPct val="100000"/>
              </a:lnSpc>
              <a:spcBef>
                <a:spcPct val="20000"/>
              </a:spcBef>
              <a:buFontTx/>
              <a:buNone/>
              <a:defRPr sz="4400" b="1">
                <a:solidFill>
                  <a:schemeClr val="bg1">
                    <a:lumMod val="50000"/>
                  </a:schemeClr>
                </a:solidFill>
              </a:defRPr>
            </a:lvl1pPr>
            <a:lvl2pPr marL="612000" indent="-288000">
              <a:lnSpc>
                <a:spcPct val="100000"/>
              </a:lnSpc>
              <a:spcBef>
                <a:spcPct val="20000"/>
              </a:spcBef>
              <a:buFontTx/>
              <a:buBlip>
                <a:blip r:embed="rId5"/>
              </a:buBlip>
              <a:defRPr sz="2200">
                <a:solidFill>
                  <a:schemeClr val="tx1">
                    <a:lumMod val="75000"/>
                    <a:lumOff val="25000"/>
                  </a:schemeClr>
                </a:solidFill>
              </a:defRPr>
            </a:lvl2pPr>
            <a:lvl3pPr marL="864000" indent="-288000">
              <a:lnSpc>
                <a:spcPct val="100000"/>
              </a:lnSpc>
              <a:spcBef>
                <a:spcPct val="20000"/>
              </a:spcBef>
              <a:buFontTx/>
              <a:buBlip>
                <a:blip r:embed="rId5"/>
              </a:buBlip>
              <a:defRPr sz="2200">
                <a:solidFill>
                  <a:schemeClr val="tx1">
                    <a:lumMod val="75000"/>
                    <a:lumOff val="25000"/>
                  </a:schemeClr>
                </a:solidFill>
              </a:defRPr>
            </a:lvl3pPr>
            <a:lvl4pPr marL="1116000" indent="-288000">
              <a:lnSpc>
                <a:spcPct val="100000"/>
              </a:lnSpc>
              <a:spcBef>
                <a:spcPct val="20000"/>
              </a:spcBef>
              <a:buFontTx/>
              <a:buBlip>
                <a:blip r:embed="rId5"/>
              </a:buBlip>
              <a:defRPr sz="2200">
                <a:solidFill>
                  <a:schemeClr val="tx1">
                    <a:lumMod val="75000"/>
                    <a:lumOff val="25000"/>
                  </a:schemeClr>
                </a:solidFill>
              </a:defRPr>
            </a:lvl4pPr>
            <a:lvl5pPr marL="1368000" indent="-288000">
              <a:lnSpc>
                <a:spcPct val="100000"/>
              </a:lnSpc>
              <a:spcBef>
                <a:spcPct val="20000"/>
              </a:spcBef>
              <a:buFontTx/>
              <a:buBlip>
                <a:blip r:embed="rId5"/>
              </a:buBlip>
              <a:defRPr sz="2200">
                <a:solidFill>
                  <a:schemeClr val="tx1">
                    <a:lumMod val="75000"/>
                    <a:lumOff val="25000"/>
                  </a:schemeClr>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3600" dirty="0" smtClean="0"/>
              <a:t>Virtual</a:t>
            </a:r>
            <a:br>
              <a:rPr lang="en-US" sz="3600" dirty="0" smtClean="0"/>
            </a:br>
            <a:r>
              <a:rPr lang="en-US" sz="3600" dirty="0" smtClean="0"/>
              <a:t>Ray</a:t>
            </a:r>
            <a:r>
              <a:rPr lang="en-US" sz="3600" dirty="0"/>
              <a:t/>
            </a:r>
            <a:br>
              <a:rPr lang="en-US" sz="3600" dirty="0"/>
            </a:br>
            <a:r>
              <a:rPr lang="en-US" sz="3600" dirty="0"/>
              <a:t>Lights</a:t>
            </a:r>
          </a:p>
        </p:txBody>
      </p:sp>
      <p:sp>
        <p:nvSpPr>
          <p:cNvPr id="13" name="Content Placeholder 2"/>
          <p:cNvSpPr txBox="1">
            <a:spLocks/>
          </p:cNvSpPr>
          <p:nvPr/>
        </p:nvSpPr>
        <p:spPr>
          <a:xfrm>
            <a:off x="132868" y="1999619"/>
            <a:ext cx="2007448" cy="553998"/>
          </a:xfrm>
          <a:prstGeom prst="rect">
            <a:avLst/>
          </a:prstGeom>
        </p:spPr>
        <p:txBody>
          <a:bodyPr vert="horz" wrap="square" lIns="0" tIns="0" rIns="0" bIns="0" rtlCol="0">
            <a:spAutoFit/>
          </a:bodyPr>
          <a:lstStyle>
            <a:defPPr>
              <a:defRPr lang="de-DE"/>
            </a:defPPr>
            <a:lvl1pPr marL="72000" indent="0" algn="ctr">
              <a:lnSpc>
                <a:spcPct val="100000"/>
              </a:lnSpc>
              <a:spcBef>
                <a:spcPct val="20000"/>
              </a:spcBef>
              <a:buFontTx/>
              <a:buNone/>
              <a:defRPr sz="4400" b="1">
                <a:solidFill>
                  <a:schemeClr val="bg1">
                    <a:lumMod val="50000"/>
                  </a:schemeClr>
                </a:solidFill>
              </a:defRPr>
            </a:lvl1pPr>
            <a:lvl2pPr marL="612000" indent="-288000">
              <a:lnSpc>
                <a:spcPct val="100000"/>
              </a:lnSpc>
              <a:spcBef>
                <a:spcPct val="20000"/>
              </a:spcBef>
              <a:buFontTx/>
              <a:buBlip>
                <a:blip r:embed="rId5"/>
              </a:buBlip>
              <a:defRPr sz="2200">
                <a:solidFill>
                  <a:schemeClr val="tx1">
                    <a:lumMod val="75000"/>
                    <a:lumOff val="25000"/>
                  </a:schemeClr>
                </a:solidFill>
              </a:defRPr>
            </a:lvl2pPr>
            <a:lvl3pPr marL="864000" indent="-288000">
              <a:lnSpc>
                <a:spcPct val="100000"/>
              </a:lnSpc>
              <a:spcBef>
                <a:spcPct val="20000"/>
              </a:spcBef>
              <a:buFontTx/>
              <a:buBlip>
                <a:blip r:embed="rId5"/>
              </a:buBlip>
              <a:defRPr sz="2200">
                <a:solidFill>
                  <a:schemeClr val="tx1">
                    <a:lumMod val="75000"/>
                    <a:lumOff val="25000"/>
                  </a:schemeClr>
                </a:solidFill>
              </a:defRPr>
            </a:lvl3pPr>
            <a:lvl4pPr marL="1116000" indent="-288000">
              <a:lnSpc>
                <a:spcPct val="100000"/>
              </a:lnSpc>
              <a:spcBef>
                <a:spcPct val="20000"/>
              </a:spcBef>
              <a:buFontTx/>
              <a:buBlip>
                <a:blip r:embed="rId5"/>
              </a:buBlip>
              <a:defRPr sz="2200">
                <a:solidFill>
                  <a:schemeClr val="tx1">
                    <a:lumMod val="75000"/>
                    <a:lumOff val="25000"/>
                  </a:schemeClr>
                </a:solidFill>
              </a:defRPr>
            </a:lvl4pPr>
            <a:lvl5pPr marL="1368000" indent="-288000">
              <a:lnSpc>
                <a:spcPct val="100000"/>
              </a:lnSpc>
              <a:spcBef>
                <a:spcPct val="20000"/>
              </a:spcBef>
              <a:buFontTx/>
              <a:buBlip>
                <a:blip r:embed="rId5"/>
              </a:buBlip>
              <a:defRPr sz="2200">
                <a:solidFill>
                  <a:schemeClr val="tx1">
                    <a:lumMod val="75000"/>
                    <a:lumOff val="25000"/>
                  </a:schemeClr>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3600" dirty="0" smtClean="0"/>
              <a:t>Clamped</a:t>
            </a:r>
            <a:endParaRPr lang="en-US" sz="3600" dirty="0"/>
          </a:p>
        </p:txBody>
      </p:sp>
    </p:spTree>
    <p:extLst>
      <p:ext uri="{BB962C8B-B14F-4D97-AF65-F5344CB8AC3E}">
        <p14:creationId xmlns:p14="http://schemas.microsoft.com/office/powerpoint/2010/main" val="6871481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52"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3</a:t>
            </a:fld>
            <a:endParaRPr lang="en-US" dirty="0"/>
          </a:p>
        </p:txBody>
      </p:sp>
      <p:pic>
        <p:nvPicPr>
          <p:cNvPr id="1026" name="Picture 2" descr="D:\papers\VBL-EGSR2012\results\buddha_beauty\buddha_beauty_cro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0064" y="2462539"/>
            <a:ext cx="2874209" cy="36606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172527" y="2462539"/>
            <a:ext cx="2874207" cy="36606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94990" y="2460125"/>
            <a:ext cx="2874207" cy="366068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194990" y="1916832"/>
            <a:ext cx="2874207" cy="492443"/>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tx1"/>
                </a:solidFill>
              </a:rPr>
              <a:t>Surface </a:t>
            </a:r>
            <a:r>
              <a:rPr lang="en-US" sz="1600" b="1" dirty="0" smtClean="0">
                <a:solidFill>
                  <a:schemeClr val="tx1"/>
                </a:solidFill>
              </a:rPr>
              <a:t>illum</a:t>
            </a:r>
            <a:r>
              <a:rPr lang="en-US" sz="1600" b="1" dirty="0" smtClean="0">
                <a:solidFill>
                  <a:schemeClr val="tx1"/>
                </a:solidFill>
              </a:rPr>
              <a:t>ination</a:t>
            </a:r>
            <a:br>
              <a:rPr lang="en-US" sz="1600" b="1" dirty="0" smtClean="0">
                <a:solidFill>
                  <a:schemeClr val="tx1"/>
                </a:solidFill>
              </a:rPr>
            </a:br>
            <a:r>
              <a:rPr lang="en-US" sz="1600" b="1" dirty="0" smtClean="0">
                <a:solidFill>
                  <a:schemeClr val="tx1"/>
                </a:solidFill>
              </a:rPr>
              <a:t>Single </a:t>
            </a:r>
            <a:r>
              <a:rPr lang="en-US" sz="1600" b="1" dirty="0" smtClean="0">
                <a:solidFill>
                  <a:schemeClr val="tx1"/>
                </a:solidFill>
              </a:rPr>
              <a:t>scattering</a:t>
            </a:r>
            <a:endParaRPr lang="en-US" sz="1600" b="1" dirty="0">
              <a:solidFill>
                <a:schemeClr val="tx1"/>
              </a:solidFill>
            </a:endParaRPr>
          </a:p>
        </p:txBody>
      </p:sp>
      <p:sp>
        <p:nvSpPr>
          <p:cNvPr id="9" name="Content Placeholder 2"/>
          <p:cNvSpPr txBox="1">
            <a:spLocks/>
          </p:cNvSpPr>
          <p:nvPr/>
        </p:nvSpPr>
        <p:spPr>
          <a:xfrm>
            <a:off x="3172527" y="1916832"/>
            <a:ext cx="2874207" cy="492443"/>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tx1"/>
                </a:solidFill>
              </a:rPr>
              <a:t>Surface Illumination</a:t>
            </a:r>
            <a:br>
              <a:rPr lang="en-US" sz="1600" b="1" dirty="0" smtClean="0">
                <a:solidFill>
                  <a:schemeClr val="tx1"/>
                </a:solidFill>
              </a:rPr>
            </a:br>
            <a:r>
              <a:rPr lang="en-US" sz="1600" b="1" dirty="0" smtClean="0">
                <a:solidFill>
                  <a:schemeClr val="tx1"/>
                </a:solidFill>
              </a:rPr>
              <a:t>Single + Multiple scattering</a:t>
            </a:r>
            <a:endParaRPr lang="en-US" sz="1600" b="1" dirty="0">
              <a:solidFill>
                <a:schemeClr val="tx1"/>
              </a:solidFill>
            </a:endParaRPr>
          </a:p>
        </p:txBody>
      </p:sp>
      <p:sp>
        <p:nvSpPr>
          <p:cNvPr id="10" name="Content Placeholder 2"/>
          <p:cNvSpPr txBox="1">
            <a:spLocks/>
          </p:cNvSpPr>
          <p:nvPr/>
        </p:nvSpPr>
        <p:spPr>
          <a:xfrm>
            <a:off x="6150066" y="2163054"/>
            <a:ext cx="2874207"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8"/>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tx1"/>
                </a:solidFill>
              </a:rPr>
              <a:t>Full Global Illumination</a:t>
            </a:r>
            <a:endParaRPr lang="en-US" sz="1600" b="1" dirty="0">
              <a:solidFill>
                <a:schemeClr val="tx1"/>
              </a:solidFill>
            </a:endParaRPr>
          </a:p>
        </p:txBody>
      </p:sp>
    </p:spTree>
    <p:custDataLst>
      <p:tags r:id="rId1"/>
    </p:custDataLst>
    <p:extLst>
      <p:ext uri="{BB962C8B-B14F-4D97-AF65-F5344CB8AC3E}">
        <p14:creationId xmlns:p14="http://schemas.microsoft.com/office/powerpoint/2010/main" val="754260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tangle 166"/>
          <p:cNvSpPr/>
          <p:nvPr/>
        </p:nvSpPr>
        <p:spPr>
          <a:xfrm>
            <a:off x="0" y="-33884"/>
            <a:ext cx="9144000" cy="68919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19726" y="3401290"/>
            <a:ext cx="3112184" cy="311218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0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92395" y="3401290"/>
            <a:ext cx="3112184" cy="311218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5972094" y="0"/>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bg1"/>
                </a:solidFill>
              </a:rPr>
              <a:t>Media-to-Surface</a:t>
            </a:r>
            <a:endParaRPr lang="en-US" sz="1600" b="1" dirty="0">
              <a:solidFill>
                <a:schemeClr val="bg1"/>
              </a:solidFill>
            </a:endParaRPr>
          </a:p>
        </p:txBody>
      </p:sp>
      <p:sp>
        <p:nvSpPr>
          <p:cNvPr id="10" name="Content Placeholder 2"/>
          <p:cNvSpPr txBox="1">
            <a:spLocks/>
          </p:cNvSpPr>
          <p:nvPr/>
        </p:nvSpPr>
        <p:spPr>
          <a:xfrm>
            <a:off x="2845293" y="6523873"/>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bg1"/>
                </a:solidFill>
              </a:rPr>
              <a:t>Surface-to-Media</a:t>
            </a:r>
            <a:endParaRPr lang="en-US" sz="1600" b="1" dirty="0">
              <a:solidFill>
                <a:schemeClr val="bg1"/>
              </a:solidFill>
            </a:endParaRPr>
          </a:p>
        </p:txBody>
      </p:sp>
      <p:sp>
        <p:nvSpPr>
          <p:cNvPr id="7" name="Content Placeholder 2"/>
          <p:cNvSpPr txBox="1">
            <a:spLocks/>
          </p:cNvSpPr>
          <p:nvPr/>
        </p:nvSpPr>
        <p:spPr>
          <a:xfrm>
            <a:off x="5972094" y="6513474"/>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bg1"/>
                </a:solidFill>
              </a:rPr>
              <a:t>Media-to-Media</a:t>
            </a:r>
            <a:endParaRPr lang="en-US" sz="1600" b="1" dirty="0">
              <a:solidFill>
                <a:schemeClr val="bg1"/>
              </a:solidFill>
            </a:endParaRPr>
          </a:p>
        </p:txBody>
      </p:sp>
      <p:sp>
        <p:nvSpPr>
          <p:cNvPr id="8" name="Content Placeholder 2"/>
          <p:cNvSpPr txBox="1">
            <a:spLocks/>
          </p:cNvSpPr>
          <p:nvPr/>
        </p:nvSpPr>
        <p:spPr>
          <a:xfrm>
            <a:off x="2845293" y="0"/>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bg1"/>
                </a:solidFill>
              </a:rPr>
              <a:t>Surface-to-Surface</a:t>
            </a:r>
            <a:endParaRPr lang="en-US" sz="1600" b="1" dirty="0">
              <a:solidFill>
                <a:schemeClr val="bg1"/>
              </a:solidFill>
            </a:endParaRPr>
          </a:p>
        </p:txBody>
      </p:sp>
      <p:pic>
        <p:nvPicPr>
          <p:cNvPr id="97"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292925" y="271444"/>
            <a:ext cx="3112184" cy="311218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04"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420256" y="271444"/>
            <a:ext cx="3112184" cy="311218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2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30</a:t>
            </a:fld>
            <a:endParaRPr lang="en-US" dirty="0"/>
          </a:p>
        </p:txBody>
      </p:sp>
      <p:sp>
        <p:nvSpPr>
          <p:cNvPr id="28" name="Content Placeholder 2"/>
          <p:cNvSpPr txBox="1">
            <a:spLocks/>
          </p:cNvSpPr>
          <p:nvPr/>
        </p:nvSpPr>
        <p:spPr>
          <a:xfrm>
            <a:off x="135214" y="2559095"/>
            <a:ext cx="2007448" cy="1661993"/>
          </a:xfrm>
          <a:prstGeom prst="rect">
            <a:avLst/>
          </a:prstGeom>
        </p:spPr>
        <p:txBody>
          <a:bodyPr vert="horz" wrap="square" lIns="0" tIns="0" rIns="0" bIns="0" rtlCol="0">
            <a:spAutoFit/>
          </a:bodyPr>
          <a:lstStyle>
            <a:defPPr>
              <a:defRPr lang="de-DE"/>
            </a:defPPr>
            <a:lvl1pPr marL="72000" indent="0" algn="ctr">
              <a:lnSpc>
                <a:spcPct val="100000"/>
              </a:lnSpc>
              <a:spcBef>
                <a:spcPct val="20000"/>
              </a:spcBef>
              <a:buFontTx/>
              <a:buNone/>
              <a:defRPr sz="4400" b="1">
                <a:solidFill>
                  <a:schemeClr val="bg1">
                    <a:lumMod val="50000"/>
                  </a:schemeClr>
                </a:solidFill>
              </a:defRPr>
            </a:lvl1pPr>
            <a:lvl2pPr marL="612000" indent="-288000">
              <a:lnSpc>
                <a:spcPct val="100000"/>
              </a:lnSpc>
              <a:spcBef>
                <a:spcPct val="20000"/>
              </a:spcBef>
              <a:buFontTx/>
              <a:buBlip>
                <a:blip r:embed="rId5"/>
              </a:buBlip>
              <a:defRPr sz="2200">
                <a:solidFill>
                  <a:schemeClr val="tx1">
                    <a:lumMod val="75000"/>
                    <a:lumOff val="25000"/>
                  </a:schemeClr>
                </a:solidFill>
              </a:defRPr>
            </a:lvl2pPr>
            <a:lvl3pPr marL="864000" indent="-288000">
              <a:lnSpc>
                <a:spcPct val="100000"/>
              </a:lnSpc>
              <a:spcBef>
                <a:spcPct val="20000"/>
              </a:spcBef>
              <a:buFontTx/>
              <a:buBlip>
                <a:blip r:embed="rId5"/>
              </a:buBlip>
              <a:defRPr sz="2200">
                <a:solidFill>
                  <a:schemeClr val="tx1">
                    <a:lumMod val="75000"/>
                    <a:lumOff val="25000"/>
                  </a:schemeClr>
                </a:solidFill>
              </a:defRPr>
            </a:lvl3pPr>
            <a:lvl4pPr marL="1116000" indent="-288000">
              <a:lnSpc>
                <a:spcPct val="100000"/>
              </a:lnSpc>
              <a:spcBef>
                <a:spcPct val="20000"/>
              </a:spcBef>
              <a:buFontTx/>
              <a:buBlip>
                <a:blip r:embed="rId5"/>
              </a:buBlip>
              <a:defRPr sz="2200">
                <a:solidFill>
                  <a:schemeClr val="tx1">
                    <a:lumMod val="75000"/>
                    <a:lumOff val="25000"/>
                  </a:schemeClr>
                </a:solidFill>
              </a:defRPr>
            </a:lvl4pPr>
            <a:lvl5pPr marL="1368000" indent="-288000">
              <a:lnSpc>
                <a:spcPct val="100000"/>
              </a:lnSpc>
              <a:spcBef>
                <a:spcPct val="20000"/>
              </a:spcBef>
              <a:buFontTx/>
              <a:buBlip>
                <a:blip r:embed="rId5"/>
              </a:buBlip>
              <a:defRPr sz="2200">
                <a:solidFill>
                  <a:schemeClr val="tx1">
                    <a:lumMod val="75000"/>
                    <a:lumOff val="25000"/>
                  </a:schemeClr>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3600" dirty="0" smtClean="0"/>
              <a:t>Virtual</a:t>
            </a:r>
            <a:r>
              <a:rPr lang="en-US" sz="3600" dirty="0"/>
              <a:t/>
            </a:r>
            <a:br>
              <a:rPr lang="en-US" sz="3600" dirty="0"/>
            </a:br>
            <a:r>
              <a:rPr lang="en-US" sz="3600" dirty="0" smtClean="0"/>
              <a:t>Beam</a:t>
            </a:r>
            <a:r>
              <a:rPr lang="en-US" sz="3600" dirty="0"/>
              <a:t/>
            </a:r>
            <a:br>
              <a:rPr lang="en-US" sz="3600" dirty="0"/>
            </a:br>
            <a:r>
              <a:rPr lang="en-US" sz="3600" dirty="0"/>
              <a:t>Lights</a:t>
            </a:r>
          </a:p>
        </p:txBody>
      </p:sp>
    </p:spTree>
    <p:extLst>
      <p:ext uri="{BB962C8B-B14F-4D97-AF65-F5344CB8AC3E}">
        <p14:creationId xmlns:p14="http://schemas.microsoft.com/office/powerpoint/2010/main" val="14631836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tangle 166"/>
          <p:cNvSpPr/>
          <p:nvPr/>
        </p:nvSpPr>
        <p:spPr>
          <a:xfrm>
            <a:off x="0" y="-33884"/>
            <a:ext cx="9144000" cy="68919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419726" y="3401290"/>
            <a:ext cx="3112184" cy="311218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92395" y="3401290"/>
            <a:ext cx="3112184" cy="311218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5972094" y="0"/>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bg1"/>
                </a:solidFill>
              </a:rPr>
              <a:t>Media-to-Surface</a:t>
            </a:r>
            <a:endParaRPr lang="en-US" sz="1600" b="1" dirty="0">
              <a:solidFill>
                <a:schemeClr val="bg1"/>
              </a:solidFill>
            </a:endParaRPr>
          </a:p>
        </p:txBody>
      </p:sp>
      <p:sp>
        <p:nvSpPr>
          <p:cNvPr id="10" name="Content Placeholder 2"/>
          <p:cNvSpPr txBox="1">
            <a:spLocks/>
          </p:cNvSpPr>
          <p:nvPr/>
        </p:nvSpPr>
        <p:spPr>
          <a:xfrm>
            <a:off x="2845293" y="6523873"/>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bg1"/>
                </a:solidFill>
              </a:rPr>
              <a:t>Surface-to-Media</a:t>
            </a:r>
            <a:endParaRPr lang="en-US" sz="1600" b="1" dirty="0">
              <a:solidFill>
                <a:schemeClr val="bg1"/>
              </a:solidFill>
            </a:endParaRPr>
          </a:p>
        </p:txBody>
      </p:sp>
      <p:sp>
        <p:nvSpPr>
          <p:cNvPr id="7" name="Content Placeholder 2"/>
          <p:cNvSpPr txBox="1">
            <a:spLocks/>
          </p:cNvSpPr>
          <p:nvPr/>
        </p:nvSpPr>
        <p:spPr>
          <a:xfrm>
            <a:off x="5972094" y="6513474"/>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bg1"/>
                </a:solidFill>
              </a:rPr>
              <a:t>Media-to-Media</a:t>
            </a:r>
            <a:endParaRPr lang="en-US" sz="1600" b="1" dirty="0">
              <a:solidFill>
                <a:schemeClr val="bg1"/>
              </a:solidFill>
            </a:endParaRPr>
          </a:p>
        </p:txBody>
      </p:sp>
      <p:sp>
        <p:nvSpPr>
          <p:cNvPr id="8" name="Content Placeholder 2"/>
          <p:cNvSpPr txBox="1">
            <a:spLocks/>
          </p:cNvSpPr>
          <p:nvPr/>
        </p:nvSpPr>
        <p:spPr>
          <a:xfrm>
            <a:off x="2845293" y="0"/>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bg1"/>
                </a:solidFill>
              </a:rPr>
              <a:t>Surface-to-Surface</a:t>
            </a:r>
            <a:endParaRPr lang="en-US" sz="1600" b="1" dirty="0">
              <a:solidFill>
                <a:schemeClr val="bg1"/>
              </a:solidFill>
            </a:endParaRPr>
          </a:p>
        </p:txBody>
      </p:sp>
      <p:pic>
        <p:nvPicPr>
          <p:cNvPr id="97"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292925" y="271444"/>
            <a:ext cx="3112184" cy="311218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04"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420256" y="271444"/>
            <a:ext cx="3112184" cy="311218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2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31</a:t>
            </a:fld>
            <a:endParaRPr lang="en-US" dirty="0"/>
          </a:p>
        </p:txBody>
      </p:sp>
      <p:sp>
        <p:nvSpPr>
          <p:cNvPr id="28" name="Content Placeholder 2"/>
          <p:cNvSpPr txBox="1">
            <a:spLocks/>
          </p:cNvSpPr>
          <p:nvPr/>
        </p:nvSpPr>
        <p:spPr>
          <a:xfrm>
            <a:off x="135214" y="2559095"/>
            <a:ext cx="2007448" cy="1661993"/>
          </a:xfrm>
          <a:prstGeom prst="rect">
            <a:avLst/>
          </a:prstGeom>
        </p:spPr>
        <p:txBody>
          <a:bodyPr vert="horz" wrap="square" lIns="0" tIns="0" rIns="0" bIns="0" rtlCol="0">
            <a:spAutoFit/>
          </a:bodyPr>
          <a:lstStyle>
            <a:defPPr>
              <a:defRPr lang="de-DE"/>
            </a:defPPr>
            <a:lvl1pPr marL="72000" indent="0" algn="ctr">
              <a:lnSpc>
                <a:spcPct val="100000"/>
              </a:lnSpc>
              <a:spcBef>
                <a:spcPct val="20000"/>
              </a:spcBef>
              <a:buFontTx/>
              <a:buNone/>
              <a:defRPr sz="4400" b="1">
                <a:solidFill>
                  <a:schemeClr val="bg1">
                    <a:lumMod val="50000"/>
                  </a:schemeClr>
                </a:solidFill>
              </a:defRPr>
            </a:lvl1pPr>
            <a:lvl2pPr marL="612000" indent="-288000">
              <a:lnSpc>
                <a:spcPct val="100000"/>
              </a:lnSpc>
              <a:spcBef>
                <a:spcPct val="20000"/>
              </a:spcBef>
              <a:buFontTx/>
              <a:buBlip>
                <a:blip r:embed="rId5"/>
              </a:buBlip>
              <a:defRPr sz="2200">
                <a:solidFill>
                  <a:schemeClr val="tx1">
                    <a:lumMod val="75000"/>
                    <a:lumOff val="25000"/>
                  </a:schemeClr>
                </a:solidFill>
              </a:defRPr>
            </a:lvl2pPr>
            <a:lvl3pPr marL="864000" indent="-288000">
              <a:lnSpc>
                <a:spcPct val="100000"/>
              </a:lnSpc>
              <a:spcBef>
                <a:spcPct val="20000"/>
              </a:spcBef>
              <a:buFontTx/>
              <a:buBlip>
                <a:blip r:embed="rId5"/>
              </a:buBlip>
              <a:defRPr sz="2200">
                <a:solidFill>
                  <a:schemeClr val="tx1">
                    <a:lumMod val="75000"/>
                    <a:lumOff val="25000"/>
                  </a:schemeClr>
                </a:solidFill>
              </a:defRPr>
            </a:lvl3pPr>
            <a:lvl4pPr marL="1116000" indent="-288000">
              <a:lnSpc>
                <a:spcPct val="100000"/>
              </a:lnSpc>
              <a:spcBef>
                <a:spcPct val="20000"/>
              </a:spcBef>
              <a:buFontTx/>
              <a:buBlip>
                <a:blip r:embed="rId5"/>
              </a:buBlip>
              <a:defRPr sz="2200">
                <a:solidFill>
                  <a:schemeClr val="tx1">
                    <a:lumMod val="75000"/>
                    <a:lumOff val="25000"/>
                  </a:schemeClr>
                </a:solidFill>
              </a:defRPr>
            </a:lvl4pPr>
            <a:lvl5pPr marL="1368000" indent="-288000">
              <a:lnSpc>
                <a:spcPct val="100000"/>
              </a:lnSpc>
              <a:spcBef>
                <a:spcPct val="20000"/>
              </a:spcBef>
              <a:buFontTx/>
              <a:buBlip>
                <a:blip r:embed="rId5"/>
              </a:buBlip>
              <a:defRPr sz="2200">
                <a:solidFill>
                  <a:schemeClr val="tx1">
                    <a:lumMod val="75000"/>
                    <a:lumOff val="25000"/>
                  </a:schemeClr>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3600" dirty="0" smtClean="0"/>
              <a:t>Virtual</a:t>
            </a:r>
            <a:r>
              <a:rPr lang="en-US" sz="3600" dirty="0"/>
              <a:t/>
            </a:r>
            <a:br>
              <a:rPr lang="en-US" sz="3600" dirty="0"/>
            </a:br>
            <a:r>
              <a:rPr lang="en-US" sz="3600" dirty="0"/>
              <a:t>Ray</a:t>
            </a:r>
            <a:br>
              <a:rPr lang="en-US" sz="3600" dirty="0"/>
            </a:br>
            <a:r>
              <a:rPr lang="en-US" sz="3600" dirty="0"/>
              <a:t>Lights</a:t>
            </a:r>
          </a:p>
        </p:txBody>
      </p:sp>
    </p:spTree>
    <p:extLst>
      <p:ext uri="{BB962C8B-B14F-4D97-AF65-F5344CB8AC3E}">
        <p14:creationId xmlns:p14="http://schemas.microsoft.com/office/powerpoint/2010/main" val="15318694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tangle 166"/>
          <p:cNvSpPr/>
          <p:nvPr/>
        </p:nvSpPr>
        <p:spPr>
          <a:xfrm>
            <a:off x="0" y="-33884"/>
            <a:ext cx="9144000" cy="68919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19726" y="3401290"/>
            <a:ext cx="3112184" cy="311218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0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92395" y="3401290"/>
            <a:ext cx="3112184" cy="311218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5972094" y="0"/>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bg1"/>
                </a:solidFill>
              </a:rPr>
              <a:t>Media-to-Surface</a:t>
            </a:r>
            <a:endParaRPr lang="en-US" sz="1600" b="1" dirty="0">
              <a:solidFill>
                <a:schemeClr val="bg1"/>
              </a:solidFill>
            </a:endParaRPr>
          </a:p>
        </p:txBody>
      </p:sp>
      <p:sp>
        <p:nvSpPr>
          <p:cNvPr id="10" name="Content Placeholder 2"/>
          <p:cNvSpPr txBox="1">
            <a:spLocks/>
          </p:cNvSpPr>
          <p:nvPr/>
        </p:nvSpPr>
        <p:spPr>
          <a:xfrm>
            <a:off x="2845293" y="6523873"/>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bg1"/>
                </a:solidFill>
              </a:rPr>
              <a:t>Surface-to-Media</a:t>
            </a:r>
            <a:endParaRPr lang="en-US" sz="1600" b="1" dirty="0">
              <a:solidFill>
                <a:schemeClr val="bg1"/>
              </a:solidFill>
            </a:endParaRPr>
          </a:p>
        </p:txBody>
      </p:sp>
      <p:sp>
        <p:nvSpPr>
          <p:cNvPr id="7" name="Content Placeholder 2"/>
          <p:cNvSpPr txBox="1">
            <a:spLocks/>
          </p:cNvSpPr>
          <p:nvPr/>
        </p:nvSpPr>
        <p:spPr>
          <a:xfrm>
            <a:off x="5972094" y="6513474"/>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bg1"/>
                </a:solidFill>
              </a:rPr>
              <a:t>Media-to-Media</a:t>
            </a:r>
            <a:endParaRPr lang="en-US" sz="1600" b="1" dirty="0">
              <a:solidFill>
                <a:schemeClr val="bg1"/>
              </a:solidFill>
            </a:endParaRPr>
          </a:p>
        </p:txBody>
      </p:sp>
      <p:sp>
        <p:nvSpPr>
          <p:cNvPr id="8" name="Content Placeholder 2"/>
          <p:cNvSpPr txBox="1">
            <a:spLocks/>
          </p:cNvSpPr>
          <p:nvPr/>
        </p:nvSpPr>
        <p:spPr>
          <a:xfrm>
            <a:off x="2845293" y="0"/>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bg1"/>
                </a:solidFill>
              </a:rPr>
              <a:t>Surface-to-Surface</a:t>
            </a:r>
            <a:endParaRPr lang="en-US" sz="1600" b="1" dirty="0">
              <a:solidFill>
                <a:schemeClr val="bg1"/>
              </a:solidFill>
            </a:endParaRPr>
          </a:p>
        </p:txBody>
      </p:sp>
      <p:pic>
        <p:nvPicPr>
          <p:cNvPr id="97"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292925" y="271444"/>
            <a:ext cx="3112184" cy="311218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04"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420256" y="271444"/>
            <a:ext cx="3112184" cy="311218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2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32</a:t>
            </a:fld>
            <a:endParaRPr lang="en-US" dirty="0"/>
          </a:p>
        </p:txBody>
      </p:sp>
      <p:sp>
        <p:nvSpPr>
          <p:cNvPr id="28" name="Content Placeholder 2"/>
          <p:cNvSpPr txBox="1">
            <a:spLocks/>
          </p:cNvSpPr>
          <p:nvPr/>
        </p:nvSpPr>
        <p:spPr>
          <a:xfrm>
            <a:off x="135214" y="2559095"/>
            <a:ext cx="2007448" cy="1661993"/>
          </a:xfrm>
          <a:prstGeom prst="rect">
            <a:avLst/>
          </a:prstGeom>
        </p:spPr>
        <p:txBody>
          <a:bodyPr vert="horz" wrap="square" lIns="0" tIns="0" rIns="0" bIns="0" rtlCol="0">
            <a:spAutoFit/>
          </a:bodyPr>
          <a:lstStyle>
            <a:defPPr>
              <a:defRPr lang="de-DE"/>
            </a:defPPr>
            <a:lvl1pPr marL="72000" indent="0" algn="ctr">
              <a:lnSpc>
                <a:spcPct val="100000"/>
              </a:lnSpc>
              <a:spcBef>
                <a:spcPct val="20000"/>
              </a:spcBef>
              <a:buFontTx/>
              <a:buNone/>
              <a:defRPr sz="4400" b="1">
                <a:solidFill>
                  <a:schemeClr val="bg1">
                    <a:lumMod val="50000"/>
                  </a:schemeClr>
                </a:solidFill>
              </a:defRPr>
            </a:lvl1pPr>
            <a:lvl2pPr marL="612000" indent="-288000">
              <a:lnSpc>
                <a:spcPct val="100000"/>
              </a:lnSpc>
              <a:spcBef>
                <a:spcPct val="20000"/>
              </a:spcBef>
              <a:buFontTx/>
              <a:buBlip>
                <a:blip r:embed="rId5"/>
              </a:buBlip>
              <a:defRPr sz="2200">
                <a:solidFill>
                  <a:schemeClr val="tx1">
                    <a:lumMod val="75000"/>
                    <a:lumOff val="25000"/>
                  </a:schemeClr>
                </a:solidFill>
              </a:defRPr>
            </a:lvl2pPr>
            <a:lvl3pPr marL="864000" indent="-288000">
              <a:lnSpc>
                <a:spcPct val="100000"/>
              </a:lnSpc>
              <a:spcBef>
                <a:spcPct val="20000"/>
              </a:spcBef>
              <a:buFontTx/>
              <a:buBlip>
                <a:blip r:embed="rId5"/>
              </a:buBlip>
              <a:defRPr sz="2200">
                <a:solidFill>
                  <a:schemeClr val="tx1">
                    <a:lumMod val="75000"/>
                    <a:lumOff val="25000"/>
                  </a:schemeClr>
                </a:solidFill>
              </a:defRPr>
            </a:lvl3pPr>
            <a:lvl4pPr marL="1116000" indent="-288000">
              <a:lnSpc>
                <a:spcPct val="100000"/>
              </a:lnSpc>
              <a:spcBef>
                <a:spcPct val="20000"/>
              </a:spcBef>
              <a:buFontTx/>
              <a:buBlip>
                <a:blip r:embed="rId5"/>
              </a:buBlip>
              <a:defRPr sz="2200">
                <a:solidFill>
                  <a:schemeClr val="tx1">
                    <a:lumMod val="75000"/>
                    <a:lumOff val="25000"/>
                  </a:schemeClr>
                </a:solidFill>
              </a:defRPr>
            </a:lvl4pPr>
            <a:lvl5pPr marL="1368000" indent="-288000">
              <a:lnSpc>
                <a:spcPct val="100000"/>
              </a:lnSpc>
              <a:spcBef>
                <a:spcPct val="20000"/>
              </a:spcBef>
              <a:buFontTx/>
              <a:buBlip>
                <a:blip r:embed="rId5"/>
              </a:buBlip>
              <a:defRPr sz="2200">
                <a:solidFill>
                  <a:schemeClr val="tx1">
                    <a:lumMod val="75000"/>
                    <a:lumOff val="25000"/>
                  </a:schemeClr>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3600" dirty="0" smtClean="0"/>
              <a:t>Virtual</a:t>
            </a:r>
            <a:r>
              <a:rPr lang="en-US" sz="3600" dirty="0"/>
              <a:t/>
            </a:r>
            <a:br>
              <a:rPr lang="en-US" sz="3600" dirty="0"/>
            </a:br>
            <a:r>
              <a:rPr lang="en-US" sz="3600" dirty="0" smtClean="0"/>
              <a:t>Beam</a:t>
            </a:r>
            <a:r>
              <a:rPr lang="en-US" sz="3600" dirty="0"/>
              <a:t/>
            </a:r>
            <a:br>
              <a:rPr lang="en-US" sz="3600" dirty="0"/>
            </a:br>
            <a:r>
              <a:rPr lang="en-US" sz="3600" dirty="0"/>
              <a:t>Lights</a:t>
            </a:r>
          </a:p>
        </p:txBody>
      </p:sp>
    </p:spTree>
    <p:extLst>
      <p:ext uri="{BB962C8B-B14F-4D97-AF65-F5344CB8AC3E}">
        <p14:creationId xmlns:p14="http://schemas.microsoft.com/office/powerpoint/2010/main" val="18550084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33884"/>
            <a:ext cx="9144000" cy="68919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33</a:t>
            </a:fld>
            <a:endParaRPr lang="en-US" dirty="0"/>
          </a:p>
        </p:txBody>
      </p:sp>
      <p:pic>
        <p:nvPicPr>
          <p:cNvPr id="2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71600" y="1264478"/>
            <a:ext cx="7272808" cy="409095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28" name="Content Placeholder 2"/>
          <p:cNvSpPr txBox="1">
            <a:spLocks/>
          </p:cNvSpPr>
          <p:nvPr/>
        </p:nvSpPr>
        <p:spPr>
          <a:xfrm>
            <a:off x="170736" y="620688"/>
            <a:ext cx="8793752" cy="369332"/>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2400" b="1" dirty="0" smtClean="0">
                <a:solidFill>
                  <a:schemeClr val="bg1"/>
                </a:solidFill>
              </a:rPr>
              <a:t>CARS</a:t>
            </a:r>
            <a:endParaRPr lang="en-US" sz="2400" b="1" dirty="0">
              <a:solidFill>
                <a:schemeClr val="bg1"/>
              </a:solidFill>
            </a:endParaRPr>
          </a:p>
        </p:txBody>
      </p:sp>
      <p:sp>
        <p:nvSpPr>
          <p:cNvPr id="33" name="Content Placeholder 2"/>
          <p:cNvSpPr txBox="1">
            <a:spLocks/>
          </p:cNvSpPr>
          <p:nvPr/>
        </p:nvSpPr>
        <p:spPr>
          <a:xfrm>
            <a:off x="155128" y="5664148"/>
            <a:ext cx="8793752" cy="923330"/>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2000" dirty="0" smtClean="0">
                <a:solidFill>
                  <a:schemeClr val="bg1"/>
                </a:solidFill>
              </a:rPr>
              <a:t>Equal-time comparison</a:t>
            </a:r>
            <a:br>
              <a:rPr lang="en-US" sz="2000" dirty="0" smtClean="0">
                <a:solidFill>
                  <a:schemeClr val="bg1"/>
                </a:solidFill>
              </a:rPr>
            </a:br>
            <a:r>
              <a:rPr lang="en-US" sz="2000" dirty="0" smtClean="0">
                <a:solidFill>
                  <a:schemeClr val="bg1"/>
                </a:solidFill>
              </a:rPr>
              <a:t>Progressive rendering</a:t>
            </a:r>
            <a:br>
              <a:rPr lang="en-US" sz="2000" dirty="0" smtClean="0">
                <a:solidFill>
                  <a:schemeClr val="bg1"/>
                </a:solidFill>
              </a:rPr>
            </a:br>
            <a:r>
              <a:rPr lang="en-US" sz="2000" dirty="0" smtClean="0">
                <a:solidFill>
                  <a:schemeClr val="bg1"/>
                </a:solidFill>
              </a:rPr>
              <a:t>1280x720</a:t>
            </a:r>
          </a:p>
        </p:txBody>
      </p:sp>
    </p:spTree>
    <p:custDataLst>
      <p:tags r:id="rId1"/>
    </p:custDataLst>
    <p:extLst>
      <p:ext uri="{BB962C8B-B14F-4D97-AF65-F5344CB8AC3E}">
        <p14:creationId xmlns:p14="http://schemas.microsoft.com/office/powerpoint/2010/main" val="127264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33884"/>
            <a:ext cx="9144000" cy="68919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34</a:t>
            </a:fld>
            <a:endParaRPr lang="en-US" dirty="0"/>
          </a:p>
        </p:txBody>
      </p:sp>
      <p:pic>
        <p:nvPicPr>
          <p:cNvPr id="2" name="cars.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857250"/>
            <a:ext cx="9144000" cy="5143500"/>
          </a:xfrm>
          <a:prstGeom prst="rect">
            <a:avLst/>
          </a:prstGeom>
        </p:spPr>
      </p:pic>
    </p:spTree>
    <p:custDataLst>
      <p:tags r:id="rId1"/>
    </p:custDataLst>
    <p:extLst>
      <p:ext uri="{BB962C8B-B14F-4D97-AF65-F5344CB8AC3E}">
        <p14:creationId xmlns:p14="http://schemas.microsoft.com/office/powerpoint/2010/main" val="1961567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33884"/>
            <a:ext cx="9144000" cy="68919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35</a:t>
            </a:fld>
            <a:endParaRPr lang="en-US" dirty="0"/>
          </a:p>
        </p:txBody>
      </p:sp>
      <p:pic>
        <p:nvPicPr>
          <p:cNvPr id="2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71600" y="1264478"/>
            <a:ext cx="7272807" cy="409095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28" name="Content Placeholder 2"/>
          <p:cNvSpPr txBox="1">
            <a:spLocks/>
          </p:cNvSpPr>
          <p:nvPr/>
        </p:nvSpPr>
        <p:spPr>
          <a:xfrm>
            <a:off x="170736" y="620688"/>
            <a:ext cx="8793752" cy="369332"/>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2400" b="1" dirty="0" smtClean="0">
                <a:solidFill>
                  <a:schemeClr val="bg1"/>
                </a:solidFill>
              </a:rPr>
              <a:t>SMOKY ROOM</a:t>
            </a:r>
            <a:endParaRPr lang="en-US" sz="2400" b="1" dirty="0">
              <a:solidFill>
                <a:schemeClr val="bg1"/>
              </a:solidFill>
            </a:endParaRPr>
          </a:p>
        </p:txBody>
      </p:sp>
      <p:sp>
        <p:nvSpPr>
          <p:cNvPr id="33" name="Content Placeholder 2"/>
          <p:cNvSpPr txBox="1">
            <a:spLocks/>
          </p:cNvSpPr>
          <p:nvPr/>
        </p:nvSpPr>
        <p:spPr>
          <a:xfrm>
            <a:off x="155128" y="5664148"/>
            <a:ext cx="8793752" cy="923330"/>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2000" dirty="0" smtClean="0">
                <a:solidFill>
                  <a:schemeClr val="bg1"/>
                </a:solidFill>
              </a:rPr>
              <a:t>Equal-time comparison</a:t>
            </a:r>
            <a:br>
              <a:rPr lang="en-US" sz="2000" dirty="0" smtClean="0">
                <a:solidFill>
                  <a:schemeClr val="bg1"/>
                </a:solidFill>
              </a:rPr>
            </a:br>
            <a:r>
              <a:rPr lang="en-US" sz="2000" dirty="0" smtClean="0">
                <a:solidFill>
                  <a:schemeClr val="bg1"/>
                </a:solidFill>
              </a:rPr>
              <a:t>Progressive rendering </a:t>
            </a:r>
            <a:br>
              <a:rPr lang="en-US" sz="2000" dirty="0" smtClean="0">
                <a:solidFill>
                  <a:schemeClr val="bg1"/>
                </a:solidFill>
              </a:rPr>
            </a:br>
            <a:r>
              <a:rPr lang="en-US" sz="2000" dirty="0" smtClean="0">
                <a:solidFill>
                  <a:schemeClr val="bg1"/>
                </a:solidFill>
              </a:rPr>
              <a:t>1280x720</a:t>
            </a:r>
          </a:p>
        </p:txBody>
      </p:sp>
    </p:spTree>
    <p:custDataLst>
      <p:tags r:id="rId1"/>
    </p:custDataLst>
    <p:extLst>
      <p:ext uri="{BB962C8B-B14F-4D97-AF65-F5344CB8AC3E}">
        <p14:creationId xmlns:p14="http://schemas.microsoft.com/office/powerpoint/2010/main" val="229100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33884"/>
            <a:ext cx="9144000" cy="68919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mokyroom.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857250"/>
            <a:ext cx="9144000" cy="5143500"/>
          </a:xfrm>
          <a:prstGeom prst="rect">
            <a:avLst/>
          </a:prstGeom>
        </p:spPr>
      </p:pic>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36</a:t>
            </a:fld>
            <a:endParaRPr lang="en-US" dirty="0"/>
          </a:p>
        </p:txBody>
      </p:sp>
    </p:spTree>
    <p:custDataLst>
      <p:tags r:id="rId1"/>
    </p:custDataLst>
    <p:extLst>
      <p:ext uri="{BB962C8B-B14F-4D97-AF65-F5344CB8AC3E}">
        <p14:creationId xmlns:p14="http://schemas.microsoft.com/office/powerpoint/2010/main" val="3790085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7584" y="4188678"/>
            <a:ext cx="4428491" cy="2491026"/>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148064" y="3619944"/>
            <a:ext cx="2952328" cy="2952328"/>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CONCLUSION</a:t>
            </a:r>
            <a:endParaRPr lang="de-DE" dirty="0"/>
          </a:p>
        </p:txBody>
      </p:sp>
      <p:sp>
        <p:nvSpPr>
          <p:cNvPr id="3" name="Content Placeholder 2"/>
          <p:cNvSpPr>
            <a:spLocks noGrp="1"/>
          </p:cNvSpPr>
          <p:nvPr>
            <p:ph idx="1"/>
          </p:nvPr>
        </p:nvSpPr>
        <p:spPr/>
        <p:txBody>
          <a:bodyPr/>
          <a:lstStyle/>
          <a:p>
            <a:r>
              <a:rPr lang="en-US" b="1" dirty="0" smtClean="0"/>
              <a:t>Progressive Virtual Beam Lights</a:t>
            </a:r>
          </a:p>
          <a:p>
            <a:pPr lvl="1"/>
            <a:r>
              <a:rPr lang="en-US" dirty="0" smtClean="0"/>
              <a:t>distribute energy along line segments</a:t>
            </a:r>
          </a:p>
          <a:p>
            <a:pPr lvl="1"/>
            <a:r>
              <a:rPr lang="en-US" dirty="0" smtClean="0"/>
              <a:t>do not rely on density estimation, rather use virtual lights</a:t>
            </a:r>
          </a:p>
          <a:p>
            <a:pPr lvl="1"/>
            <a:r>
              <a:rPr lang="en-US" dirty="0" smtClean="0"/>
              <a:t>completely avoid singularities by distributing energy over </a:t>
            </a:r>
            <a:r>
              <a:rPr lang="en-US" dirty="0" smtClean="0"/>
              <a:t>volume</a:t>
            </a:r>
            <a:endParaRPr lang="en-US" dirty="0" smtClean="0"/>
          </a:p>
          <a:p>
            <a:pPr lvl="1"/>
            <a:r>
              <a:rPr lang="en-US" dirty="0" smtClean="0"/>
              <a:t>progressive and convergent</a:t>
            </a:r>
          </a:p>
        </p:txBody>
      </p:sp>
      <p:sp>
        <p:nvSpPr>
          <p:cNvPr id="5" name="Slide Number Placeholder 4"/>
          <p:cNvSpPr>
            <a:spLocks noGrp="1"/>
          </p:cNvSpPr>
          <p:nvPr>
            <p:ph type="sldNum" sz="quarter" idx="12"/>
          </p:nvPr>
        </p:nvSpPr>
        <p:spPr/>
        <p:txBody>
          <a:bodyPr/>
          <a:lstStyle/>
          <a:p>
            <a:fld id="{7E95431C-F0EC-4DC5-A098-16E27D1FF48A}" type="slidenum">
              <a:rPr lang="en-US" smtClean="0"/>
              <a:pPr/>
              <a:t>37</a:t>
            </a:fld>
            <a:endParaRPr lang="en-US" dirty="0"/>
          </a:p>
        </p:txBody>
      </p:sp>
      <p:pic>
        <p:nvPicPr>
          <p:cNvPr id="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2509"/>
          <a:stretch/>
        </p:blipFill>
        <p:spPr bwMode="auto">
          <a:xfrm>
            <a:off x="2339752" y="3345351"/>
            <a:ext cx="3344760" cy="215043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1115616" y="5303422"/>
            <a:ext cx="4968552" cy="1228887"/>
          </a:xfrm>
          <a:prstGeom prst="rect">
            <a:avLst/>
          </a:prstGeom>
        </p:spPr>
        <p:txBody>
          <a:bodyPr vert="horz" lIns="91440" tIns="45720" rIns="91440" bIns="45720" rtlCol="0">
            <a:normAutofit/>
          </a:bodyPr>
          <a:lstStyle>
            <a:lvl1pPr marL="360000" indent="-288000" algn="l" defTabSz="914400" rtl="0" eaLnBrk="1" latinLnBrk="0" hangingPunct="1">
              <a:lnSpc>
                <a:spcPct val="100000"/>
              </a:lnSpc>
              <a:spcBef>
                <a:spcPct val="20000"/>
              </a:spcBef>
              <a:buFontTx/>
              <a:buBlip>
                <a:blip r:embed="rId5"/>
              </a:buBlip>
              <a:defRPr sz="2200" kern="1200">
                <a:solidFill>
                  <a:schemeClr val="tx1"/>
                </a:solidFill>
                <a:latin typeface="+mn-lt"/>
                <a:ea typeface="+mn-ea"/>
                <a:cs typeface="+mn-cs"/>
              </a:defRPr>
            </a:lvl1pPr>
            <a:lvl2pPr marL="612000" indent="-288000" algn="l" defTabSz="914400" rtl="0" eaLnBrk="1" latinLnBrk="0" hangingPunct="1">
              <a:lnSpc>
                <a:spcPct val="100000"/>
              </a:lnSpc>
              <a:spcBef>
                <a:spcPct val="20000"/>
              </a:spcBef>
              <a:buFontTx/>
              <a:buBlip>
                <a:blip r:embed="rId6"/>
              </a:buBlip>
              <a:defRPr sz="2200" kern="1200">
                <a:solidFill>
                  <a:schemeClr val="tx1"/>
                </a:solidFill>
                <a:latin typeface="+mn-lt"/>
                <a:ea typeface="+mn-ea"/>
                <a:cs typeface="+mn-cs"/>
              </a:defRPr>
            </a:lvl2pPr>
            <a:lvl3pPr marL="864000" indent="-288000" algn="l" defTabSz="914400" rtl="0" eaLnBrk="1" latinLnBrk="0" hangingPunct="1">
              <a:lnSpc>
                <a:spcPct val="100000"/>
              </a:lnSpc>
              <a:spcBef>
                <a:spcPct val="20000"/>
              </a:spcBef>
              <a:buFontTx/>
              <a:buBlip>
                <a:blip r:embed="rId6"/>
              </a:buBlip>
              <a:defRPr sz="2200" kern="1200">
                <a:solidFill>
                  <a:schemeClr val="tx1"/>
                </a:solidFill>
                <a:latin typeface="+mn-lt"/>
                <a:ea typeface="+mn-ea"/>
                <a:cs typeface="+mn-cs"/>
              </a:defRPr>
            </a:lvl3pPr>
            <a:lvl4pPr marL="1116000" indent="-288000" algn="l" defTabSz="914400" rtl="0" eaLnBrk="1" latinLnBrk="0" hangingPunct="1">
              <a:lnSpc>
                <a:spcPct val="100000"/>
              </a:lnSpc>
              <a:spcBef>
                <a:spcPct val="20000"/>
              </a:spcBef>
              <a:buFontTx/>
              <a:buBlip>
                <a:blip r:embed="rId6"/>
              </a:buBlip>
              <a:defRPr sz="2200" kern="1200">
                <a:solidFill>
                  <a:schemeClr val="tx1"/>
                </a:solidFill>
                <a:latin typeface="+mn-lt"/>
                <a:ea typeface="+mn-ea"/>
                <a:cs typeface="+mn-cs"/>
              </a:defRPr>
            </a:lvl4pPr>
            <a:lvl5pPr marL="1368000" indent="-288000" algn="l" defTabSz="914400" rtl="0" eaLnBrk="1" latinLnBrk="0" hangingPunct="1">
              <a:lnSpc>
                <a:spcPct val="100000"/>
              </a:lnSpc>
              <a:spcBef>
                <a:spcPct val="20000"/>
              </a:spcBef>
              <a:buFontTx/>
              <a:buBlip>
                <a:blip r:embed="rId6"/>
              </a:buBlip>
              <a:defRPr sz="2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None/>
            </a:pPr>
            <a:r>
              <a:rPr lang="en-US" sz="7200" b="1" dirty="0" smtClean="0"/>
              <a:t>thank you!</a:t>
            </a:r>
            <a:endParaRPr lang="en-US" sz="7200" dirty="0" smtClean="0"/>
          </a:p>
        </p:txBody>
      </p:sp>
    </p:spTree>
    <p:extLst>
      <p:ext uri="{BB962C8B-B14F-4D97-AF65-F5344CB8AC3E}">
        <p14:creationId xmlns:p14="http://schemas.microsoft.com/office/powerpoint/2010/main" val="16046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1" name="Picture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344" y="116632"/>
            <a:ext cx="1309663" cy="493306"/>
          </a:xfrm>
          <a:prstGeom prst="rect">
            <a:avLst/>
          </a:prstGeom>
          <a:noFill/>
          <a:ln>
            <a:noFill/>
          </a:ln>
          <a:effectLst>
            <a:reflection blurRad="6350" stA="52000" endA="300" endPos="35000" dir="5400000" sy="-100000" algn="bl" rotWithShape="0"/>
          </a:effectLst>
        </p:spPr>
      </p:pic>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609" y="1287729"/>
            <a:ext cx="3108960" cy="2065184"/>
          </a:xfrm>
          <a:prstGeom prst="rect">
            <a:avLst/>
          </a:prstGeom>
          <a:noFill/>
          <a:ln>
            <a:noFill/>
          </a:ln>
        </p:spPr>
      </p:pic>
      <p:sp>
        <p:nvSpPr>
          <p:cNvPr id="104" name="Content Placeholder 2"/>
          <p:cNvSpPr txBox="1">
            <a:spLocks/>
          </p:cNvSpPr>
          <p:nvPr/>
        </p:nvSpPr>
        <p:spPr>
          <a:xfrm>
            <a:off x="691799" y="987292"/>
            <a:ext cx="3446507" cy="307777"/>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2000" b="1" dirty="0" smtClean="0">
                <a:solidFill>
                  <a:schemeClr val="tx1"/>
                </a:solidFill>
              </a:rPr>
              <a:t>Volumetric Photon Mapping</a:t>
            </a:r>
            <a:endParaRPr lang="en-US" sz="2000" b="1" dirty="0">
              <a:solidFill>
                <a:schemeClr val="tx1"/>
              </a:solidFill>
            </a:endParaRPr>
          </a:p>
        </p:txBody>
      </p:sp>
      <p:sp>
        <p:nvSpPr>
          <p:cNvPr id="106" name="Content Placeholder 2"/>
          <p:cNvSpPr txBox="1">
            <a:spLocks/>
          </p:cNvSpPr>
          <p:nvPr/>
        </p:nvSpPr>
        <p:spPr>
          <a:xfrm>
            <a:off x="763806" y="1268760"/>
            <a:ext cx="3446508" cy="369332"/>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Tx/>
              <a:buNone/>
            </a:pPr>
            <a:r>
              <a:rPr lang="en-US" sz="1200" dirty="0" smtClean="0">
                <a:solidFill>
                  <a:schemeClr val="tx1"/>
                </a:solidFill>
              </a:rPr>
              <a:t>Jensen and Christensen [1998]</a:t>
            </a:r>
          </a:p>
          <a:p>
            <a:pPr marL="0" indent="0" algn="r">
              <a:spcBef>
                <a:spcPts val="0"/>
              </a:spcBef>
              <a:buFontTx/>
              <a:buNone/>
            </a:pPr>
            <a:r>
              <a:rPr lang="en-US" sz="1200" dirty="0" smtClean="0">
                <a:solidFill>
                  <a:schemeClr val="tx1"/>
                </a:solidFill>
              </a:rPr>
              <a:t>Jarosz et al. [2008]</a:t>
            </a:r>
            <a:endParaRPr lang="en-US" sz="1200" dirty="0">
              <a:solidFill>
                <a:schemeClr val="tx1"/>
              </a:solidFill>
            </a:endParaRPr>
          </a:p>
        </p:txBody>
      </p:sp>
      <p:sp>
        <p:nvSpPr>
          <p:cNvPr id="107" name="Content Placeholder 2"/>
          <p:cNvSpPr txBox="1">
            <a:spLocks/>
          </p:cNvSpPr>
          <p:nvPr/>
        </p:nvSpPr>
        <p:spPr>
          <a:xfrm>
            <a:off x="691798" y="3356992"/>
            <a:ext cx="344650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spcBef>
                <a:spcPts val="0"/>
              </a:spcBef>
              <a:buFontTx/>
              <a:buNone/>
            </a:pPr>
            <a:r>
              <a:rPr lang="en-US" sz="1600" b="1" dirty="0" smtClean="0">
                <a:solidFill>
                  <a:srgbClr val="E10166"/>
                </a:solidFill>
              </a:rPr>
              <a:t>“requires a lot of photons”</a:t>
            </a:r>
            <a:endParaRPr lang="en-US" sz="1600" b="1" dirty="0">
              <a:solidFill>
                <a:srgbClr val="E10166"/>
              </a:solidFill>
            </a:endParaRPr>
          </a:p>
        </p:txBody>
      </p:sp>
      <p:pic>
        <p:nvPicPr>
          <p:cNvPr id="119" name="Picture 1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9609" y="4250522"/>
            <a:ext cx="3108960" cy="2065184"/>
          </a:xfrm>
          <a:prstGeom prst="rect">
            <a:avLst/>
          </a:prstGeom>
          <a:noFill/>
          <a:ln>
            <a:noFill/>
          </a:ln>
        </p:spPr>
      </p:pic>
      <p:sp>
        <p:nvSpPr>
          <p:cNvPr id="120" name="Content Placeholder 2"/>
          <p:cNvSpPr txBox="1">
            <a:spLocks/>
          </p:cNvSpPr>
          <p:nvPr/>
        </p:nvSpPr>
        <p:spPr>
          <a:xfrm>
            <a:off x="691799" y="3950085"/>
            <a:ext cx="3446507" cy="307777"/>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2000" b="1" dirty="0" smtClean="0">
                <a:solidFill>
                  <a:schemeClr val="tx1"/>
                </a:solidFill>
              </a:rPr>
              <a:t>Virtual Point Lights</a:t>
            </a:r>
            <a:endParaRPr lang="en-US" sz="2000" b="1" dirty="0">
              <a:solidFill>
                <a:schemeClr val="tx1"/>
              </a:solidFill>
            </a:endParaRPr>
          </a:p>
        </p:txBody>
      </p:sp>
      <p:sp>
        <p:nvSpPr>
          <p:cNvPr id="121" name="Content Placeholder 2"/>
          <p:cNvSpPr txBox="1">
            <a:spLocks/>
          </p:cNvSpPr>
          <p:nvPr/>
        </p:nvSpPr>
        <p:spPr>
          <a:xfrm>
            <a:off x="763806" y="4231553"/>
            <a:ext cx="3446508" cy="369332"/>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Tx/>
              <a:buNone/>
            </a:pPr>
            <a:r>
              <a:rPr lang="en-US" sz="1200" dirty="0" smtClean="0">
                <a:solidFill>
                  <a:schemeClr val="tx1"/>
                </a:solidFill>
              </a:rPr>
              <a:t>Keller [1997]</a:t>
            </a:r>
          </a:p>
          <a:p>
            <a:pPr marL="0" indent="0" algn="r">
              <a:spcBef>
                <a:spcPts val="0"/>
              </a:spcBef>
              <a:buFontTx/>
              <a:buNone/>
            </a:pPr>
            <a:r>
              <a:rPr lang="en-US" sz="1200" dirty="0" err="1" smtClean="0">
                <a:solidFill>
                  <a:schemeClr val="tx1"/>
                </a:solidFill>
              </a:rPr>
              <a:t>Raab</a:t>
            </a:r>
            <a:r>
              <a:rPr lang="en-US" sz="1200" dirty="0" smtClean="0">
                <a:solidFill>
                  <a:schemeClr val="tx1"/>
                </a:solidFill>
              </a:rPr>
              <a:t> et al. [2008]</a:t>
            </a:r>
            <a:endParaRPr lang="en-US" sz="1200" dirty="0">
              <a:solidFill>
                <a:schemeClr val="tx1"/>
              </a:solidFill>
            </a:endParaRPr>
          </a:p>
        </p:txBody>
      </p:sp>
      <p:sp>
        <p:nvSpPr>
          <p:cNvPr id="122" name="Content Placeholder 2"/>
          <p:cNvSpPr txBox="1">
            <a:spLocks/>
          </p:cNvSpPr>
          <p:nvPr/>
        </p:nvSpPr>
        <p:spPr>
          <a:xfrm>
            <a:off x="691798" y="6319785"/>
            <a:ext cx="344650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spcBef>
                <a:spcPts val="0"/>
              </a:spcBef>
              <a:buFontTx/>
              <a:buNone/>
            </a:pPr>
            <a:r>
              <a:rPr lang="en-US" sz="1600" b="1" dirty="0" smtClean="0">
                <a:solidFill>
                  <a:srgbClr val="E10166"/>
                </a:solidFill>
              </a:rPr>
              <a:t>“suffer from singularities”</a:t>
            </a:r>
            <a:endParaRPr lang="en-US" sz="1600" b="1" dirty="0">
              <a:solidFill>
                <a:srgbClr val="E10166"/>
              </a:solidFill>
            </a:endParaRPr>
          </a:p>
        </p:txBody>
      </p:sp>
      <p:pic>
        <p:nvPicPr>
          <p:cNvPr id="123" name="Picture 1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67012" y="1287507"/>
            <a:ext cx="3108960" cy="2065184"/>
          </a:xfrm>
          <a:prstGeom prst="rect">
            <a:avLst/>
          </a:prstGeom>
          <a:noFill/>
          <a:ln>
            <a:noFill/>
          </a:ln>
        </p:spPr>
      </p:pic>
      <p:sp>
        <p:nvSpPr>
          <p:cNvPr id="124" name="Content Placeholder 2"/>
          <p:cNvSpPr txBox="1">
            <a:spLocks/>
          </p:cNvSpPr>
          <p:nvPr/>
        </p:nvSpPr>
        <p:spPr>
          <a:xfrm>
            <a:off x="4819202" y="987070"/>
            <a:ext cx="3446507" cy="307777"/>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2000" b="1" dirty="0" smtClean="0">
                <a:solidFill>
                  <a:schemeClr val="tx1"/>
                </a:solidFill>
              </a:rPr>
              <a:t>Photon Beams</a:t>
            </a:r>
            <a:endParaRPr lang="en-US" sz="2000" b="1" dirty="0">
              <a:solidFill>
                <a:schemeClr val="tx1"/>
              </a:solidFill>
            </a:endParaRPr>
          </a:p>
        </p:txBody>
      </p:sp>
      <p:sp>
        <p:nvSpPr>
          <p:cNvPr id="125" name="Content Placeholder 2"/>
          <p:cNvSpPr txBox="1">
            <a:spLocks/>
          </p:cNvSpPr>
          <p:nvPr/>
        </p:nvSpPr>
        <p:spPr>
          <a:xfrm>
            <a:off x="4891209" y="1268538"/>
            <a:ext cx="3446508" cy="369332"/>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Tx/>
              <a:buNone/>
            </a:pPr>
            <a:r>
              <a:rPr lang="en-US" sz="1200" dirty="0" smtClean="0">
                <a:solidFill>
                  <a:schemeClr val="tx1"/>
                </a:solidFill>
              </a:rPr>
              <a:t>Jarosz et al. [2011a]</a:t>
            </a:r>
          </a:p>
          <a:p>
            <a:pPr marL="0" indent="0" algn="r">
              <a:spcBef>
                <a:spcPts val="0"/>
              </a:spcBef>
              <a:buFontTx/>
              <a:buNone/>
            </a:pPr>
            <a:r>
              <a:rPr lang="en-US" sz="1200" dirty="0" smtClean="0">
                <a:solidFill>
                  <a:schemeClr val="tx1"/>
                </a:solidFill>
              </a:rPr>
              <a:t>Jarosz et al. [2011b]</a:t>
            </a:r>
            <a:endParaRPr lang="en-US" sz="1200" dirty="0">
              <a:solidFill>
                <a:schemeClr val="tx1"/>
              </a:solidFill>
            </a:endParaRPr>
          </a:p>
        </p:txBody>
      </p:sp>
      <p:sp>
        <p:nvSpPr>
          <p:cNvPr id="126" name="Content Placeholder 2"/>
          <p:cNvSpPr txBox="1">
            <a:spLocks/>
          </p:cNvSpPr>
          <p:nvPr/>
        </p:nvSpPr>
        <p:spPr>
          <a:xfrm>
            <a:off x="4572000" y="3356770"/>
            <a:ext cx="3857255"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spcBef>
                <a:spcPts val="0"/>
              </a:spcBef>
              <a:buFontTx/>
              <a:buNone/>
            </a:pPr>
            <a:r>
              <a:rPr lang="en-US" sz="1600" b="1" dirty="0" smtClean="0">
                <a:solidFill>
                  <a:srgbClr val="E10166"/>
                </a:solidFill>
              </a:rPr>
              <a:t>“great for caustics, less for indirect </a:t>
            </a:r>
            <a:r>
              <a:rPr lang="en-US" sz="1600" b="1" dirty="0" err="1" smtClean="0">
                <a:solidFill>
                  <a:srgbClr val="E10166"/>
                </a:solidFill>
              </a:rPr>
              <a:t>illum</a:t>
            </a:r>
            <a:r>
              <a:rPr lang="en-US" sz="1600" b="1" dirty="0" smtClean="0">
                <a:solidFill>
                  <a:srgbClr val="E10166"/>
                </a:solidFill>
              </a:rPr>
              <a:t>.”</a:t>
            </a:r>
            <a:endParaRPr lang="en-US" sz="1600" b="1" dirty="0">
              <a:solidFill>
                <a:srgbClr val="E10166"/>
              </a:solidFill>
            </a:endParaRPr>
          </a:p>
        </p:txBody>
      </p:sp>
      <p:pic>
        <p:nvPicPr>
          <p:cNvPr id="127" name="Picture 1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67012" y="4250300"/>
            <a:ext cx="3108960" cy="2065184"/>
          </a:xfrm>
          <a:prstGeom prst="rect">
            <a:avLst/>
          </a:prstGeom>
          <a:noFill/>
          <a:ln>
            <a:noFill/>
          </a:ln>
        </p:spPr>
      </p:pic>
      <p:sp>
        <p:nvSpPr>
          <p:cNvPr id="128" name="Content Placeholder 2"/>
          <p:cNvSpPr txBox="1">
            <a:spLocks/>
          </p:cNvSpPr>
          <p:nvPr/>
        </p:nvSpPr>
        <p:spPr>
          <a:xfrm>
            <a:off x="4819202" y="3949863"/>
            <a:ext cx="3446507" cy="307777"/>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2000" b="1" dirty="0" smtClean="0">
                <a:solidFill>
                  <a:schemeClr val="tx1"/>
                </a:solidFill>
              </a:rPr>
              <a:t>Virtual Ray Lights</a:t>
            </a:r>
            <a:endParaRPr lang="en-US" sz="2000" b="1" dirty="0">
              <a:solidFill>
                <a:schemeClr val="tx1"/>
              </a:solidFill>
            </a:endParaRPr>
          </a:p>
        </p:txBody>
      </p:sp>
      <p:sp>
        <p:nvSpPr>
          <p:cNvPr id="129" name="Content Placeholder 2"/>
          <p:cNvSpPr txBox="1">
            <a:spLocks/>
          </p:cNvSpPr>
          <p:nvPr/>
        </p:nvSpPr>
        <p:spPr>
          <a:xfrm>
            <a:off x="4423664" y="6319563"/>
            <a:ext cx="4324800"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spcBef>
                <a:spcPts val="0"/>
              </a:spcBef>
              <a:buFontTx/>
              <a:buNone/>
            </a:pPr>
            <a:r>
              <a:rPr lang="en-US" sz="1600" b="1" dirty="0" smtClean="0">
                <a:solidFill>
                  <a:srgbClr val="E10166"/>
                </a:solidFill>
              </a:rPr>
              <a:t>“singularities reduced, but still present”</a:t>
            </a:r>
            <a:endParaRPr lang="en-US" sz="1600" b="1" dirty="0">
              <a:solidFill>
                <a:srgbClr val="E10166"/>
              </a:solidFill>
            </a:endParaRPr>
          </a:p>
        </p:txBody>
      </p:sp>
      <p:sp>
        <p:nvSpPr>
          <p:cNvPr id="130" name="Content Placeholder 2"/>
          <p:cNvSpPr txBox="1">
            <a:spLocks/>
          </p:cNvSpPr>
          <p:nvPr/>
        </p:nvSpPr>
        <p:spPr>
          <a:xfrm>
            <a:off x="4891209" y="4231332"/>
            <a:ext cx="3446508" cy="369332"/>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None/>
            </a:pPr>
            <a:r>
              <a:rPr lang="en-US" sz="1200" dirty="0" smtClean="0">
                <a:solidFill>
                  <a:schemeClr val="tx1"/>
                </a:solidFill>
              </a:rPr>
              <a:t>Nov</a:t>
            </a:r>
            <a:r>
              <a:rPr lang="de-DE" sz="1200" dirty="0">
                <a:solidFill>
                  <a:schemeClr val="tx1">
                    <a:lumMod val="85000"/>
                    <a:lumOff val="15000"/>
                  </a:schemeClr>
                </a:solidFill>
              </a:rPr>
              <a:t>á</a:t>
            </a:r>
            <a:r>
              <a:rPr lang="en-US" sz="1200" dirty="0" smtClean="0">
                <a:solidFill>
                  <a:schemeClr val="tx1"/>
                </a:solidFill>
              </a:rPr>
              <a:t>k et al. [2012]</a:t>
            </a:r>
          </a:p>
          <a:p>
            <a:pPr marL="0" indent="0" algn="r">
              <a:spcBef>
                <a:spcPts val="0"/>
              </a:spcBef>
              <a:buFontTx/>
              <a:buNone/>
            </a:pPr>
            <a:r>
              <a:rPr lang="en-US" sz="1200" dirty="0" smtClean="0">
                <a:solidFill>
                  <a:schemeClr val="tx1"/>
                </a:solidFill>
              </a:rPr>
              <a:t>to appear at SIGGRAPH</a:t>
            </a:r>
            <a:endParaRPr lang="en-US" sz="1200" dirty="0">
              <a:solidFill>
                <a:schemeClr val="tx1"/>
              </a:solidFill>
            </a:endParaRPr>
          </a:p>
        </p:txBody>
      </p:sp>
      <p:pic>
        <p:nvPicPr>
          <p:cNvPr id="135" name="Picture 1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0471" y="7250721"/>
            <a:ext cx="2707433" cy="1920219"/>
          </a:xfrm>
          <a:prstGeom prst="rect">
            <a:avLst/>
          </a:prstGeom>
          <a:noFill/>
          <a:ln>
            <a:noFill/>
          </a:ln>
        </p:spPr>
      </p:pic>
      <p:sp>
        <p:nvSpPr>
          <p:cNvPr id="136" name="Content Placeholder 2"/>
          <p:cNvSpPr txBox="1">
            <a:spLocks/>
          </p:cNvSpPr>
          <p:nvPr/>
        </p:nvSpPr>
        <p:spPr>
          <a:xfrm>
            <a:off x="701037" y="6912655"/>
            <a:ext cx="3446507" cy="307777"/>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2000" b="1" dirty="0" smtClean="0">
                <a:solidFill>
                  <a:schemeClr val="tx1"/>
                </a:solidFill>
              </a:rPr>
              <a:t>Virtual Spherical Lights</a:t>
            </a:r>
            <a:endParaRPr lang="en-US" sz="2000" b="1" dirty="0">
              <a:solidFill>
                <a:schemeClr val="tx1"/>
              </a:solidFill>
            </a:endParaRPr>
          </a:p>
        </p:txBody>
      </p:sp>
      <p:sp>
        <p:nvSpPr>
          <p:cNvPr id="137" name="Content Placeholder 2"/>
          <p:cNvSpPr txBox="1">
            <a:spLocks/>
          </p:cNvSpPr>
          <p:nvPr/>
        </p:nvSpPr>
        <p:spPr>
          <a:xfrm>
            <a:off x="773044" y="7194123"/>
            <a:ext cx="3446508" cy="184666"/>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None/>
            </a:pPr>
            <a:r>
              <a:rPr lang="en-US" sz="1200" dirty="0" err="1">
                <a:solidFill>
                  <a:schemeClr val="tx1"/>
                </a:solidFill>
              </a:rPr>
              <a:t>Hašan</a:t>
            </a:r>
            <a:r>
              <a:rPr lang="en-US" sz="1200" dirty="0">
                <a:solidFill>
                  <a:schemeClr val="tx1"/>
                </a:solidFill>
              </a:rPr>
              <a:t> </a:t>
            </a:r>
            <a:r>
              <a:rPr lang="en-US" sz="1200" dirty="0" smtClean="0">
                <a:solidFill>
                  <a:schemeClr val="tx1"/>
                </a:solidFill>
              </a:rPr>
              <a:t>et al. [2009]</a:t>
            </a:r>
          </a:p>
        </p:txBody>
      </p:sp>
      <p:sp>
        <p:nvSpPr>
          <p:cNvPr id="138" name="Content Placeholder 2"/>
          <p:cNvSpPr txBox="1">
            <a:spLocks/>
          </p:cNvSpPr>
          <p:nvPr/>
        </p:nvSpPr>
        <p:spPr>
          <a:xfrm>
            <a:off x="701036" y="9282355"/>
            <a:ext cx="344650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spcBef>
                <a:spcPts val="0"/>
              </a:spcBef>
              <a:buFontTx/>
              <a:buNone/>
            </a:pPr>
            <a:r>
              <a:rPr lang="en-US" sz="1600" b="1" dirty="0" smtClean="0">
                <a:solidFill>
                  <a:srgbClr val="E10166"/>
                </a:solidFill>
              </a:rPr>
              <a:t>“introduced for surfaces”</a:t>
            </a:r>
            <a:endParaRPr lang="en-US" sz="1600" b="1" dirty="0">
              <a:solidFill>
                <a:srgbClr val="E10166"/>
              </a:solidFill>
            </a:endParaRPr>
          </a:p>
        </p:txBody>
      </p:sp>
      <p:pic>
        <p:nvPicPr>
          <p:cNvPr id="143" name="Picture 1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76250" y="7200722"/>
            <a:ext cx="3145536" cy="2089480"/>
          </a:xfrm>
          <a:prstGeom prst="rect">
            <a:avLst/>
          </a:prstGeom>
          <a:noFill/>
          <a:ln>
            <a:noFill/>
          </a:ln>
        </p:spPr>
      </p:pic>
      <p:sp>
        <p:nvSpPr>
          <p:cNvPr id="144" name="Content Placeholder 2"/>
          <p:cNvSpPr txBox="1">
            <a:spLocks/>
          </p:cNvSpPr>
          <p:nvPr/>
        </p:nvSpPr>
        <p:spPr>
          <a:xfrm>
            <a:off x="4828440" y="6912433"/>
            <a:ext cx="3446507" cy="307777"/>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2000" b="1" dirty="0" smtClean="0">
                <a:solidFill>
                  <a:schemeClr val="tx1"/>
                </a:solidFill>
              </a:rPr>
              <a:t>Virtual Beam Lights</a:t>
            </a:r>
            <a:endParaRPr lang="en-US" sz="2000" b="1" dirty="0">
              <a:solidFill>
                <a:schemeClr val="tx1"/>
              </a:solidFill>
            </a:endParaRPr>
          </a:p>
        </p:txBody>
      </p:sp>
      <p:pic>
        <p:nvPicPr>
          <p:cNvPr id="149" name="Picture 1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9609" y="1287729"/>
            <a:ext cx="3108960" cy="2065184"/>
          </a:xfrm>
          <a:prstGeom prst="rect">
            <a:avLst/>
          </a:prstGeom>
          <a:noFill/>
          <a:ln>
            <a:noFill/>
          </a:ln>
        </p:spPr>
      </p:pic>
      <p:sp>
        <p:nvSpPr>
          <p:cNvPr id="98" name="Rectangle 97"/>
          <p:cNvSpPr/>
          <p:nvPr/>
        </p:nvSpPr>
        <p:spPr>
          <a:xfrm>
            <a:off x="0" y="-33883"/>
            <a:ext cx="9144000" cy="864096"/>
          </a:xfrm>
          <a:prstGeom prst="rect">
            <a:avLst/>
          </a:prstGeom>
          <a:gradFill>
            <a:gsLst>
              <a:gs pos="0">
                <a:schemeClr val="tx1">
                  <a:lumMod val="85000"/>
                  <a:lumOff val="15000"/>
                </a:schemeClr>
              </a:gs>
              <a:gs pos="100000">
                <a:schemeClr val="tx1">
                  <a:lumMod val="85000"/>
                  <a:lumOff val="15000"/>
                </a:schemeClr>
              </a:gs>
              <a:gs pos="29000">
                <a:schemeClr val="tx1">
                  <a:lumMod val="65000"/>
                  <a:lumOff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itel 1"/>
          <p:cNvSpPr>
            <a:spLocks noGrp="1"/>
          </p:cNvSpPr>
          <p:nvPr>
            <p:ph type="title"/>
          </p:nvPr>
        </p:nvSpPr>
        <p:spPr>
          <a:xfrm>
            <a:off x="180000" y="193224"/>
            <a:ext cx="8820000" cy="571480"/>
          </a:xfrm>
        </p:spPr>
        <p:txBody>
          <a:bodyPr vert="horz" lIns="91440" tIns="45720" rIns="91440" bIns="45720" rtlCol="0" anchor="b">
            <a:normAutofit/>
          </a:bodyPr>
          <a:lstStyle/>
          <a:p>
            <a:r>
              <a:rPr lang="de-DE" dirty="0"/>
              <a:t>PREVIOUS WORK</a:t>
            </a:r>
          </a:p>
        </p:txBody>
      </p:sp>
      <p:sp>
        <p:nvSpPr>
          <p:cNvPr id="29"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38</a:t>
            </a:fld>
            <a:endParaRPr lang="en-US" dirty="0"/>
          </a:p>
        </p:txBody>
      </p:sp>
    </p:spTree>
    <p:custDataLst>
      <p:tags r:id="rId1"/>
    </p:custDataLst>
    <p:extLst>
      <p:ext uri="{BB962C8B-B14F-4D97-AF65-F5344CB8AC3E}">
        <p14:creationId xmlns:p14="http://schemas.microsoft.com/office/powerpoint/2010/main" val="269004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136"/>
                                        </p:tgtEl>
                                        <p:attrNameLst>
                                          <p:attrName>style.visibility</p:attrName>
                                        </p:attrNameLst>
                                      </p:cBhvr>
                                      <p:to>
                                        <p:strVal val="hidden"/>
                                      </p:to>
                                    </p:set>
                                  </p:childTnLst>
                                </p:cTn>
                              </p:par>
                              <p:par>
                                <p:cTn id="7" presetID="1" presetClass="exit" presetSubtype="0" fill="hold" grpId="2" nodeType="withEffect">
                                  <p:stCondLst>
                                    <p:cond delay="0"/>
                                  </p:stCondLst>
                                  <p:childTnLst>
                                    <p:set>
                                      <p:cBhvr>
                                        <p:cTn id="8" dur="1" fill="hold">
                                          <p:stCondLst>
                                            <p:cond delay="0"/>
                                          </p:stCondLst>
                                        </p:cTn>
                                        <p:tgtEl>
                                          <p:spTgt spid="13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35"/>
                                        </p:tgtEl>
                                        <p:attrNameLst>
                                          <p:attrName>style.visibility</p:attrName>
                                        </p:attrNameLst>
                                      </p:cBhvr>
                                      <p:to>
                                        <p:strVal val="hidden"/>
                                      </p:to>
                                    </p:set>
                                  </p:childTnLst>
                                </p:cTn>
                              </p:par>
                              <p:par>
                                <p:cTn id="11" presetID="1" presetClass="exit" presetSubtype="0" fill="hold" grpId="2" nodeType="withEffect">
                                  <p:stCondLst>
                                    <p:cond delay="0"/>
                                  </p:stCondLst>
                                  <p:childTnLst>
                                    <p:set>
                                      <p:cBhvr>
                                        <p:cTn id="12" dur="1" fill="hold">
                                          <p:stCondLst>
                                            <p:cond delay="0"/>
                                          </p:stCondLst>
                                        </p:cTn>
                                        <p:tgtEl>
                                          <p:spTgt spid="138"/>
                                        </p:tgtEl>
                                        <p:attrNameLst>
                                          <p:attrName>style.visibility</p:attrName>
                                        </p:attrNameLst>
                                      </p:cBhvr>
                                      <p:to>
                                        <p:strVal val="hidden"/>
                                      </p:to>
                                    </p:set>
                                  </p:childTnLst>
                                </p:cTn>
                              </p:par>
                              <p:par>
                                <p:cTn id="13" presetID="1" presetClass="exit" presetSubtype="0" fill="hold" grpId="2" nodeType="withEffect">
                                  <p:stCondLst>
                                    <p:cond delay="0"/>
                                  </p:stCondLst>
                                  <p:childTnLst>
                                    <p:set>
                                      <p:cBhvr>
                                        <p:cTn id="14" dur="1" fill="hold">
                                          <p:stCondLst>
                                            <p:cond delay="0"/>
                                          </p:stCondLst>
                                        </p:cTn>
                                        <p:tgtEl>
                                          <p:spTgt spid="14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4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4"/>
                                        </p:tgtEl>
                                        <p:attrNameLst>
                                          <p:attrName>style.visibility</p:attrName>
                                        </p:attrNameLst>
                                      </p:cBhvr>
                                      <p:to>
                                        <p:strVal val="visible"/>
                                      </p:to>
                                    </p:set>
                                    <p:animEffect transition="in" filter="fade">
                                      <p:cBhvr>
                                        <p:cTn id="21" dur="500"/>
                                        <p:tgtEl>
                                          <p:spTgt spid="10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6"/>
                                        </p:tgtEl>
                                        <p:attrNameLst>
                                          <p:attrName>style.visibility</p:attrName>
                                        </p:attrNameLst>
                                      </p:cBhvr>
                                      <p:to>
                                        <p:strVal val="visible"/>
                                      </p:to>
                                    </p:set>
                                    <p:animEffect transition="in" filter="fade">
                                      <p:cBhvr>
                                        <p:cTn id="24" dur="500"/>
                                        <p:tgtEl>
                                          <p:spTgt spid="106"/>
                                        </p:tgtEl>
                                      </p:cBhvr>
                                    </p:animEffect>
                                  </p:childTnLst>
                                </p:cTn>
                              </p:par>
                              <p:par>
                                <p:cTn id="25" presetID="10"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9"/>
                                        </p:tgtEl>
                                        <p:attrNameLst>
                                          <p:attrName>style.visibility</p:attrName>
                                        </p:attrNameLst>
                                      </p:cBhvr>
                                      <p:to>
                                        <p:strVal val="visible"/>
                                      </p:to>
                                    </p:set>
                                    <p:animEffect transition="in" filter="fade">
                                      <p:cBhvr>
                                        <p:cTn id="32" dur="500"/>
                                        <p:tgtEl>
                                          <p:spTgt spid="14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4"/>
                                        </p:tgtEl>
                                        <p:attrNameLst>
                                          <p:attrName>style.visibility</p:attrName>
                                        </p:attrNameLst>
                                      </p:cBhvr>
                                      <p:to>
                                        <p:strVal val="visible"/>
                                      </p:to>
                                    </p:set>
                                    <p:animEffect transition="in" filter="fade">
                                      <p:cBhvr>
                                        <p:cTn id="41" dur="500"/>
                                        <p:tgtEl>
                                          <p:spTgt spid="1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5"/>
                                        </p:tgtEl>
                                        <p:attrNameLst>
                                          <p:attrName>style.visibility</p:attrName>
                                        </p:attrNameLst>
                                      </p:cBhvr>
                                      <p:to>
                                        <p:strVal val="visible"/>
                                      </p:to>
                                    </p:set>
                                    <p:animEffect transition="in" filter="fade">
                                      <p:cBhvr>
                                        <p:cTn id="44" dur="500"/>
                                        <p:tgtEl>
                                          <p:spTgt spid="125"/>
                                        </p:tgtEl>
                                      </p:cBhvr>
                                    </p:animEffect>
                                  </p:childTnLst>
                                </p:cTn>
                              </p:par>
                              <p:par>
                                <p:cTn id="45" presetID="10" presetClass="entr" presetSubtype="0" fill="hold" nodeType="withEffect">
                                  <p:stCondLst>
                                    <p:cond delay="0"/>
                                  </p:stCondLst>
                                  <p:childTnLst>
                                    <p:set>
                                      <p:cBhvr>
                                        <p:cTn id="46" dur="1" fill="hold">
                                          <p:stCondLst>
                                            <p:cond delay="0"/>
                                          </p:stCondLst>
                                        </p:cTn>
                                        <p:tgtEl>
                                          <p:spTgt spid="123"/>
                                        </p:tgtEl>
                                        <p:attrNameLst>
                                          <p:attrName>style.visibility</p:attrName>
                                        </p:attrNameLst>
                                      </p:cBhvr>
                                      <p:to>
                                        <p:strVal val="visible"/>
                                      </p:to>
                                    </p:set>
                                    <p:animEffect transition="in" filter="fade">
                                      <p:cBhvr>
                                        <p:cTn id="47" dur="500"/>
                                        <p:tgtEl>
                                          <p:spTgt spid="12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2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0"/>
                                        </p:tgtEl>
                                        <p:attrNameLst>
                                          <p:attrName>style.visibility</p:attrName>
                                        </p:attrNameLst>
                                      </p:cBhvr>
                                      <p:to>
                                        <p:strVal val="visible"/>
                                      </p:to>
                                    </p:set>
                                    <p:animEffect transition="in" filter="fade">
                                      <p:cBhvr>
                                        <p:cTn id="56" dur="500"/>
                                        <p:tgtEl>
                                          <p:spTgt spid="12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1"/>
                                        </p:tgtEl>
                                        <p:attrNameLst>
                                          <p:attrName>style.visibility</p:attrName>
                                        </p:attrNameLst>
                                      </p:cBhvr>
                                      <p:to>
                                        <p:strVal val="visible"/>
                                      </p:to>
                                    </p:set>
                                    <p:animEffect transition="in" filter="fade">
                                      <p:cBhvr>
                                        <p:cTn id="59" dur="500"/>
                                        <p:tgtEl>
                                          <p:spTgt spid="121"/>
                                        </p:tgtEl>
                                      </p:cBhvr>
                                    </p:animEffect>
                                  </p:childTnLst>
                                </p:cTn>
                              </p:par>
                              <p:par>
                                <p:cTn id="60" presetID="10" presetClass="entr" presetSubtype="0" fill="hold" nodeType="withEffect">
                                  <p:stCondLst>
                                    <p:cond delay="0"/>
                                  </p:stCondLst>
                                  <p:childTnLst>
                                    <p:set>
                                      <p:cBhvr>
                                        <p:cTn id="61" dur="1" fill="hold">
                                          <p:stCondLst>
                                            <p:cond delay="0"/>
                                          </p:stCondLst>
                                        </p:cTn>
                                        <p:tgtEl>
                                          <p:spTgt spid="119"/>
                                        </p:tgtEl>
                                        <p:attrNameLst>
                                          <p:attrName>style.visibility</p:attrName>
                                        </p:attrNameLst>
                                      </p:cBhvr>
                                      <p:to>
                                        <p:strVal val="visible"/>
                                      </p:to>
                                    </p:set>
                                    <p:animEffect transition="in" filter="fade">
                                      <p:cBhvr>
                                        <p:cTn id="62" dur="500"/>
                                        <p:tgtEl>
                                          <p:spTgt spid="119"/>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28"/>
                                        </p:tgtEl>
                                        <p:attrNameLst>
                                          <p:attrName>style.visibility</p:attrName>
                                        </p:attrNameLst>
                                      </p:cBhvr>
                                      <p:to>
                                        <p:strVal val="visible"/>
                                      </p:to>
                                    </p:set>
                                    <p:animEffect transition="in" filter="fade">
                                      <p:cBhvr>
                                        <p:cTn id="71" dur="500"/>
                                        <p:tgtEl>
                                          <p:spTgt spid="12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30"/>
                                        </p:tgtEl>
                                        <p:attrNameLst>
                                          <p:attrName>style.visibility</p:attrName>
                                        </p:attrNameLst>
                                      </p:cBhvr>
                                      <p:to>
                                        <p:strVal val="visible"/>
                                      </p:to>
                                    </p:set>
                                    <p:animEffect transition="in" filter="fade">
                                      <p:cBhvr>
                                        <p:cTn id="74" dur="500"/>
                                        <p:tgtEl>
                                          <p:spTgt spid="130"/>
                                        </p:tgtEl>
                                      </p:cBhvr>
                                    </p:animEffect>
                                  </p:childTnLst>
                                </p:cTn>
                              </p:par>
                              <p:par>
                                <p:cTn id="75" presetID="10" presetClass="entr" presetSubtype="0" fill="hold" nodeType="withEffect">
                                  <p:stCondLst>
                                    <p:cond delay="0"/>
                                  </p:stCondLst>
                                  <p:childTnLst>
                                    <p:set>
                                      <p:cBhvr>
                                        <p:cTn id="76" dur="1" fill="hold">
                                          <p:stCondLst>
                                            <p:cond delay="0"/>
                                          </p:stCondLst>
                                        </p:cTn>
                                        <p:tgtEl>
                                          <p:spTgt spid="127"/>
                                        </p:tgtEl>
                                        <p:attrNameLst>
                                          <p:attrName>style.visibility</p:attrName>
                                        </p:attrNameLst>
                                      </p:cBhvr>
                                      <p:to>
                                        <p:strVal val="visible"/>
                                      </p:to>
                                    </p:set>
                                    <p:animEffect transition="in" filter="fade">
                                      <p:cBhvr>
                                        <p:cTn id="77" dur="500"/>
                                        <p:tgtEl>
                                          <p:spTgt spid="127"/>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12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0" presetClass="path" presetSubtype="0" accel="50000" decel="50000" fill="hold" grpId="1" nodeType="clickEffect">
                                  <p:stCondLst>
                                    <p:cond delay="0"/>
                                  </p:stCondLst>
                                  <p:childTnLst>
                                    <p:animMotion origin="layout" path="M 0 0 L 0.0 -0.43 " pathEditMode="relative" ptsTypes="AA">
                                      <p:cBhvr>
                                        <p:cTn id="85" dur="2000" fill="hold"/>
                                        <p:tgtEl>
                                          <p:spTgt spid="104"/>
                                        </p:tgtEl>
                                        <p:attrNameLst>
                                          <p:attrName>ppt_x</p:attrName>
                                          <p:attrName>ppt_y</p:attrName>
                                        </p:attrNameLst>
                                      </p:cBhvr>
                                    </p:animMotion>
                                  </p:childTnLst>
                                </p:cTn>
                              </p:par>
                              <p:par>
                                <p:cTn id="86" presetID="0" presetClass="path" presetSubtype="0" accel="50000" decel="50000" fill="hold" grpId="1" nodeType="withEffect">
                                  <p:stCondLst>
                                    <p:cond delay="0"/>
                                  </p:stCondLst>
                                  <p:childTnLst>
                                    <p:animMotion origin="layout" path="M 0 0 L 0.0 -0.43 " pathEditMode="relative" ptsTypes="AA">
                                      <p:cBhvr>
                                        <p:cTn id="87" dur="2000" fill="hold"/>
                                        <p:tgtEl>
                                          <p:spTgt spid="106"/>
                                        </p:tgtEl>
                                        <p:attrNameLst>
                                          <p:attrName>ppt_x</p:attrName>
                                          <p:attrName>ppt_y</p:attrName>
                                        </p:attrNameLst>
                                      </p:cBhvr>
                                    </p:animMotion>
                                  </p:childTnLst>
                                </p:cTn>
                              </p:par>
                              <p:par>
                                <p:cTn id="88" presetID="0" presetClass="path" presetSubtype="0" accel="50000" decel="50000" fill="hold" nodeType="withEffect">
                                  <p:stCondLst>
                                    <p:cond delay="0"/>
                                  </p:stCondLst>
                                  <p:childTnLst>
                                    <p:animMotion origin="layout" path="M 0 0 L 0.0 -0.43 " pathEditMode="relative" ptsTypes="AA">
                                      <p:cBhvr>
                                        <p:cTn id="89" dur="2000" fill="hold"/>
                                        <p:tgtEl>
                                          <p:spTgt spid="43"/>
                                        </p:tgtEl>
                                        <p:attrNameLst>
                                          <p:attrName>ppt_x</p:attrName>
                                          <p:attrName>ppt_y</p:attrName>
                                        </p:attrNameLst>
                                      </p:cBhvr>
                                    </p:animMotion>
                                  </p:childTnLst>
                                </p:cTn>
                              </p:par>
                              <p:par>
                                <p:cTn id="90" presetID="0" presetClass="path" presetSubtype="0" accel="50000" decel="50000" fill="hold" nodeType="withEffect">
                                  <p:stCondLst>
                                    <p:cond delay="0"/>
                                  </p:stCondLst>
                                  <p:childTnLst>
                                    <p:animMotion origin="layout" path="M 0 0 L 0.0 -0.43 " pathEditMode="relative" ptsTypes="AA">
                                      <p:cBhvr>
                                        <p:cTn id="91" dur="2000" fill="hold"/>
                                        <p:tgtEl>
                                          <p:spTgt spid="149"/>
                                        </p:tgtEl>
                                        <p:attrNameLst>
                                          <p:attrName>ppt_x</p:attrName>
                                          <p:attrName>ppt_y</p:attrName>
                                        </p:attrNameLst>
                                      </p:cBhvr>
                                    </p:animMotion>
                                  </p:childTnLst>
                                </p:cTn>
                              </p:par>
                              <p:par>
                                <p:cTn id="92" presetID="0" presetClass="path" presetSubtype="0" accel="50000" decel="50000" fill="hold" grpId="1" nodeType="withEffect">
                                  <p:stCondLst>
                                    <p:cond delay="0"/>
                                  </p:stCondLst>
                                  <p:childTnLst>
                                    <p:animMotion origin="layout" path="M 0 0 L 0.0 -0.43 " pathEditMode="relative" ptsTypes="AA">
                                      <p:cBhvr>
                                        <p:cTn id="93" dur="2000" fill="hold"/>
                                        <p:tgtEl>
                                          <p:spTgt spid="107"/>
                                        </p:tgtEl>
                                        <p:attrNameLst>
                                          <p:attrName>ppt_x</p:attrName>
                                          <p:attrName>ppt_y</p:attrName>
                                        </p:attrNameLst>
                                      </p:cBhvr>
                                    </p:animMotion>
                                  </p:childTnLst>
                                </p:cTn>
                              </p:par>
                              <p:par>
                                <p:cTn id="94" presetID="0" presetClass="path" presetSubtype="0" accel="50000" decel="50000" fill="hold" grpId="1" nodeType="withEffect">
                                  <p:stCondLst>
                                    <p:cond delay="0"/>
                                  </p:stCondLst>
                                  <p:childTnLst>
                                    <p:animMotion origin="layout" path="M 0.00017 0.00023 L 0.00035 -0.43098 " pathEditMode="relative" rAng="0" ptsTypes="AA">
                                      <p:cBhvr>
                                        <p:cTn id="95" dur="2000" fill="hold"/>
                                        <p:tgtEl>
                                          <p:spTgt spid="124"/>
                                        </p:tgtEl>
                                        <p:attrNameLst>
                                          <p:attrName>ppt_x</p:attrName>
                                          <p:attrName>ppt_y</p:attrName>
                                        </p:attrNameLst>
                                      </p:cBhvr>
                                      <p:rCtr x="0" y="-21549"/>
                                    </p:animMotion>
                                  </p:childTnLst>
                                </p:cTn>
                              </p:par>
                              <p:par>
                                <p:cTn id="96" presetID="0" presetClass="path" presetSubtype="0" accel="50000" decel="50000" fill="hold" grpId="1" nodeType="withEffect">
                                  <p:stCondLst>
                                    <p:cond delay="0"/>
                                  </p:stCondLst>
                                  <p:childTnLst>
                                    <p:animMotion origin="layout" path="M 0 0 L 0.0 -0.43 " pathEditMode="relative" ptsTypes="AA">
                                      <p:cBhvr>
                                        <p:cTn id="97" dur="2000" fill="hold"/>
                                        <p:tgtEl>
                                          <p:spTgt spid="125"/>
                                        </p:tgtEl>
                                        <p:attrNameLst>
                                          <p:attrName>ppt_x</p:attrName>
                                          <p:attrName>ppt_y</p:attrName>
                                        </p:attrNameLst>
                                      </p:cBhvr>
                                    </p:animMotion>
                                  </p:childTnLst>
                                </p:cTn>
                              </p:par>
                              <p:par>
                                <p:cTn id="98" presetID="0" presetClass="path" presetSubtype="0" accel="50000" decel="50000" fill="hold" nodeType="withEffect">
                                  <p:stCondLst>
                                    <p:cond delay="0"/>
                                  </p:stCondLst>
                                  <p:childTnLst>
                                    <p:animMotion origin="layout" path="M 0 0 L 0.0 -0.43 " pathEditMode="relative" ptsTypes="AA">
                                      <p:cBhvr>
                                        <p:cTn id="99" dur="2000" fill="hold"/>
                                        <p:tgtEl>
                                          <p:spTgt spid="123"/>
                                        </p:tgtEl>
                                        <p:attrNameLst>
                                          <p:attrName>ppt_x</p:attrName>
                                          <p:attrName>ppt_y</p:attrName>
                                        </p:attrNameLst>
                                      </p:cBhvr>
                                    </p:animMotion>
                                  </p:childTnLst>
                                </p:cTn>
                              </p:par>
                              <p:par>
                                <p:cTn id="100" presetID="0" presetClass="path" presetSubtype="0" accel="50000" decel="50000" fill="hold" grpId="1" nodeType="withEffect">
                                  <p:stCondLst>
                                    <p:cond delay="0"/>
                                  </p:stCondLst>
                                  <p:childTnLst>
                                    <p:animMotion origin="layout" path="M 0 0 L 0.0 -0.43 " pathEditMode="relative" ptsTypes="AA">
                                      <p:cBhvr>
                                        <p:cTn id="101" dur="2000" fill="hold"/>
                                        <p:tgtEl>
                                          <p:spTgt spid="126"/>
                                        </p:tgtEl>
                                        <p:attrNameLst>
                                          <p:attrName>ppt_x</p:attrName>
                                          <p:attrName>ppt_y</p:attrName>
                                        </p:attrNameLst>
                                      </p:cBhvr>
                                    </p:animMotion>
                                  </p:childTnLst>
                                </p:cTn>
                              </p:par>
                              <p:par>
                                <p:cTn id="102" presetID="0" presetClass="path" presetSubtype="0" accel="50000" decel="50000" fill="hold" grpId="1" nodeType="withEffect">
                                  <p:stCondLst>
                                    <p:cond delay="0"/>
                                  </p:stCondLst>
                                  <p:childTnLst>
                                    <p:animMotion origin="layout" path="M 0 0 L 0.0 -0.43 " pathEditMode="relative" ptsTypes="AA">
                                      <p:cBhvr>
                                        <p:cTn id="103" dur="2000" fill="hold"/>
                                        <p:tgtEl>
                                          <p:spTgt spid="120"/>
                                        </p:tgtEl>
                                        <p:attrNameLst>
                                          <p:attrName>ppt_x</p:attrName>
                                          <p:attrName>ppt_y</p:attrName>
                                        </p:attrNameLst>
                                      </p:cBhvr>
                                    </p:animMotion>
                                  </p:childTnLst>
                                </p:cTn>
                              </p:par>
                              <p:par>
                                <p:cTn id="104" presetID="0" presetClass="path" presetSubtype="0" accel="50000" decel="50000" fill="hold" grpId="1" nodeType="withEffect">
                                  <p:stCondLst>
                                    <p:cond delay="0"/>
                                  </p:stCondLst>
                                  <p:childTnLst>
                                    <p:animMotion origin="layout" path="M 0 0 L 0.0 -0.43 " pathEditMode="relative" ptsTypes="AA">
                                      <p:cBhvr>
                                        <p:cTn id="105" dur="2000" fill="hold"/>
                                        <p:tgtEl>
                                          <p:spTgt spid="121"/>
                                        </p:tgtEl>
                                        <p:attrNameLst>
                                          <p:attrName>ppt_x</p:attrName>
                                          <p:attrName>ppt_y</p:attrName>
                                        </p:attrNameLst>
                                      </p:cBhvr>
                                    </p:animMotion>
                                  </p:childTnLst>
                                </p:cTn>
                              </p:par>
                              <p:par>
                                <p:cTn id="106" presetID="0" presetClass="path" presetSubtype="0" accel="50000" decel="50000" fill="hold" nodeType="withEffect">
                                  <p:stCondLst>
                                    <p:cond delay="0"/>
                                  </p:stCondLst>
                                  <p:childTnLst>
                                    <p:animMotion origin="layout" path="M 0 0 L 0.0 -0.43 " pathEditMode="relative" ptsTypes="AA">
                                      <p:cBhvr>
                                        <p:cTn id="107" dur="2000" fill="hold"/>
                                        <p:tgtEl>
                                          <p:spTgt spid="119"/>
                                        </p:tgtEl>
                                        <p:attrNameLst>
                                          <p:attrName>ppt_x</p:attrName>
                                          <p:attrName>ppt_y</p:attrName>
                                        </p:attrNameLst>
                                      </p:cBhvr>
                                    </p:animMotion>
                                  </p:childTnLst>
                                </p:cTn>
                              </p:par>
                              <p:par>
                                <p:cTn id="108" presetID="0" presetClass="path" presetSubtype="0" accel="50000" decel="50000" fill="hold" grpId="1" nodeType="withEffect">
                                  <p:stCondLst>
                                    <p:cond delay="0"/>
                                  </p:stCondLst>
                                  <p:childTnLst>
                                    <p:animMotion origin="layout" path="M 0 0 L 0.0 -0.43 " pathEditMode="relative" ptsTypes="AA">
                                      <p:cBhvr>
                                        <p:cTn id="109" dur="2000" fill="hold"/>
                                        <p:tgtEl>
                                          <p:spTgt spid="122"/>
                                        </p:tgtEl>
                                        <p:attrNameLst>
                                          <p:attrName>ppt_x</p:attrName>
                                          <p:attrName>ppt_y</p:attrName>
                                        </p:attrNameLst>
                                      </p:cBhvr>
                                    </p:animMotion>
                                  </p:childTnLst>
                                </p:cTn>
                              </p:par>
                              <p:par>
                                <p:cTn id="110" presetID="0" presetClass="path" presetSubtype="0" accel="50000" decel="50000" fill="hold" grpId="1" nodeType="withEffect">
                                  <p:stCondLst>
                                    <p:cond delay="0"/>
                                  </p:stCondLst>
                                  <p:childTnLst>
                                    <p:animMotion origin="layout" path="M 0 0 L 0.0 -0.43 " pathEditMode="relative" ptsTypes="AA">
                                      <p:cBhvr>
                                        <p:cTn id="111" dur="2000" fill="hold"/>
                                        <p:tgtEl>
                                          <p:spTgt spid="128"/>
                                        </p:tgtEl>
                                        <p:attrNameLst>
                                          <p:attrName>ppt_x</p:attrName>
                                          <p:attrName>ppt_y</p:attrName>
                                        </p:attrNameLst>
                                      </p:cBhvr>
                                    </p:animMotion>
                                  </p:childTnLst>
                                </p:cTn>
                              </p:par>
                              <p:par>
                                <p:cTn id="112" presetID="0" presetClass="path" presetSubtype="0" accel="50000" decel="50000" fill="hold" grpId="1" nodeType="withEffect">
                                  <p:stCondLst>
                                    <p:cond delay="0"/>
                                  </p:stCondLst>
                                  <p:childTnLst>
                                    <p:animMotion origin="layout" path="M 0 0 L 0.0 -0.43 " pathEditMode="relative" ptsTypes="AA">
                                      <p:cBhvr>
                                        <p:cTn id="113" dur="2000" fill="hold"/>
                                        <p:tgtEl>
                                          <p:spTgt spid="130"/>
                                        </p:tgtEl>
                                        <p:attrNameLst>
                                          <p:attrName>ppt_x</p:attrName>
                                          <p:attrName>ppt_y</p:attrName>
                                        </p:attrNameLst>
                                      </p:cBhvr>
                                    </p:animMotion>
                                  </p:childTnLst>
                                </p:cTn>
                              </p:par>
                              <p:par>
                                <p:cTn id="114" presetID="0" presetClass="path" presetSubtype="0" accel="50000" decel="50000" fill="hold" nodeType="withEffect">
                                  <p:stCondLst>
                                    <p:cond delay="0"/>
                                  </p:stCondLst>
                                  <p:childTnLst>
                                    <p:animMotion origin="layout" path="M 0 0 L 0.0 -0.43 " pathEditMode="relative" ptsTypes="AA">
                                      <p:cBhvr>
                                        <p:cTn id="115" dur="2000" fill="hold"/>
                                        <p:tgtEl>
                                          <p:spTgt spid="127"/>
                                        </p:tgtEl>
                                        <p:attrNameLst>
                                          <p:attrName>ppt_x</p:attrName>
                                          <p:attrName>ppt_y</p:attrName>
                                        </p:attrNameLst>
                                      </p:cBhvr>
                                    </p:animMotion>
                                  </p:childTnLst>
                                </p:cTn>
                              </p:par>
                              <p:par>
                                <p:cTn id="116" presetID="0" presetClass="path" presetSubtype="0" accel="50000" decel="50000" fill="hold" grpId="1" nodeType="withEffect">
                                  <p:stCondLst>
                                    <p:cond delay="0"/>
                                  </p:stCondLst>
                                  <p:childTnLst>
                                    <p:animMotion origin="layout" path="M 0 0 L 0.0 -0.43 " pathEditMode="relative" ptsTypes="AA">
                                      <p:cBhvr>
                                        <p:cTn id="117" dur="2000" fill="hold"/>
                                        <p:tgtEl>
                                          <p:spTgt spid="129"/>
                                        </p:tgtEl>
                                        <p:attrNameLst>
                                          <p:attrName>ppt_x</p:attrName>
                                          <p:attrName>ppt_y</p:attrName>
                                        </p:attrNameLst>
                                      </p:cBhvr>
                                    </p:animMotion>
                                  </p:childTnLst>
                                </p:cTn>
                              </p:par>
                              <p:par>
                                <p:cTn id="118" presetID="0" presetClass="path" presetSubtype="0" accel="50000" decel="50000" fill="hold" grpId="1" nodeType="withEffect">
                                  <p:stCondLst>
                                    <p:cond delay="0"/>
                                  </p:stCondLst>
                                  <p:childTnLst>
                                    <p:animMotion origin="layout" path="M 0 0 L 0.0 -0.43 " pathEditMode="relative" ptsTypes="AA">
                                      <p:cBhvr>
                                        <p:cTn id="119" dur="2000" fill="hold"/>
                                        <p:tgtEl>
                                          <p:spTgt spid="136"/>
                                        </p:tgtEl>
                                        <p:attrNameLst>
                                          <p:attrName>ppt_x</p:attrName>
                                          <p:attrName>ppt_y</p:attrName>
                                        </p:attrNameLst>
                                      </p:cBhvr>
                                    </p:animMotion>
                                  </p:childTnLst>
                                </p:cTn>
                              </p:par>
                              <p:par>
                                <p:cTn id="120" presetID="0" presetClass="path" presetSubtype="0" accel="50000" decel="50000" fill="hold" grpId="1" nodeType="withEffect">
                                  <p:stCondLst>
                                    <p:cond delay="0"/>
                                  </p:stCondLst>
                                  <p:childTnLst>
                                    <p:animMotion origin="layout" path="M 0 0 L 0.0 -0.43 " pathEditMode="relative" ptsTypes="AA">
                                      <p:cBhvr>
                                        <p:cTn id="121" dur="2000" fill="hold"/>
                                        <p:tgtEl>
                                          <p:spTgt spid="137"/>
                                        </p:tgtEl>
                                        <p:attrNameLst>
                                          <p:attrName>ppt_x</p:attrName>
                                          <p:attrName>ppt_y</p:attrName>
                                        </p:attrNameLst>
                                      </p:cBhvr>
                                    </p:animMotion>
                                  </p:childTnLst>
                                </p:cTn>
                              </p:par>
                              <p:par>
                                <p:cTn id="122" presetID="0" presetClass="path" presetSubtype="0" accel="50000" decel="50000" fill="hold" nodeType="withEffect">
                                  <p:stCondLst>
                                    <p:cond delay="0"/>
                                  </p:stCondLst>
                                  <p:childTnLst>
                                    <p:animMotion origin="layout" path="M 0 0 L 0.0 -0.43 " pathEditMode="relative" ptsTypes="AA">
                                      <p:cBhvr>
                                        <p:cTn id="123" dur="2000" fill="hold"/>
                                        <p:tgtEl>
                                          <p:spTgt spid="135"/>
                                        </p:tgtEl>
                                        <p:attrNameLst>
                                          <p:attrName>ppt_x</p:attrName>
                                          <p:attrName>ppt_y</p:attrName>
                                        </p:attrNameLst>
                                      </p:cBhvr>
                                    </p:animMotion>
                                  </p:childTnLst>
                                </p:cTn>
                              </p:par>
                              <p:par>
                                <p:cTn id="124" presetID="0" presetClass="path" presetSubtype="0" accel="50000" decel="50000" fill="hold" grpId="1" nodeType="withEffect">
                                  <p:stCondLst>
                                    <p:cond delay="0"/>
                                  </p:stCondLst>
                                  <p:childTnLst>
                                    <p:animMotion origin="layout" path="M 0 0 L 0.0 -0.43 " pathEditMode="relative" ptsTypes="AA">
                                      <p:cBhvr>
                                        <p:cTn id="125" dur="2000" fill="hold"/>
                                        <p:tgtEl>
                                          <p:spTgt spid="138"/>
                                        </p:tgtEl>
                                        <p:attrNameLst>
                                          <p:attrName>ppt_x</p:attrName>
                                          <p:attrName>ppt_y</p:attrName>
                                        </p:attrNameLst>
                                      </p:cBhvr>
                                    </p:animMotion>
                                  </p:childTnLst>
                                </p:cTn>
                              </p:par>
                              <p:par>
                                <p:cTn id="126" presetID="0" presetClass="path" presetSubtype="0" accel="50000" decel="50000" fill="hold" grpId="1" nodeType="withEffect">
                                  <p:stCondLst>
                                    <p:cond delay="0"/>
                                  </p:stCondLst>
                                  <p:childTnLst>
                                    <p:animMotion origin="layout" path="M 0 0 L 0.0 -0.43 " pathEditMode="relative" ptsTypes="AA">
                                      <p:cBhvr>
                                        <p:cTn id="127" dur="2000" fill="hold"/>
                                        <p:tgtEl>
                                          <p:spTgt spid="144"/>
                                        </p:tgtEl>
                                        <p:attrNameLst>
                                          <p:attrName>ppt_x</p:attrName>
                                          <p:attrName>ppt_y</p:attrName>
                                        </p:attrNameLst>
                                      </p:cBhvr>
                                    </p:animMotion>
                                  </p:childTnLst>
                                </p:cTn>
                              </p:par>
                              <p:par>
                                <p:cTn id="128" presetID="0" presetClass="path" presetSubtype="0" accel="50000" decel="50000" fill="hold" nodeType="withEffect">
                                  <p:stCondLst>
                                    <p:cond delay="0"/>
                                  </p:stCondLst>
                                  <p:childTnLst>
                                    <p:animMotion origin="layout" path="M 0 0 L 0.0 -0.43 " pathEditMode="relative" ptsTypes="AA">
                                      <p:cBhvr>
                                        <p:cTn id="129" dur="2000" fill="hold"/>
                                        <p:tgtEl>
                                          <p:spTgt spid="143"/>
                                        </p:tgtEl>
                                        <p:attrNameLst>
                                          <p:attrName>ppt_x</p:attrName>
                                          <p:attrName>ppt_y</p:attrName>
                                        </p:attrNameLst>
                                      </p:cBhvr>
                                    </p:animMotion>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136"/>
                                        </p:tgtEl>
                                        <p:attrNameLst>
                                          <p:attrName>style.visibility</p:attrName>
                                        </p:attrNameLst>
                                      </p:cBhvr>
                                      <p:to>
                                        <p:strVal val="visible"/>
                                      </p:to>
                                    </p:set>
                                    <p:animEffect transition="in" filter="fade">
                                      <p:cBhvr>
                                        <p:cTn id="134" dur="500"/>
                                        <p:tgtEl>
                                          <p:spTgt spid="136"/>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137"/>
                                        </p:tgtEl>
                                        <p:attrNameLst>
                                          <p:attrName>style.visibility</p:attrName>
                                        </p:attrNameLst>
                                      </p:cBhvr>
                                      <p:to>
                                        <p:strVal val="visible"/>
                                      </p:to>
                                    </p:set>
                                    <p:animEffect transition="in" filter="fade">
                                      <p:cBhvr>
                                        <p:cTn id="137" dur="500"/>
                                        <p:tgtEl>
                                          <p:spTgt spid="137"/>
                                        </p:tgtEl>
                                      </p:cBhvr>
                                    </p:animEffect>
                                  </p:childTnLst>
                                </p:cTn>
                              </p:par>
                              <p:par>
                                <p:cTn id="138" presetID="10" presetClass="entr" presetSubtype="0" fill="hold" nodeType="withEffect">
                                  <p:stCondLst>
                                    <p:cond delay="0"/>
                                  </p:stCondLst>
                                  <p:childTnLst>
                                    <p:set>
                                      <p:cBhvr>
                                        <p:cTn id="139" dur="1" fill="hold">
                                          <p:stCondLst>
                                            <p:cond delay="0"/>
                                          </p:stCondLst>
                                        </p:cTn>
                                        <p:tgtEl>
                                          <p:spTgt spid="135"/>
                                        </p:tgtEl>
                                        <p:attrNameLst>
                                          <p:attrName>style.visibility</p:attrName>
                                        </p:attrNameLst>
                                      </p:cBhvr>
                                      <p:to>
                                        <p:strVal val="visible"/>
                                      </p:to>
                                    </p:set>
                                    <p:animEffect transition="in" filter="fade">
                                      <p:cBhvr>
                                        <p:cTn id="140" dur="500"/>
                                        <p:tgtEl>
                                          <p:spTgt spid="135"/>
                                        </p:tgtEl>
                                      </p:cBhvr>
                                    </p:animEffec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138"/>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144"/>
                                        </p:tgtEl>
                                        <p:attrNameLst>
                                          <p:attrName>style.visibility</p:attrName>
                                        </p:attrNameLst>
                                      </p:cBhvr>
                                      <p:to>
                                        <p:strVal val="visible"/>
                                      </p:to>
                                    </p:set>
                                    <p:animEffect transition="in" filter="fade">
                                      <p:cBhvr>
                                        <p:cTn id="149" dur="500"/>
                                        <p:tgtEl>
                                          <p:spTgt spid="144"/>
                                        </p:tgtEl>
                                      </p:cBhvr>
                                    </p:animEffect>
                                  </p:childTnLst>
                                </p:cTn>
                              </p:par>
                              <p:par>
                                <p:cTn id="150" presetID="10" presetClass="entr" presetSubtype="0" fill="hold" nodeType="withEffect">
                                  <p:stCondLst>
                                    <p:cond delay="0"/>
                                  </p:stCondLst>
                                  <p:childTnLst>
                                    <p:set>
                                      <p:cBhvr>
                                        <p:cTn id="151" dur="1" fill="hold">
                                          <p:stCondLst>
                                            <p:cond delay="0"/>
                                          </p:stCondLst>
                                        </p:cTn>
                                        <p:tgtEl>
                                          <p:spTgt spid="143"/>
                                        </p:tgtEl>
                                        <p:attrNameLst>
                                          <p:attrName>style.visibility</p:attrName>
                                        </p:attrNameLst>
                                      </p:cBhvr>
                                      <p:to>
                                        <p:strVal val="visible"/>
                                      </p:to>
                                    </p:set>
                                    <p:animEffect transition="in" filter="fade">
                                      <p:cBhvr>
                                        <p:cTn id="152"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4" grpId="1"/>
      <p:bldP spid="106" grpId="0"/>
      <p:bldP spid="106" grpId="1"/>
      <p:bldP spid="107" grpId="0"/>
      <p:bldP spid="107" grpId="1"/>
      <p:bldP spid="120" grpId="0"/>
      <p:bldP spid="120" grpId="1"/>
      <p:bldP spid="121" grpId="0"/>
      <p:bldP spid="121" grpId="1"/>
      <p:bldP spid="122" grpId="0"/>
      <p:bldP spid="122" grpId="1"/>
      <p:bldP spid="124" grpId="0"/>
      <p:bldP spid="124" grpId="1"/>
      <p:bldP spid="125" grpId="0"/>
      <p:bldP spid="125" grpId="1"/>
      <p:bldP spid="126" grpId="0"/>
      <p:bldP spid="126" grpId="1"/>
      <p:bldP spid="128" grpId="0"/>
      <p:bldP spid="128" grpId="1"/>
      <p:bldP spid="129" grpId="0"/>
      <p:bldP spid="129" grpId="1"/>
      <p:bldP spid="130" grpId="0"/>
      <p:bldP spid="130" grpId="1"/>
      <p:bldP spid="136" grpId="0"/>
      <p:bldP spid="136" grpId="1"/>
      <p:bldP spid="136" grpId="2"/>
      <p:bldP spid="137" grpId="0"/>
      <p:bldP spid="137" grpId="1"/>
      <p:bldP spid="137" grpId="2"/>
      <p:bldP spid="138" grpId="0"/>
      <p:bldP spid="138" grpId="1"/>
      <p:bldP spid="138" grpId="2"/>
      <p:bldP spid="144" grpId="0"/>
      <p:bldP spid="144" grpId="1"/>
      <p:bldP spid="144" grpId="2"/>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673843" y="1535108"/>
            <a:ext cx="2007447" cy="123361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84974" y="1535108"/>
            <a:ext cx="2007447" cy="12336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462711" y="1535108"/>
            <a:ext cx="2007447" cy="12336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51579" y="1547312"/>
            <a:ext cx="2007447" cy="12336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D:\papers\VBL-EGSR2012\presentation\img\sphere\sphere_s2s_sing_render-time_5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471" y="1353267"/>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9" name="Picture 3"/>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420399" y="1353267"/>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1" name="Picture 3"/>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648327" y="1353267"/>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8" name="Picture 3"/>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6876256" y="1353267"/>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2384782" y="2754696"/>
            <a:ext cx="4297625" cy="26402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384782" y="2754696"/>
            <a:ext cx="4296419" cy="26402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384782" y="2754696"/>
            <a:ext cx="4296419" cy="26402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384782" y="2754696"/>
            <a:ext cx="4296418" cy="264023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2384782" y="2754696"/>
            <a:ext cx="4296418" cy="2640232"/>
          </a:xfrm>
          <a:prstGeom prst="rect">
            <a:avLst/>
          </a:prstGeom>
          <a:noFill/>
          <a:extLst>
            <a:ext uri="{909E8E84-426E-40DD-AFC4-6F175D3DCCD1}">
              <a14:hiddenFill xmlns:a14="http://schemas.microsoft.com/office/drawing/2010/main">
                <a:solidFill>
                  <a:srgbClr val="FFFFFF"/>
                </a:solidFill>
              </a14:hiddenFill>
            </a:ext>
          </a:extLst>
        </p:spPr>
      </p:pic>
      <p:sp>
        <p:nvSpPr>
          <p:cNvPr id="24" name="Content Placeholder 2"/>
          <p:cNvSpPr txBox="1">
            <a:spLocks/>
          </p:cNvSpPr>
          <p:nvPr/>
        </p:nvSpPr>
        <p:spPr>
          <a:xfrm>
            <a:off x="6884974" y="1052736"/>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8"/>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8"/>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8"/>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8"/>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Media-to-Media</a:t>
            </a:r>
            <a:endParaRPr lang="en-US" sz="1800" b="1" dirty="0">
              <a:solidFill>
                <a:schemeClr val="tx1"/>
              </a:solidFill>
            </a:endParaRPr>
          </a:p>
        </p:txBody>
      </p:sp>
      <p:sp>
        <p:nvSpPr>
          <p:cNvPr id="27" name="Content Placeholder 2"/>
          <p:cNvSpPr txBox="1">
            <a:spLocks/>
          </p:cNvSpPr>
          <p:nvPr/>
        </p:nvSpPr>
        <p:spPr>
          <a:xfrm>
            <a:off x="4673843" y="1052736"/>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8"/>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8"/>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8"/>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8"/>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Media-to-Surface</a:t>
            </a:r>
            <a:endParaRPr lang="en-US" sz="1800" b="1" dirty="0">
              <a:solidFill>
                <a:schemeClr val="tx1"/>
              </a:solidFill>
            </a:endParaRPr>
          </a:p>
        </p:txBody>
      </p:sp>
      <p:sp>
        <p:nvSpPr>
          <p:cNvPr id="16" name="Content Placeholder 2"/>
          <p:cNvSpPr txBox="1">
            <a:spLocks/>
          </p:cNvSpPr>
          <p:nvPr/>
        </p:nvSpPr>
        <p:spPr>
          <a:xfrm>
            <a:off x="2462711" y="1052736"/>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8"/>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8"/>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8"/>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8"/>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Surface-to-Media</a:t>
            </a:r>
            <a:endParaRPr lang="en-US" sz="1800" b="1" dirty="0">
              <a:solidFill>
                <a:schemeClr val="tx1"/>
              </a:solidFill>
            </a:endParaRPr>
          </a:p>
        </p:txBody>
      </p:sp>
      <p:sp>
        <p:nvSpPr>
          <p:cNvPr id="2" name="Title 1"/>
          <p:cNvSpPr>
            <a:spLocks noGrp="1"/>
          </p:cNvSpPr>
          <p:nvPr>
            <p:ph type="title"/>
          </p:nvPr>
        </p:nvSpPr>
        <p:spPr/>
        <p:txBody>
          <a:bodyPr>
            <a:normAutofit fontScale="90000"/>
          </a:bodyPr>
          <a:lstStyle/>
          <a:p>
            <a:r>
              <a:rPr lang="en-US" dirty="0"/>
              <a:t>PREVIOUS WORK: INDIRECT ILLUMINATION with RAY LIGHTS</a:t>
            </a:r>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39</a:t>
            </a:fld>
            <a:endParaRPr lang="en-US" dirty="0"/>
          </a:p>
        </p:txBody>
      </p:sp>
      <p:sp>
        <p:nvSpPr>
          <p:cNvPr id="13" name="Content Placeholder 2"/>
          <p:cNvSpPr txBox="1">
            <a:spLocks/>
          </p:cNvSpPr>
          <p:nvPr/>
        </p:nvSpPr>
        <p:spPr>
          <a:xfrm>
            <a:off x="251579" y="1052736"/>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8"/>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8"/>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8"/>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8"/>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Surface-to-Surface</a:t>
            </a:r>
            <a:endParaRPr lang="en-US" sz="1800" b="1" dirty="0">
              <a:solidFill>
                <a:schemeClr val="tx1"/>
              </a:solidFill>
            </a:endParaRPr>
          </a:p>
        </p:txBody>
      </p:sp>
    </p:spTree>
    <p:custDataLst>
      <p:tags r:id="rId1"/>
    </p:custDataLst>
    <p:extLst>
      <p:ext uri="{BB962C8B-B14F-4D97-AF65-F5344CB8AC3E}">
        <p14:creationId xmlns:p14="http://schemas.microsoft.com/office/powerpoint/2010/main" val="2632894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77778E-7 -1.48148E-6 L -0.35799 -0.28287 " pathEditMode="relative" rAng="0" ptsTypes="AA">
                                      <p:cBhvr>
                                        <p:cTn id="11" dur="500" fill="hold"/>
                                        <p:tgtEl>
                                          <p:spTgt spid="12"/>
                                        </p:tgtEl>
                                        <p:attrNameLst>
                                          <p:attrName>ppt_x</p:attrName>
                                          <p:attrName>ppt_y</p:attrName>
                                        </p:attrNameLst>
                                      </p:cBhvr>
                                      <p:rCtr x="-17899" y="-14144"/>
                                    </p:animMotion>
                                  </p:childTnLst>
                                </p:cTn>
                              </p:par>
                              <p:par>
                                <p:cTn id="12" presetID="23" presetClass="exit" presetSubtype="288" fill="hold" nodeType="withEffect">
                                  <p:stCondLst>
                                    <p:cond delay="0"/>
                                  </p:stCondLst>
                                  <p:childTnLst>
                                    <p:anim calcmode="lin" valueType="num">
                                      <p:cBhvr>
                                        <p:cTn id="13" dur="500"/>
                                        <p:tgtEl>
                                          <p:spTgt spid="12"/>
                                        </p:tgtEl>
                                        <p:attrNameLst>
                                          <p:attrName>ppt_w</p:attrName>
                                        </p:attrNameLst>
                                      </p:cBhvr>
                                      <p:tavLst>
                                        <p:tav tm="0">
                                          <p:val>
                                            <p:strVal val="ppt_w"/>
                                          </p:val>
                                        </p:tav>
                                        <p:tav tm="100000">
                                          <p:val>
                                            <p:strVal val="2/3*ppt_w"/>
                                          </p:val>
                                        </p:tav>
                                      </p:tavLst>
                                    </p:anim>
                                    <p:anim calcmode="lin" valueType="num">
                                      <p:cBhvr>
                                        <p:cTn id="14" dur="500"/>
                                        <p:tgtEl>
                                          <p:spTgt spid="12"/>
                                        </p:tgtEl>
                                        <p:attrNameLst>
                                          <p:attrName>ppt_h</p:attrName>
                                        </p:attrNameLst>
                                      </p:cBhvr>
                                      <p:tavLst>
                                        <p:tav tm="0">
                                          <p:val>
                                            <p:strVal val="ppt_h"/>
                                          </p:val>
                                        </p:tav>
                                        <p:tav tm="100000">
                                          <p:val>
                                            <p:strVal val="2/3*ppt_h"/>
                                          </p:val>
                                        </p:tav>
                                      </p:tavLst>
                                    </p:anim>
                                    <p:set>
                                      <p:cBhvr>
                                        <p:cTn id="15" dur="1" fill="hold">
                                          <p:stCondLst>
                                            <p:cond delay="499"/>
                                          </p:stCondLst>
                                        </p:cTn>
                                        <p:tgtEl>
                                          <p:spTgt spid="12"/>
                                        </p:tgtEl>
                                        <p:attrNameLst>
                                          <p:attrName>style.visibility</p:attrName>
                                        </p:attrNameLst>
                                      </p:cBhvr>
                                      <p:to>
                                        <p:strVal val="hidden"/>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2.77778E-7 -1.48148E-6 L -0.11406 -0.28287 " pathEditMode="relative" rAng="0" ptsTypes="AA">
                                      <p:cBhvr>
                                        <p:cTn id="30" dur="500" fill="hold"/>
                                        <p:tgtEl>
                                          <p:spTgt spid="20"/>
                                        </p:tgtEl>
                                        <p:attrNameLst>
                                          <p:attrName>ppt_x</p:attrName>
                                          <p:attrName>ppt_y</p:attrName>
                                        </p:attrNameLst>
                                      </p:cBhvr>
                                      <p:rCtr x="-5712" y="-14144"/>
                                    </p:animMotion>
                                  </p:childTnLst>
                                </p:cTn>
                              </p:par>
                              <p:par>
                                <p:cTn id="31" presetID="23" presetClass="exit" presetSubtype="288" fill="hold" nodeType="withEffect">
                                  <p:stCondLst>
                                    <p:cond delay="0"/>
                                  </p:stCondLst>
                                  <p:childTnLst>
                                    <p:anim calcmode="lin" valueType="num">
                                      <p:cBhvr>
                                        <p:cTn id="32" dur="500"/>
                                        <p:tgtEl>
                                          <p:spTgt spid="20"/>
                                        </p:tgtEl>
                                        <p:attrNameLst>
                                          <p:attrName>ppt_w</p:attrName>
                                        </p:attrNameLst>
                                      </p:cBhvr>
                                      <p:tavLst>
                                        <p:tav tm="0">
                                          <p:val>
                                            <p:strVal val="ppt_w"/>
                                          </p:val>
                                        </p:tav>
                                        <p:tav tm="100000">
                                          <p:val>
                                            <p:strVal val="2/3*ppt_w"/>
                                          </p:val>
                                        </p:tav>
                                      </p:tavLst>
                                    </p:anim>
                                    <p:anim calcmode="lin" valueType="num">
                                      <p:cBhvr>
                                        <p:cTn id="33" dur="500"/>
                                        <p:tgtEl>
                                          <p:spTgt spid="20"/>
                                        </p:tgtEl>
                                        <p:attrNameLst>
                                          <p:attrName>ppt_h</p:attrName>
                                        </p:attrNameLst>
                                      </p:cBhvr>
                                      <p:tavLst>
                                        <p:tav tm="0">
                                          <p:val>
                                            <p:strVal val="ppt_h"/>
                                          </p:val>
                                        </p:tav>
                                        <p:tav tm="100000">
                                          <p:val>
                                            <p:strVal val="2/3*ppt_h"/>
                                          </p:val>
                                        </p:tav>
                                      </p:tavLst>
                                    </p:anim>
                                    <p:set>
                                      <p:cBhvr>
                                        <p:cTn id="34" dur="1" fill="hold">
                                          <p:stCondLst>
                                            <p:cond delay="499"/>
                                          </p:stCondLst>
                                        </p:cTn>
                                        <p:tgtEl>
                                          <p:spTgt spid="20"/>
                                        </p:tgtEl>
                                        <p:attrNameLst>
                                          <p:attrName>style.visibility</p:attrName>
                                        </p:attrNameLst>
                                      </p:cBhvr>
                                      <p:to>
                                        <p:strVal val="hidden"/>
                                      </p:to>
                                    </p:se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2.77778E-7 -1.48148E-6 L 0.12517 -0.28287 " pathEditMode="relative" rAng="0" ptsTypes="AA">
                                      <p:cBhvr>
                                        <p:cTn id="49" dur="500" fill="hold"/>
                                        <p:tgtEl>
                                          <p:spTgt spid="22"/>
                                        </p:tgtEl>
                                        <p:attrNameLst>
                                          <p:attrName>ppt_x</p:attrName>
                                          <p:attrName>ppt_y</p:attrName>
                                        </p:attrNameLst>
                                      </p:cBhvr>
                                      <p:rCtr x="6250" y="-14144"/>
                                    </p:animMotion>
                                  </p:childTnLst>
                                </p:cTn>
                              </p:par>
                              <p:par>
                                <p:cTn id="50" presetID="23" presetClass="exit" presetSubtype="288" fill="hold" nodeType="withEffect">
                                  <p:stCondLst>
                                    <p:cond delay="0"/>
                                  </p:stCondLst>
                                  <p:childTnLst>
                                    <p:anim calcmode="lin" valueType="num">
                                      <p:cBhvr>
                                        <p:cTn id="51" dur="500"/>
                                        <p:tgtEl>
                                          <p:spTgt spid="22"/>
                                        </p:tgtEl>
                                        <p:attrNameLst>
                                          <p:attrName>ppt_w</p:attrName>
                                        </p:attrNameLst>
                                      </p:cBhvr>
                                      <p:tavLst>
                                        <p:tav tm="0">
                                          <p:val>
                                            <p:strVal val="ppt_w"/>
                                          </p:val>
                                        </p:tav>
                                        <p:tav tm="100000">
                                          <p:val>
                                            <p:strVal val="2/3*ppt_w"/>
                                          </p:val>
                                        </p:tav>
                                      </p:tavLst>
                                    </p:anim>
                                    <p:anim calcmode="lin" valueType="num">
                                      <p:cBhvr>
                                        <p:cTn id="52" dur="500"/>
                                        <p:tgtEl>
                                          <p:spTgt spid="22"/>
                                        </p:tgtEl>
                                        <p:attrNameLst>
                                          <p:attrName>ppt_h</p:attrName>
                                        </p:attrNameLst>
                                      </p:cBhvr>
                                      <p:tavLst>
                                        <p:tav tm="0">
                                          <p:val>
                                            <p:strVal val="ppt_h"/>
                                          </p:val>
                                        </p:tav>
                                        <p:tav tm="100000">
                                          <p:val>
                                            <p:strVal val="2/3*ppt_h"/>
                                          </p:val>
                                        </p:tav>
                                      </p:tavLst>
                                    </p:anim>
                                    <p:set>
                                      <p:cBhvr>
                                        <p:cTn id="53" dur="1" fill="hold">
                                          <p:stCondLst>
                                            <p:cond delay="499"/>
                                          </p:stCondLst>
                                        </p:cTn>
                                        <p:tgtEl>
                                          <p:spTgt spid="22"/>
                                        </p:tgtEl>
                                        <p:attrNameLst>
                                          <p:attrName>style.visibility</p:attrName>
                                        </p:attrNameLst>
                                      </p:cBhvr>
                                      <p:to>
                                        <p:strVal val="hidden"/>
                                      </p:to>
                                    </p:set>
                                  </p:childTnLst>
                                </p:cTn>
                              </p:par>
                            </p:childTnLst>
                          </p:cTn>
                        </p:par>
                        <p:par>
                          <p:cTn id="54" fill="hold">
                            <p:stCondLst>
                              <p:cond delay="500"/>
                            </p:stCondLst>
                            <p:childTnLst>
                              <p:par>
                                <p:cTn id="55" presetID="1" presetClass="entr" presetSubtype="0" fill="hold" nodeType="after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par>
                          <p:cTn id="57" fill="hold">
                            <p:stCondLst>
                              <p:cond delay="500"/>
                            </p:stCondLst>
                            <p:childTnLst>
                              <p:par>
                                <p:cTn id="58" presetID="1" presetClass="entr" presetSubtype="0"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2.77778E-7 -1.48148E-6 L 0.36771 -0.28287 " pathEditMode="relative" rAng="0" ptsTypes="AA">
                                      <p:cBhvr>
                                        <p:cTn id="68" dur="500" fill="hold"/>
                                        <p:tgtEl>
                                          <p:spTgt spid="23"/>
                                        </p:tgtEl>
                                        <p:attrNameLst>
                                          <p:attrName>ppt_x</p:attrName>
                                          <p:attrName>ppt_y</p:attrName>
                                        </p:attrNameLst>
                                      </p:cBhvr>
                                      <p:rCtr x="18385" y="-14144"/>
                                    </p:animMotion>
                                  </p:childTnLst>
                                </p:cTn>
                              </p:par>
                              <p:par>
                                <p:cTn id="69" presetID="23" presetClass="exit" presetSubtype="288" fill="hold" nodeType="withEffect">
                                  <p:stCondLst>
                                    <p:cond delay="0"/>
                                  </p:stCondLst>
                                  <p:childTnLst>
                                    <p:anim calcmode="lin" valueType="num">
                                      <p:cBhvr>
                                        <p:cTn id="70" dur="500"/>
                                        <p:tgtEl>
                                          <p:spTgt spid="23"/>
                                        </p:tgtEl>
                                        <p:attrNameLst>
                                          <p:attrName>ppt_w</p:attrName>
                                        </p:attrNameLst>
                                      </p:cBhvr>
                                      <p:tavLst>
                                        <p:tav tm="0">
                                          <p:val>
                                            <p:strVal val="ppt_w"/>
                                          </p:val>
                                        </p:tav>
                                        <p:tav tm="100000">
                                          <p:val>
                                            <p:strVal val="2/3*ppt_w"/>
                                          </p:val>
                                        </p:tav>
                                      </p:tavLst>
                                    </p:anim>
                                    <p:anim calcmode="lin" valueType="num">
                                      <p:cBhvr>
                                        <p:cTn id="71" dur="500"/>
                                        <p:tgtEl>
                                          <p:spTgt spid="23"/>
                                        </p:tgtEl>
                                        <p:attrNameLst>
                                          <p:attrName>ppt_h</p:attrName>
                                        </p:attrNameLst>
                                      </p:cBhvr>
                                      <p:tavLst>
                                        <p:tav tm="0">
                                          <p:val>
                                            <p:strVal val="ppt_h"/>
                                          </p:val>
                                        </p:tav>
                                        <p:tav tm="100000">
                                          <p:val>
                                            <p:strVal val="2/3*ppt_h"/>
                                          </p:val>
                                        </p:tav>
                                      </p:tavLst>
                                    </p:anim>
                                    <p:set>
                                      <p:cBhvr>
                                        <p:cTn id="72" dur="1" fill="hold">
                                          <p:stCondLst>
                                            <p:cond delay="499"/>
                                          </p:stCondLst>
                                        </p:cTn>
                                        <p:tgtEl>
                                          <p:spTgt spid="23"/>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028"/>
                                        </p:tgtEl>
                                        <p:attrNameLst>
                                          <p:attrName>style.visibility</p:attrName>
                                        </p:attrNameLst>
                                      </p:cBhvr>
                                      <p:to>
                                        <p:strVal val="hidden"/>
                                      </p:to>
                                    </p:set>
                                  </p:childTnLst>
                                </p:cTn>
                              </p:par>
                            </p:childTnLst>
                          </p:cTn>
                        </p:par>
                        <p:par>
                          <p:cTn id="75" fill="hold">
                            <p:stCondLst>
                              <p:cond delay="500"/>
                            </p:stCondLst>
                            <p:childTnLst>
                              <p:par>
                                <p:cTn id="76" presetID="1" presetClass="entr" presetSubtype="0" fill="hold" nodeType="afterEffect">
                                  <p:stCondLst>
                                    <p:cond delay="0"/>
                                  </p:stCondLst>
                                  <p:childTnLst>
                                    <p:set>
                                      <p:cBhvr>
                                        <p:cTn id="77" dur="1" fill="hold">
                                          <p:stCondLst>
                                            <p:cond delay="0"/>
                                          </p:stCondLst>
                                        </p:cTn>
                                        <p:tgtEl>
                                          <p:spTgt spid="26"/>
                                        </p:tgtEl>
                                        <p:attrNameLst>
                                          <p:attrName>style.visibility</p:attrName>
                                        </p:attrNameLst>
                                      </p:cBhvr>
                                      <p:to>
                                        <p:strVal val="visible"/>
                                      </p:to>
                                    </p:set>
                                  </p:childTnLst>
                                </p:cTn>
                              </p:par>
                            </p:childTnLst>
                          </p:cTn>
                        </p:par>
                        <p:par>
                          <p:cTn id="78" fill="hold">
                            <p:stCondLst>
                              <p:cond delay="500"/>
                            </p:stCondLst>
                            <p:childTnLst>
                              <p:par>
                                <p:cTn id="79" presetID="1" presetClass="entr" presetSubtype="0" fill="hold" grpId="0" nodeType="after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fade">
                                      <p:cBhvr>
                                        <p:cTn id="85" dur="500"/>
                                        <p:tgtEl>
                                          <p:spTgt spid="1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fade">
                                      <p:cBhvr>
                                        <p:cTn id="90" dur="500"/>
                                        <p:tgtEl>
                                          <p:spTgt spid="1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500"/>
                                        <p:tgtEl>
                                          <p:spTgt spid="21"/>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28"/>
                                        </p:tgtEl>
                                        <p:attrNameLst>
                                          <p:attrName>style.visibility</p:attrName>
                                        </p:attrNameLst>
                                      </p:cBhvr>
                                      <p:to>
                                        <p:strVal val="visible"/>
                                      </p:to>
                                    </p:set>
                                    <p:animEffect transition="in" filter="fade">
                                      <p:cBhvr>
                                        <p:cTn id="10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16"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52"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4</a:t>
            </a:fld>
            <a:endParaRPr lang="en-US" dirty="0"/>
          </a:p>
        </p:txBody>
      </p:sp>
      <p:pic>
        <p:nvPicPr>
          <p:cNvPr id="1026" name="Picture 2" descr="D:\papers\VBL-EGSR2012\results\buddha_beauty\buddha_beauty_cro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0064" y="2462539"/>
            <a:ext cx="2874209" cy="3660683"/>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
          </p:nvPr>
        </p:nvSpPr>
        <p:spPr>
          <a:xfrm>
            <a:off x="180000" y="2636912"/>
            <a:ext cx="8820000" cy="3935360"/>
          </a:xfrm>
        </p:spPr>
        <p:txBody>
          <a:bodyPr>
            <a:normAutofit/>
          </a:bodyPr>
          <a:lstStyle/>
          <a:p>
            <a:pPr marL="72000" indent="0">
              <a:buNone/>
            </a:pPr>
            <a:r>
              <a:rPr lang="en-US" sz="2000" b="1" dirty="0" smtClean="0"/>
              <a:t>Our approach:</a:t>
            </a:r>
            <a:endParaRPr lang="en-US" sz="2000" b="1" dirty="0" smtClean="0"/>
          </a:p>
          <a:p>
            <a:r>
              <a:rPr lang="en-US" sz="2000" dirty="0" smtClean="0"/>
              <a:t>based </a:t>
            </a:r>
            <a:r>
              <a:rPr lang="en-US" sz="2000" dirty="0" smtClean="0"/>
              <a:t>on virtual lights</a:t>
            </a:r>
          </a:p>
          <a:p>
            <a:r>
              <a:rPr lang="en-US" sz="2000" dirty="0" smtClean="0"/>
              <a:t>no singularities (replaced with small amount of bias)</a:t>
            </a:r>
          </a:p>
          <a:p>
            <a:r>
              <a:rPr lang="en-US" sz="2000" dirty="0" smtClean="0"/>
              <a:t>progressive updates (bias goes to zero in the limit)</a:t>
            </a:r>
          </a:p>
        </p:txBody>
      </p:sp>
      <p:sp>
        <p:nvSpPr>
          <p:cNvPr id="7" name="Content Placeholder 2"/>
          <p:cNvSpPr txBox="1">
            <a:spLocks/>
          </p:cNvSpPr>
          <p:nvPr/>
        </p:nvSpPr>
        <p:spPr>
          <a:xfrm>
            <a:off x="6150066" y="2163054"/>
            <a:ext cx="2874207"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tx1"/>
                </a:solidFill>
              </a:rPr>
              <a:t>Full </a:t>
            </a:r>
            <a:r>
              <a:rPr lang="en-US" sz="1600" b="1" dirty="0" smtClean="0">
                <a:solidFill>
                  <a:schemeClr val="tx1"/>
                </a:solidFill>
              </a:rPr>
              <a:t>Global Illumination</a:t>
            </a:r>
            <a:endParaRPr lang="en-US" sz="1600" b="1" dirty="0">
              <a:solidFill>
                <a:schemeClr val="tx1"/>
              </a:solidFill>
            </a:endParaRPr>
          </a:p>
        </p:txBody>
      </p:sp>
    </p:spTree>
    <p:custDataLst>
      <p:tags r:id="rId1"/>
    </p:custDataLst>
    <p:extLst>
      <p:ext uri="{BB962C8B-B14F-4D97-AF65-F5344CB8AC3E}">
        <p14:creationId xmlns:p14="http://schemas.microsoft.com/office/powerpoint/2010/main" val="2015982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84974" y="4509120"/>
            <a:ext cx="2007446" cy="123361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76256" y="4255664"/>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85" name="Content Placeholder 2"/>
          <p:cNvSpPr txBox="1">
            <a:spLocks/>
          </p:cNvSpPr>
          <p:nvPr/>
        </p:nvSpPr>
        <p:spPr>
          <a:xfrm>
            <a:off x="251579" y="5733256"/>
            <a:ext cx="1872149" cy="184666"/>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200" dirty="0" err="1">
                <a:solidFill>
                  <a:schemeClr val="tx1"/>
                </a:solidFill>
              </a:rPr>
              <a:t>Hašan</a:t>
            </a:r>
            <a:r>
              <a:rPr lang="en-US" sz="1200" dirty="0">
                <a:solidFill>
                  <a:schemeClr val="tx1"/>
                </a:solidFill>
              </a:rPr>
              <a:t> </a:t>
            </a:r>
            <a:r>
              <a:rPr lang="en-US" sz="1200" dirty="0" smtClean="0">
                <a:solidFill>
                  <a:schemeClr val="tx1"/>
                </a:solidFill>
              </a:rPr>
              <a:t>et al. [2009]</a:t>
            </a:r>
          </a:p>
        </p:txBody>
      </p:sp>
      <p:pic>
        <p:nvPicPr>
          <p:cNvPr id="77" name="Picture 3"/>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251579" y="4521324"/>
            <a:ext cx="2007447" cy="1233615"/>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462711" y="4509120"/>
            <a:ext cx="2007446" cy="123361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3"/>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673843" y="4509120"/>
            <a:ext cx="2007446" cy="123361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2420399" y="4255664"/>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4" name="Picture 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648327" y="4255664"/>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PREVIOUS WORK: INDIRECT ILLUMINATION with RAY LIGHTS</a:t>
            </a:r>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40</a:t>
            </a:fld>
            <a:endParaRPr lang="en-US" dirty="0"/>
          </a:p>
        </p:txBody>
      </p:sp>
      <p:sp>
        <p:nvSpPr>
          <p:cNvPr id="16" name="Content Placeholder 2"/>
          <p:cNvSpPr txBox="1">
            <a:spLocks/>
          </p:cNvSpPr>
          <p:nvPr/>
        </p:nvSpPr>
        <p:spPr>
          <a:xfrm>
            <a:off x="6884974" y="1052736"/>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Media-to-Media</a:t>
            </a:r>
            <a:endParaRPr lang="en-US" sz="1800" b="1" dirty="0">
              <a:solidFill>
                <a:schemeClr val="tx1"/>
              </a:solidFill>
            </a:endParaRPr>
          </a:p>
        </p:txBody>
      </p:sp>
      <p:pic>
        <p:nvPicPr>
          <p:cNvPr id="1027" name="Picture 3"/>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251579" y="1547312"/>
            <a:ext cx="2007447" cy="12336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2462711" y="1535108"/>
            <a:ext cx="2007447" cy="12336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4673843" y="1535108"/>
            <a:ext cx="2007447" cy="123361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6884974" y="1535108"/>
            <a:ext cx="2007447" cy="1233616"/>
          </a:xfrm>
          <a:prstGeom prst="rect">
            <a:avLst/>
          </a:prstGeom>
          <a:noFill/>
          <a:extLst>
            <a:ext uri="{909E8E84-426E-40DD-AFC4-6F175D3DCCD1}">
              <a14:hiddenFill xmlns:a14="http://schemas.microsoft.com/office/drawing/2010/main">
                <a:solidFill>
                  <a:srgbClr val="FFFFFF"/>
                </a:solidFill>
              </a14:hiddenFill>
            </a:ext>
          </a:extLst>
        </p:spPr>
      </p:pic>
      <p:sp>
        <p:nvSpPr>
          <p:cNvPr id="28" name="Content Placeholder 2"/>
          <p:cNvSpPr txBox="1">
            <a:spLocks/>
          </p:cNvSpPr>
          <p:nvPr/>
        </p:nvSpPr>
        <p:spPr>
          <a:xfrm>
            <a:off x="251579" y="1052736"/>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Surface-to-Surface</a:t>
            </a:r>
            <a:endParaRPr lang="en-US" sz="1800" b="1" dirty="0">
              <a:solidFill>
                <a:schemeClr val="tx1"/>
              </a:solidFill>
            </a:endParaRPr>
          </a:p>
        </p:txBody>
      </p:sp>
      <p:sp>
        <p:nvSpPr>
          <p:cNvPr id="29" name="Content Placeholder 2"/>
          <p:cNvSpPr txBox="1">
            <a:spLocks/>
          </p:cNvSpPr>
          <p:nvPr/>
        </p:nvSpPr>
        <p:spPr>
          <a:xfrm>
            <a:off x="2462711" y="1052736"/>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Surface-to-Media</a:t>
            </a:r>
            <a:endParaRPr lang="en-US" sz="1800" b="1" dirty="0">
              <a:solidFill>
                <a:schemeClr val="tx1"/>
              </a:solidFill>
            </a:endParaRPr>
          </a:p>
        </p:txBody>
      </p:sp>
      <p:sp>
        <p:nvSpPr>
          <p:cNvPr id="30" name="Content Placeholder 2"/>
          <p:cNvSpPr txBox="1">
            <a:spLocks/>
          </p:cNvSpPr>
          <p:nvPr/>
        </p:nvSpPr>
        <p:spPr>
          <a:xfrm>
            <a:off x="4673843" y="1052736"/>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Media-to-Surface</a:t>
            </a:r>
            <a:endParaRPr lang="en-US" sz="1800" b="1" dirty="0">
              <a:solidFill>
                <a:schemeClr val="tx1"/>
              </a:solidFill>
            </a:endParaRPr>
          </a:p>
        </p:txBody>
      </p:sp>
      <p:sp>
        <p:nvSpPr>
          <p:cNvPr id="76" name="Down Arrow 75"/>
          <p:cNvSpPr/>
          <p:nvPr/>
        </p:nvSpPr>
        <p:spPr>
          <a:xfrm>
            <a:off x="2233561" y="3789040"/>
            <a:ext cx="252464" cy="192411"/>
          </a:xfrm>
          <a:prstGeom prst="downArrow">
            <a:avLst>
              <a:gd name="adj1" fmla="val 50000"/>
              <a:gd name="adj2" fmla="val 44709"/>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dk1"/>
              </a:solidFill>
            </a:endParaRPr>
          </a:p>
        </p:txBody>
      </p:sp>
      <p:sp>
        <p:nvSpPr>
          <p:cNvPr id="38" name="Content Placeholder 2"/>
          <p:cNvSpPr txBox="1">
            <a:spLocks/>
          </p:cNvSpPr>
          <p:nvPr/>
        </p:nvSpPr>
        <p:spPr>
          <a:xfrm>
            <a:off x="1295004" y="3515924"/>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POINTS</a:t>
            </a:r>
            <a:endParaRPr lang="en-US" sz="1800" b="1" dirty="0">
              <a:solidFill>
                <a:schemeClr val="tx1"/>
              </a:solidFill>
            </a:endParaRPr>
          </a:p>
        </p:txBody>
      </p:sp>
      <p:sp>
        <p:nvSpPr>
          <p:cNvPr id="3" name="Left Brace 2"/>
          <p:cNvSpPr/>
          <p:nvPr/>
        </p:nvSpPr>
        <p:spPr>
          <a:xfrm rot="16200000">
            <a:off x="2143769" y="1147077"/>
            <a:ext cx="432049" cy="4131795"/>
          </a:xfrm>
          <a:prstGeom prst="leftBrace">
            <a:avLst>
              <a:gd name="adj1" fmla="val 52425"/>
              <a:gd name="adj2" fmla="val 50000"/>
            </a:avLst>
          </a:prstGeom>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44" name="Content Placeholder 2"/>
          <p:cNvSpPr txBox="1">
            <a:spLocks/>
          </p:cNvSpPr>
          <p:nvPr/>
        </p:nvSpPr>
        <p:spPr>
          <a:xfrm>
            <a:off x="5752210" y="3515924"/>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RAYS</a:t>
            </a:r>
            <a:endParaRPr lang="en-US" sz="1800" b="1" dirty="0">
              <a:solidFill>
                <a:schemeClr val="tx1"/>
              </a:solidFill>
            </a:endParaRPr>
          </a:p>
        </p:txBody>
      </p:sp>
      <p:sp>
        <p:nvSpPr>
          <p:cNvPr id="45" name="Left Brace 44"/>
          <p:cNvSpPr/>
          <p:nvPr/>
        </p:nvSpPr>
        <p:spPr>
          <a:xfrm rot="16200000">
            <a:off x="6600975" y="1147077"/>
            <a:ext cx="432049" cy="4131795"/>
          </a:xfrm>
          <a:prstGeom prst="leftBrace">
            <a:avLst>
              <a:gd name="adj1" fmla="val 52425"/>
              <a:gd name="adj2" fmla="val 50000"/>
            </a:avLst>
          </a:prstGeom>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46" name="Content Placeholder 2"/>
          <p:cNvSpPr txBox="1">
            <a:spLocks/>
          </p:cNvSpPr>
          <p:nvPr/>
        </p:nvSpPr>
        <p:spPr>
          <a:xfrm>
            <a:off x="1295004" y="3947972"/>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SPHERES</a:t>
            </a:r>
            <a:endParaRPr lang="en-US" sz="1800" b="1" dirty="0">
              <a:solidFill>
                <a:schemeClr val="tx1"/>
              </a:solidFill>
            </a:endParaRPr>
          </a:p>
        </p:txBody>
      </p:sp>
      <p:sp>
        <p:nvSpPr>
          <p:cNvPr id="47" name="Content Placeholder 2"/>
          <p:cNvSpPr txBox="1">
            <a:spLocks/>
          </p:cNvSpPr>
          <p:nvPr/>
        </p:nvSpPr>
        <p:spPr>
          <a:xfrm>
            <a:off x="5752210" y="3947972"/>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BEAMS</a:t>
            </a:r>
            <a:endParaRPr lang="en-US" sz="1800" b="1" dirty="0">
              <a:solidFill>
                <a:schemeClr val="tx1"/>
              </a:solidFill>
            </a:endParaRPr>
          </a:p>
        </p:txBody>
      </p:sp>
      <p:pic>
        <p:nvPicPr>
          <p:cNvPr id="48" name="Picture 3" descr="D:\papers\VBL-EGSR2012\presentation\img\sphere\sphere_s2s_sing_render-time_5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2471" y="1353267"/>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49" name="Picture 3"/>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2420399" y="1353267"/>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0" name="Picture 3"/>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4648327" y="1353267"/>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1" name="Picture 3"/>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6876256" y="1353267"/>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6" name="Down Arrow 55"/>
          <p:cNvSpPr/>
          <p:nvPr/>
        </p:nvSpPr>
        <p:spPr>
          <a:xfrm>
            <a:off x="6669357" y="3789040"/>
            <a:ext cx="252464" cy="192411"/>
          </a:xfrm>
          <a:prstGeom prst="downArrow">
            <a:avLst>
              <a:gd name="adj1" fmla="val 50000"/>
              <a:gd name="adj2" fmla="val 44709"/>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dk1"/>
              </a:solidFill>
            </a:endParaRPr>
          </a:p>
        </p:txBody>
      </p:sp>
      <p:pic>
        <p:nvPicPr>
          <p:cNvPr id="52" name="Picture 3"/>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192471" y="4255664"/>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2646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up)">
                                      <p:cBhvr>
                                        <p:cTn id="10" dur="500"/>
                                        <p:tgtEl>
                                          <p:spTgt spid="45"/>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up)">
                                      <p:cBhvr>
                                        <p:cTn id="14" dur="500"/>
                                        <p:tgtEl>
                                          <p:spTgt spid="3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up)">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wipe(up)">
                                      <p:cBhvr>
                                        <p:cTn id="22" dur="500"/>
                                        <p:tgtEl>
                                          <p:spTgt spid="76"/>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up)">
                                      <p:cBhvr>
                                        <p:cTn id="25" dur="500"/>
                                        <p:tgtEl>
                                          <p:spTgt spid="56"/>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up)">
                                      <p:cBhvr>
                                        <p:cTn id="29" dur="500"/>
                                        <p:tgtEl>
                                          <p:spTgt spid="46"/>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up)">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3"/>
                                        </p:tgtEl>
                                      </p:cBhvr>
                                    </p:animEffect>
                                    <p:set>
                                      <p:cBhvr>
                                        <p:cTn id="55" dur="1" fill="hold">
                                          <p:stCondLst>
                                            <p:cond delay="499"/>
                                          </p:stCondLst>
                                        </p:cTn>
                                        <p:tgtEl>
                                          <p:spTgt spid="3"/>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45"/>
                                        </p:tgtEl>
                                      </p:cBhvr>
                                    </p:animEffect>
                                    <p:set>
                                      <p:cBhvr>
                                        <p:cTn id="58" dur="1" fill="hold">
                                          <p:stCondLst>
                                            <p:cond delay="499"/>
                                          </p:stCondLst>
                                        </p:cTn>
                                        <p:tgtEl>
                                          <p:spTgt spid="45"/>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500"/>
                                        <p:tgtEl>
                                          <p:spTgt spid="48"/>
                                        </p:tgtEl>
                                      </p:cBhvr>
                                    </p:animEffect>
                                  </p:childTnLst>
                                </p:cTn>
                              </p:par>
                              <p:par>
                                <p:cTn id="62" presetID="10" presetClass="entr" presetSubtype="0" fill="hold"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500"/>
                                        <p:tgtEl>
                                          <p:spTgt spid="49"/>
                                        </p:tgtEl>
                                      </p:cBhvr>
                                    </p:animEffect>
                                  </p:childTnLst>
                                </p:cTn>
                              </p:par>
                              <p:par>
                                <p:cTn id="68" presetID="10" presetClass="entr" presetSubtype="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500"/>
                                        <p:tgtEl>
                                          <p:spTgt spid="53"/>
                                        </p:tgtEl>
                                      </p:cBhvr>
                                    </p:animEffect>
                                  </p:childTnLst>
                                </p:cTn>
                              </p:par>
                              <p:par>
                                <p:cTn id="71" presetID="10" presetClass="entr" presetSubtype="0" fill="hold"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fade">
                                      <p:cBhvr>
                                        <p:cTn id="73" dur="500"/>
                                        <p:tgtEl>
                                          <p:spTgt spid="50"/>
                                        </p:tgtEl>
                                      </p:cBhvr>
                                    </p:animEffect>
                                  </p:childTnLst>
                                </p:cTn>
                              </p:par>
                              <p:par>
                                <p:cTn id="74" presetID="10" presetClass="entr" presetSubtype="0" fill="hold" nodeType="with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par>
                                <p:cTn id="77" presetID="10" presetClass="entr" presetSubtype="0" fill="hold" nodeType="withEffect">
                                  <p:stCondLst>
                                    <p:cond delay="0"/>
                                  </p:stCondLst>
                                  <p:childTnLst>
                                    <p:set>
                                      <p:cBhvr>
                                        <p:cTn id="78" dur="1" fill="hold">
                                          <p:stCondLst>
                                            <p:cond delay="0"/>
                                          </p:stCondLst>
                                        </p:cTn>
                                        <p:tgtEl>
                                          <p:spTgt spid="51"/>
                                        </p:tgtEl>
                                        <p:attrNameLst>
                                          <p:attrName>style.visibility</p:attrName>
                                        </p:attrNameLst>
                                      </p:cBhvr>
                                      <p:to>
                                        <p:strVal val="visible"/>
                                      </p:to>
                                    </p:set>
                                    <p:animEffect transition="in" filter="fade">
                                      <p:cBhvr>
                                        <p:cTn id="79" dur="500"/>
                                        <p:tgtEl>
                                          <p:spTgt spid="51"/>
                                        </p:tgtEl>
                                      </p:cBhvr>
                                    </p:animEffect>
                                  </p:childTnLst>
                                </p:cTn>
                              </p:par>
                              <p:par>
                                <p:cTn id="80" presetID="10" presetClass="entr" presetSubtype="0" fill="hold" nodeType="with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76" grpId="0" animBg="1"/>
      <p:bldP spid="38" grpId="0"/>
      <p:bldP spid="3" grpId="0" animBg="1"/>
      <p:bldP spid="3" grpId="1" animBg="1"/>
      <p:bldP spid="44" grpId="0"/>
      <p:bldP spid="45" grpId="0" animBg="1"/>
      <p:bldP spid="45" grpId="1" animBg="1"/>
      <p:bldP spid="46" grpId="0"/>
      <p:bldP spid="47" grpId="0"/>
      <p:bldP spid="56"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3" cstate="print">
            <a:extLst>
              <a:ext uri="{28A0092B-C50C-407E-A947-70E740481C1C}">
                <a14:useLocalDpi xmlns:a14="http://schemas.microsoft.com/office/drawing/2010/main" val="0"/>
              </a:ext>
            </a:extLst>
          </a:blip>
          <a:stretch>
            <a:fillRect/>
          </a:stretch>
        </p:blipFill>
        <p:spPr bwMode="auto">
          <a:xfrm>
            <a:off x="5508104" y="1134610"/>
            <a:ext cx="3207916" cy="318818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p:cNvPicPr>
            <a:picLocks noChangeAspect="1" noChangeArrowheads="1"/>
          </p:cNvPicPr>
          <p:nvPr/>
        </p:nvPicPr>
        <p:blipFill>
          <a:blip r:embed="rId34" cstate="print">
            <a:extLst>
              <a:ext uri="{28A0092B-C50C-407E-A947-70E740481C1C}">
                <a14:useLocalDpi xmlns:a14="http://schemas.microsoft.com/office/drawing/2010/main" val="0"/>
              </a:ext>
            </a:extLst>
          </a:blip>
          <a:stretch>
            <a:fillRect/>
          </a:stretch>
        </p:blipFill>
        <p:spPr bwMode="auto">
          <a:xfrm>
            <a:off x="5508104" y="1134610"/>
            <a:ext cx="3207915" cy="318818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5" cstate="print">
            <a:extLst>
              <a:ext uri="{28A0092B-C50C-407E-A947-70E740481C1C}">
                <a14:useLocalDpi xmlns:a14="http://schemas.microsoft.com/office/drawing/2010/main" val="0"/>
              </a:ext>
            </a:extLst>
          </a:blip>
          <a:stretch>
            <a:fillRect/>
          </a:stretch>
        </p:blipFill>
        <p:spPr bwMode="auto">
          <a:xfrm>
            <a:off x="281738" y="2481743"/>
            <a:ext cx="4146246" cy="23509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t>PREVIOUS WORK: MEDIA-to-MEDIA with RAY LIGHTS</a:t>
            </a:r>
            <a:endParaRPr lang="en-US" dirty="0"/>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41</a:t>
            </a:fld>
            <a:endParaRPr lang="en-US" dirty="0"/>
          </a:p>
        </p:txBody>
      </p:sp>
      <p:pic>
        <p:nvPicPr>
          <p:cNvPr id="10" name="Picture 9"/>
          <p:cNvPicPr>
            <a:picLocks noChangeAspect="1"/>
          </p:cNvPicPr>
          <p:nvPr>
            <p:custDataLst>
              <p:tags r:id="rId2"/>
            </p:custDataLst>
          </p:nvPr>
        </p:nvPicPr>
        <p:blipFill>
          <a:blip r:embed="rId36" cstate="print">
            <a:extLst>
              <a:ext uri="{28A0092B-C50C-407E-A947-70E740481C1C}">
                <a14:useLocalDpi xmlns:a14="http://schemas.microsoft.com/office/drawing/2010/main" val="0"/>
              </a:ext>
            </a:extLst>
          </a:blip>
          <a:stretch>
            <a:fillRect/>
          </a:stretch>
        </p:blipFill>
        <p:spPr>
          <a:xfrm>
            <a:off x="251520" y="1391052"/>
            <a:ext cx="5042916" cy="501396"/>
          </a:xfrm>
          <a:prstGeom prst="rect">
            <a:avLst/>
          </a:prstGeom>
        </p:spPr>
      </p:pic>
      <p:grpSp>
        <p:nvGrpSpPr>
          <p:cNvPr id="117" name="Group 116"/>
          <p:cNvGrpSpPr/>
          <p:nvPr/>
        </p:nvGrpSpPr>
        <p:grpSpPr>
          <a:xfrm>
            <a:off x="1869959" y="2275232"/>
            <a:ext cx="2643750" cy="2095225"/>
            <a:chOff x="1869959" y="2275232"/>
            <a:chExt cx="2643750" cy="2095225"/>
          </a:xfrm>
        </p:grpSpPr>
        <p:pic>
          <p:nvPicPr>
            <p:cNvPr id="28" name="Picture 27"/>
            <p:cNvPicPr>
              <a:picLocks noChangeAspect="1"/>
            </p:cNvPicPr>
            <p:nvPr>
              <p:custDataLst>
                <p:tags r:id="rId28"/>
              </p:custDataLst>
            </p:nvPr>
          </p:nvPicPr>
          <p:blipFill>
            <a:blip r:embed="rId37" cstate="print">
              <a:extLst>
                <a:ext uri="{28A0092B-C50C-407E-A947-70E740481C1C}">
                  <a14:useLocalDpi xmlns:a14="http://schemas.microsoft.com/office/drawing/2010/main" val="0"/>
                </a:ext>
              </a:extLst>
            </a:blip>
            <a:stretch>
              <a:fillRect/>
            </a:stretch>
          </p:blipFill>
          <p:spPr>
            <a:xfrm>
              <a:off x="4427984" y="4267587"/>
              <a:ext cx="85725" cy="102870"/>
            </a:xfrm>
            <a:prstGeom prst="rect">
              <a:avLst/>
            </a:prstGeom>
          </p:spPr>
        </p:pic>
        <p:pic>
          <p:nvPicPr>
            <p:cNvPr id="29" name="Picture 28"/>
            <p:cNvPicPr>
              <a:picLocks noChangeAspect="1"/>
            </p:cNvPicPr>
            <p:nvPr>
              <p:custDataLst>
                <p:tags r:id="rId29"/>
              </p:custDataLst>
            </p:nvPr>
          </p:nvPicPr>
          <p:blipFill>
            <a:blip r:embed="rId38" cstate="print">
              <a:extLst>
                <a:ext uri="{28A0092B-C50C-407E-A947-70E740481C1C}">
                  <a14:useLocalDpi xmlns:a14="http://schemas.microsoft.com/office/drawing/2010/main" val="0"/>
                </a:ext>
              </a:extLst>
            </a:blip>
            <a:stretch>
              <a:fillRect/>
            </a:stretch>
          </p:blipFill>
          <p:spPr>
            <a:xfrm>
              <a:off x="4391438" y="3274216"/>
              <a:ext cx="70295" cy="145733"/>
            </a:xfrm>
            <a:prstGeom prst="rect">
              <a:avLst/>
            </a:prstGeom>
          </p:spPr>
        </p:pic>
        <p:pic>
          <p:nvPicPr>
            <p:cNvPr id="35" name="Picture 34"/>
            <p:cNvPicPr>
              <a:picLocks noChangeAspect="1"/>
            </p:cNvPicPr>
            <p:nvPr>
              <p:custDataLst>
                <p:tags r:id="rId30"/>
              </p:custDataLst>
            </p:nvPr>
          </p:nvPicPr>
          <p:blipFill>
            <a:blip r:embed="rId39" cstate="print">
              <a:extLst>
                <a:ext uri="{28A0092B-C50C-407E-A947-70E740481C1C}">
                  <a14:useLocalDpi xmlns:a14="http://schemas.microsoft.com/office/drawing/2010/main" val="0"/>
                </a:ext>
              </a:extLst>
            </a:blip>
            <a:stretch>
              <a:fillRect/>
            </a:stretch>
          </p:blipFill>
          <p:spPr>
            <a:xfrm>
              <a:off x="1869959" y="2275232"/>
              <a:ext cx="140589" cy="159449"/>
            </a:xfrm>
            <a:prstGeom prst="rect">
              <a:avLst/>
            </a:prstGeom>
          </p:spPr>
        </p:pic>
      </p:grpSp>
      <p:pic>
        <p:nvPicPr>
          <p:cNvPr id="41" name="Picture 3"/>
          <p:cNvPicPr>
            <a:picLocks noChangeAspect="1" noChangeArrowheads="1"/>
          </p:cNvPicPr>
          <p:nvPr/>
        </p:nvPicPr>
        <p:blipFill>
          <a:blip r:embed="rId40" cstate="print">
            <a:extLst>
              <a:ext uri="{28A0092B-C50C-407E-A947-70E740481C1C}">
                <a14:useLocalDpi xmlns:a14="http://schemas.microsoft.com/office/drawing/2010/main" val="0"/>
              </a:ext>
            </a:extLst>
          </a:blip>
          <a:stretch>
            <a:fillRect/>
          </a:stretch>
        </p:blipFill>
        <p:spPr bwMode="auto">
          <a:xfrm>
            <a:off x="281738" y="2481743"/>
            <a:ext cx="4146246" cy="23509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p:cNvPicPr>
            <a:picLocks noChangeAspect="1" noChangeArrowheads="1"/>
          </p:cNvPicPr>
          <p:nvPr/>
        </p:nvPicPr>
        <p:blipFill>
          <a:blip r:embed="rId41" cstate="print">
            <a:extLst>
              <a:ext uri="{28A0092B-C50C-407E-A947-70E740481C1C}">
                <a14:useLocalDpi xmlns:a14="http://schemas.microsoft.com/office/drawing/2010/main" val="0"/>
              </a:ext>
            </a:extLst>
          </a:blip>
          <a:stretch>
            <a:fillRect/>
          </a:stretch>
        </p:blipFill>
        <p:spPr bwMode="auto">
          <a:xfrm>
            <a:off x="281738" y="2481743"/>
            <a:ext cx="4146245" cy="2350985"/>
          </a:xfrm>
          <a:prstGeom prst="rect">
            <a:avLst/>
          </a:prstGeom>
          <a:noFill/>
          <a:extLst>
            <a:ext uri="{909E8E84-426E-40DD-AFC4-6F175D3DCCD1}">
              <a14:hiddenFill xmlns:a14="http://schemas.microsoft.com/office/drawing/2010/main">
                <a:solidFill>
                  <a:srgbClr val="FFFFFF"/>
                </a:solidFill>
              </a14:hiddenFill>
            </a:ext>
          </a:extLst>
        </p:spPr>
      </p:pic>
      <p:grpSp>
        <p:nvGrpSpPr>
          <p:cNvPr id="118" name="Group 117"/>
          <p:cNvGrpSpPr/>
          <p:nvPr/>
        </p:nvGrpSpPr>
        <p:grpSpPr>
          <a:xfrm>
            <a:off x="2318033" y="2707224"/>
            <a:ext cx="904619" cy="1729908"/>
            <a:chOff x="2318033" y="2707224"/>
            <a:chExt cx="904619" cy="1729908"/>
          </a:xfrm>
        </p:grpSpPr>
        <p:pic>
          <p:nvPicPr>
            <p:cNvPr id="36" name="Picture 35"/>
            <p:cNvPicPr>
              <a:picLocks noChangeAspect="1"/>
            </p:cNvPicPr>
            <p:nvPr>
              <p:custDataLst>
                <p:tags r:id="rId26"/>
              </p:custDataLst>
            </p:nvPr>
          </p:nvPicPr>
          <p:blipFill>
            <a:blip r:embed="rId42" cstate="print">
              <a:extLst>
                <a:ext uri="{28A0092B-C50C-407E-A947-70E740481C1C}">
                  <a14:useLocalDpi xmlns:a14="http://schemas.microsoft.com/office/drawing/2010/main" val="0"/>
                </a:ext>
              </a:extLst>
            </a:blip>
            <a:stretch>
              <a:fillRect/>
            </a:stretch>
          </p:blipFill>
          <p:spPr>
            <a:xfrm>
              <a:off x="2318033" y="4334262"/>
              <a:ext cx="120015" cy="102870"/>
            </a:xfrm>
            <a:prstGeom prst="rect">
              <a:avLst/>
            </a:prstGeom>
          </p:spPr>
        </p:pic>
        <p:pic>
          <p:nvPicPr>
            <p:cNvPr id="38" name="Picture 37"/>
            <p:cNvPicPr>
              <a:picLocks noChangeAspect="1"/>
            </p:cNvPicPr>
            <p:nvPr>
              <p:custDataLst>
                <p:tags r:id="rId27"/>
              </p:custDataLst>
            </p:nvPr>
          </p:nvPicPr>
          <p:blipFill>
            <a:blip r:embed="rId43" cstate="print">
              <a:extLst>
                <a:ext uri="{28A0092B-C50C-407E-A947-70E740481C1C}">
                  <a14:useLocalDpi xmlns:a14="http://schemas.microsoft.com/office/drawing/2010/main" val="0"/>
                </a:ext>
              </a:extLst>
            </a:blip>
            <a:stretch>
              <a:fillRect/>
            </a:stretch>
          </p:blipFill>
          <p:spPr>
            <a:xfrm>
              <a:off x="3119782" y="2707224"/>
              <a:ext cx="102870" cy="102870"/>
            </a:xfrm>
            <a:prstGeom prst="rect">
              <a:avLst/>
            </a:prstGeom>
          </p:spPr>
        </p:pic>
      </p:grpSp>
      <p:grpSp>
        <p:nvGrpSpPr>
          <p:cNvPr id="119" name="Group 118"/>
          <p:cNvGrpSpPr/>
          <p:nvPr/>
        </p:nvGrpSpPr>
        <p:grpSpPr>
          <a:xfrm>
            <a:off x="5436096" y="1115300"/>
            <a:ext cx="3205718" cy="3335530"/>
            <a:chOff x="5436096" y="1115300"/>
            <a:chExt cx="3205718" cy="3335530"/>
          </a:xfrm>
        </p:grpSpPr>
        <p:pic>
          <p:nvPicPr>
            <p:cNvPr id="50" name="Picture 49"/>
            <p:cNvPicPr>
              <a:picLocks noChangeAspect="1"/>
            </p:cNvPicPr>
            <p:nvPr>
              <p:custDataLst>
                <p:tags r:id="rId23"/>
              </p:custDataLst>
            </p:nvPr>
          </p:nvPicPr>
          <p:blipFill>
            <a:blip r:embed="rId37" cstate="print">
              <a:extLst>
                <a:ext uri="{28A0092B-C50C-407E-A947-70E740481C1C}">
                  <a14:useLocalDpi xmlns:a14="http://schemas.microsoft.com/office/drawing/2010/main" val="0"/>
                </a:ext>
              </a:extLst>
            </a:blip>
            <a:stretch>
              <a:fillRect/>
            </a:stretch>
          </p:blipFill>
          <p:spPr>
            <a:xfrm>
              <a:off x="8556089" y="4347960"/>
              <a:ext cx="85725" cy="102870"/>
            </a:xfrm>
            <a:prstGeom prst="rect">
              <a:avLst/>
            </a:prstGeom>
          </p:spPr>
        </p:pic>
        <p:pic>
          <p:nvPicPr>
            <p:cNvPr id="51" name="Picture 50"/>
            <p:cNvPicPr>
              <a:picLocks noChangeAspect="1"/>
            </p:cNvPicPr>
            <p:nvPr>
              <p:custDataLst>
                <p:tags r:id="rId24"/>
              </p:custDataLst>
            </p:nvPr>
          </p:nvPicPr>
          <p:blipFill>
            <a:blip r:embed="rId38" cstate="print">
              <a:extLst>
                <a:ext uri="{28A0092B-C50C-407E-A947-70E740481C1C}">
                  <a14:useLocalDpi xmlns:a14="http://schemas.microsoft.com/office/drawing/2010/main" val="0"/>
                </a:ext>
              </a:extLst>
            </a:blip>
            <a:stretch>
              <a:fillRect/>
            </a:stretch>
          </p:blipFill>
          <p:spPr>
            <a:xfrm>
              <a:off x="5436096" y="1115300"/>
              <a:ext cx="70295" cy="145733"/>
            </a:xfrm>
            <a:prstGeom prst="rect">
              <a:avLst/>
            </a:prstGeom>
          </p:spPr>
        </p:pic>
        <p:pic>
          <p:nvPicPr>
            <p:cNvPr id="47" name="Picture 46"/>
            <p:cNvPicPr>
              <a:picLocks noChangeAspect="1"/>
            </p:cNvPicPr>
            <p:nvPr>
              <p:custDataLst>
                <p:tags r:id="rId25"/>
              </p:custDataLst>
            </p:nvPr>
          </p:nvPicPr>
          <p:blipFill>
            <a:blip r:embed="rId44" cstate="print">
              <a:extLst>
                <a:ext uri="{28A0092B-C50C-407E-A947-70E740481C1C}">
                  <a14:useLocalDpi xmlns:a14="http://schemas.microsoft.com/office/drawing/2010/main" val="0"/>
                </a:ext>
              </a:extLst>
            </a:blip>
            <a:stretch>
              <a:fillRect/>
            </a:stretch>
          </p:blipFill>
          <p:spPr>
            <a:xfrm>
              <a:off x="5451862" y="4293096"/>
              <a:ext cx="97727" cy="157734"/>
            </a:xfrm>
            <a:prstGeom prst="rect">
              <a:avLst/>
            </a:prstGeom>
          </p:spPr>
        </p:pic>
      </p:grpSp>
      <p:grpSp>
        <p:nvGrpSpPr>
          <p:cNvPr id="120" name="Group 119"/>
          <p:cNvGrpSpPr/>
          <p:nvPr/>
        </p:nvGrpSpPr>
        <p:grpSpPr>
          <a:xfrm>
            <a:off x="5405426" y="2881511"/>
            <a:ext cx="1624754" cy="1569319"/>
            <a:chOff x="5405426" y="2881511"/>
            <a:chExt cx="1624754" cy="1569319"/>
          </a:xfrm>
        </p:grpSpPr>
        <p:pic>
          <p:nvPicPr>
            <p:cNvPr id="48" name="Picture 47"/>
            <p:cNvPicPr>
              <a:picLocks noChangeAspect="1"/>
            </p:cNvPicPr>
            <p:nvPr>
              <p:custDataLst>
                <p:tags r:id="rId21"/>
              </p:custDataLst>
            </p:nvPr>
          </p:nvPicPr>
          <p:blipFill>
            <a:blip r:embed="rId42" cstate="print">
              <a:extLst>
                <a:ext uri="{28A0092B-C50C-407E-A947-70E740481C1C}">
                  <a14:useLocalDpi xmlns:a14="http://schemas.microsoft.com/office/drawing/2010/main" val="0"/>
                </a:ext>
              </a:extLst>
            </a:blip>
            <a:stretch>
              <a:fillRect/>
            </a:stretch>
          </p:blipFill>
          <p:spPr>
            <a:xfrm>
              <a:off x="6910165" y="4347960"/>
              <a:ext cx="120015" cy="102870"/>
            </a:xfrm>
            <a:prstGeom prst="rect">
              <a:avLst/>
            </a:prstGeom>
          </p:spPr>
        </p:pic>
        <p:pic>
          <p:nvPicPr>
            <p:cNvPr id="49" name="Picture 48"/>
            <p:cNvPicPr>
              <a:picLocks noChangeAspect="1"/>
            </p:cNvPicPr>
            <p:nvPr>
              <p:custDataLst>
                <p:tags r:id="rId22"/>
              </p:custDataLst>
            </p:nvPr>
          </p:nvPicPr>
          <p:blipFill>
            <a:blip r:embed="rId43" cstate="print">
              <a:extLst>
                <a:ext uri="{28A0092B-C50C-407E-A947-70E740481C1C}">
                  <a14:useLocalDpi xmlns:a14="http://schemas.microsoft.com/office/drawing/2010/main" val="0"/>
                </a:ext>
              </a:extLst>
            </a:blip>
            <a:stretch>
              <a:fillRect/>
            </a:stretch>
          </p:blipFill>
          <p:spPr>
            <a:xfrm>
              <a:off x="5405426" y="2881511"/>
              <a:ext cx="102870" cy="102870"/>
            </a:xfrm>
            <a:prstGeom prst="rect">
              <a:avLst/>
            </a:prstGeom>
          </p:spPr>
        </p:pic>
      </p:grpSp>
      <p:grpSp>
        <p:nvGrpSpPr>
          <p:cNvPr id="116" name="Group 115"/>
          <p:cNvGrpSpPr/>
          <p:nvPr/>
        </p:nvGrpSpPr>
        <p:grpSpPr>
          <a:xfrm>
            <a:off x="1613173" y="3233165"/>
            <a:ext cx="1717076" cy="1437121"/>
            <a:chOff x="1613173" y="3233165"/>
            <a:chExt cx="1717076" cy="1437121"/>
          </a:xfrm>
        </p:grpSpPr>
        <p:pic>
          <p:nvPicPr>
            <p:cNvPr id="91" name="Picture 90"/>
            <p:cNvPicPr>
              <a:picLocks noChangeAspect="1"/>
            </p:cNvPicPr>
            <p:nvPr>
              <p:custDataLst>
                <p:tags r:id="rId19"/>
              </p:custDataLst>
            </p:nvPr>
          </p:nvPicPr>
          <p:blipFill>
            <a:blip r:embed="rId45" cstate="print">
              <a:extLst>
                <a:ext uri="{28A0092B-C50C-407E-A947-70E740481C1C}">
                  <a14:useLocalDpi xmlns:a14="http://schemas.microsoft.com/office/drawing/2010/main" val="0"/>
                </a:ext>
              </a:extLst>
            </a:blip>
            <a:stretch>
              <a:fillRect/>
            </a:stretch>
          </p:blipFill>
          <p:spPr>
            <a:xfrm>
              <a:off x="3155370" y="3233165"/>
              <a:ext cx="174879" cy="207455"/>
            </a:xfrm>
            <a:prstGeom prst="rect">
              <a:avLst/>
            </a:prstGeom>
          </p:spPr>
        </p:pic>
        <p:pic>
          <p:nvPicPr>
            <p:cNvPr id="92" name="Picture 91"/>
            <p:cNvPicPr>
              <a:picLocks noChangeAspect="1"/>
            </p:cNvPicPr>
            <p:nvPr>
              <p:custDataLst>
                <p:tags r:id="rId20"/>
              </p:custDataLst>
            </p:nvPr>
          </p:nvPicPr>
          <p:blipFill>
            <a:blip r:embed="rId45" cstate="print">
              <a:extLst>
                <a:ext uri="{28A0092B-C50C-407E-A947-70E740481C1C}">
                  <a14:useLocalDpi xmlns:a14="http://schemas.microsoft.com/office/drawing/2010/main" val="0"/>
                </a:ext>
              </a:extLst>
            </a:blip>
            <a:stretch>
              <a:fillRect/>
            </a:stretch>
          </p:blipFill>
          <p:spPr>
            <a:xfrm>
              <a:off x="1613173" y="4462831"/>
              <a:ext cx="174879" cy="207455"/>
            </a:xfrm>
            <a:prstGeom prst="rect">
              <a:avLst/>
            </a:prstGeom>
          </p:spPr>
        </p:pic>
      </p:grpSp>
      <p:grpSp>
        <p:nvGrpSpPr>
          <p:cNvPr id="102" name="Group 101"/>
          <p:cNvGrpSpPr/>
          <p:nvPr/>
        </p:nvGrpSpPr>
        <p:grpSpPr>
          <a:xfrm>
            <a:off x="1307992" y="1401724"/>
            <a:ext cx="983521" cy="204216"/>
            <a:chOff x="1307992" y="1401724"/>
            <a:chExt cx="983521" cy="204216"/>
          </a:xfrm>
        </p:grpSpPr>
        <p:pic>
          <p:nvPicPr>
            <p:cNvPr id="76" name="Picture 75"/>
            <p:cNvPicPr>
              <a:picLocks noChangeAspect="1"/>
            </p:cNvPicPr>
            <p:nvPr>
              <p:custDataLst>
                <p:tags r:id="rId17"/>
              </p:custDataLst>
            </p:nvPr>
          </p:nvPicPr>
          <p:blipFill>
            <a:blip r:embed="rId46" cstate="print">
              <a:extLst>
                <a:ext uri="{28A0092B-C50C-407E-A947-70E740481C1C}">
                  <a14:useLocalDpi xmlns:a14="http://schemas.microsoft.com/office/drawing/2010/main" val="0"/>
                </a:ext>
              </a:extLst>
            </a:blip>
            <a:stretch>
              <a:fillRect/>
            </a:stretch>
          </p:blipFill>
          <p:spPr>
            <a:xfrm>
              <a:off x="1820597" y="1401724"/>
              <a:ext cx="470916" cy="204216"/>
            </a:xfrm>
            <a:prstGeom prst="rect">
              <a:avLst/>
            </a:prstGeom>
          </p:spPr>
        </p:pic>
        <p:pic>
          <p:nvPicPr>
            <p:cNvPr id="75" name="Picture 74"/>
            <p:cNvPicPr>
              <a:picLocks noChangeAspect="1"/>
            </p:cNvPicPr>
            <p:nvPr>
              <p:custDataLst>
                <p:tags r:id="rId18"/>
              </p:custDataLst>
            </p:nvPr>
          </p:nvPicPr>
          <p:blipFill>
            <a:blip r:embed="rId47" cstate="print">
              <a:extLst>
                <a:ext uri="{28A0092B-C50C-407E-A947-70E740481C1C}">
                  <a14:useLocalDpi xmlns:a14="http://schemas.microsoft.com/office/drawing/2010/main" val="0"/>
                </a:ext>
              </a:extLst>
            </a:blip>
            <a:stretch>
              <a:fillRect/>
            </a:stretch>
          </p:blipFill>
          <p:spPr>
            <a:xfrm>
              <a:off x="1307992" y="1401724"/>
              <a:ext cx="480060" cy="204216"/>
            </a:xfrm>
            <a:prstGeom prst="rect">
              <a:avLst/>
            </a:prstGeom>
          </p:spPr>
        </p:pic>
      </p:grpSp>
      <p:grpSp>
        <p:nvGrpSpPr>
          <p:cNvPr id="109" name="Group 108"/>
          <p:cNvGrpSpPr/>
          <p:nvPr/>
        </p:nvGrpSpPr>
        <p:grpSpPr>
          <a:xfrm>
            <a:off x="3368432" y="1401724"/>
            <a:ext cx="1283196" cy="204216"/>
            <a:chOff x="3368432" y="1401724"/>
            <a:chExt cx="1283196" cy="204216"/>
          </a:xfrm>
        </p:grpSpPr>
        <p:pic>
          <p:nvPicPr>
            <p:cNvPr id="79" name="Picture 78"/>
            <p:cNvPicPr>
              <a:picLocks noChangeAspect="1"/>
            </p:cNvPicPr>
            <p:nvPr>
              <p:custDataLst>
                <p:tags r:id="rId14"/>
              </p:custDataLst>
            </p:nvPr>
          </p:nvPicPr>
          <p:blipFill>
            <a:blip r:embed="rId48" cstate="print">
              <a:extLst>
                <a:ext uri="{28A0092B-C50C-407E-A947-70E740481C1C}">
                  <a14:useLocalDpi xmlns:a14="http://schemas.microsoft.com/office/drawing/2010/main" val="0"/>
                </a:ext>
              </a:extLst>
            </a:blip>
            <a:stretch>
              <a:fillRect/>
            </a:stretch>
          </p:blipFill>
          <p:spPr>
            <a:xfrm>
              <a:off x="3368432" y="1401724"/>
              <a:ext cx="396240" cy="204216"/>
            </a:xfrm>
            <a:prstGeom prst="rect">
              <a:avLst/>
            </a:prstGeom>
          </p:spPr>
        </p:pic>
        <p:pic>
          <p:nvPicPr>
            <p:cNvPr id="80" name="Picture 79"/>
            <p:cNvPicPr>
              <a:picLocks noChangeAspect="1"/>
            </p:cNvPicPr>
            <p:nvPr>
              <p:custDataLst>
                <p:tags r:id="rId15"/>
              </p:custDataLst>
            </p:nvPr>
          </p:nvPicPr>
          <p:blipFill>
            <a:blip r:embed="rId49" cstate="print">
              <a:extLst>
                <a:ext uri="{28A0092B-C50C-407E-A947-70E740481C1C}">
                  <a14:useLocalDpi xmlns:a14="http://schemas.microsoft.com/office/drawing/2010/main" val="0"/>
                </a:ext>
              </a:extLst>
            </a:blip>
            <a:stretch>
              <a:fillRect/>
            </a:stretch>
          </p:blipFill>
          <p:spPr>
            <a:xfrm>
              <a:off x="3798580" y="1401724"/>
              <a:ext cx="429768" cy="204216"/>
            </a:xfrm>
            <a:prstGeom prst="rect">
              <a:avLst/>
            </a:prstGeom>
          </p:spPr>
        </p:pic>
        <p:pic>
          <p:nvPicPr>
            <p:cNvPr id="81" name="Picture 80"/>
            <p:cNvPicPr>
              <a:picLocks noChangeAspect="1"/>
            </p:cNvPicPr>
            <p:nvPr>
              <p:custDataLst>
                <p:tags r:id="rId16"/>
              </p:custDataLst>
            </p:nvPr>
          </p:nvPicPr>
          <p:blipFill>
            <a:blip r:embed="rId50" cstate="print">
              <a:extLst>
                <a:ext uri="{28A0092B-C50C-407E-A947-70E740481C1C}">
                  <a14:useLocalDpi xmlns:a14="http://schemas.microsoft.com/office/drawing/2010/main" val="0"/>
                </a:ext>
              </a:extLst>
            </a:blip>
            <a:stretch>
              <a:fillRect/>
            </a:stretch>
          </p:blipFill>
          <p:spPr>
            <a:xfrm>
              <a:off x="4266056" y="1401724"/>
              <a:ext cx="385572" cy="204216"/>
            </a:xfrm>
            <a:prstGeom prst="rect">
              <a:avLst/>
            </a:prstGeom>
          </p:spPr>
        </p:pic>
      </p:grpSp>
      <p:grpSp>
        <p:nvGrpSpPr>
          <p:cNvPr id="107" name="Group 106"/>
          <p:cNvGrpSpPr/>
          <p:nvPr/>
        </p:nvGrpSpPr>
        <p:grpSpPr>
          <a:xfrm>
            <a:off x="2375569" y="1401724"/>
            <a:ext cx="926252" cy="204216"/>
            <a:chOff x="2375569" y="1401724"/>
            <a:chExt cx="926252" cy="204216"/>
          </a:xfrm>
        </p:grpSpPr>
        <p:pic>
          <p:nvPicPr>
            <p:cNvPr id="77" name="Picture 76"/>
            <p:cNvPicPr>
              <a:picLocks noChangeAspect="1"/>
            </p:cNvPicPr>
            <p:nvPr>
              <p:custDataLst>
                <p:tags r:id="rId12"/>
              </p:custDataLst>
            </p:nvPr>
          </p:nvPicPr>
          <p:blipFill>
            <a:blip r:embed="rId51" cstate="print">
              <a:extLst>
                <a:ext uri="{28A0092B-C50C-407E-A947-70E740481C1C}">
                  <a14:useLocalDpi xmlns:a14="http://schemas.microsoft.com/office/drawing/2010/main" val="0"/>
                </a:ext>
              </a:extLst>
            </a:blip>
            <a:stretch>
              <a:fillRect/>
            </a:stretch>
          </p:blipFill>
          <p:spPr>
            <a:xfrm>
              <a:off x="2375569" y="1401724"/>
              <a:ext cx="449580" cy="204216"/>
            </a:xfrm>
            <a:prstGeom prst="rect">
              <a:avLst/>
            </a:prstGeom>
          </p:spPr>
        </p:pic>
        <p:pic>
          <p:nvPicPr>
            <p:cNvPr id="78" name="Picture 77"/>
            <p:cNvPicPr>
              <a:picLocks noChangeAspect="1"/>
            </p:cNvPicPr>
            <p:nvPr>
              <p:custDataLst>
                <p:tags r:id="rId13"/>
              </p:custDataLst>
            </p:nvPr>
          </p:nvPicPr>
          <p:blipFill>
            <a:blip r:embed="rId52" cstate="print">
              <a:extLst>
                <a:ext uri="{28A0092B-C50C-407E-A947-70E740481C1C}">
                  <a14:useLocalDpi xmlns:a14="http://schemas.microsoft.com/office/drawing/2010/main" val="0"/>
                </a:ext>
              </a:extLst>
            </a:blip>
            <a:stretch>
              <a:fillRect/>
            </a:stretch>
          </p:blipFill>
          <p:spPr>
            <a:xfrm>
              <a:off x="2862909" y="1401724"/>
              <a:ext cx="438912" cy="204216"/>
            </a:xfrm>
            <a:prstGeom prst="rect">
              <a:avLst/>
            </a:prstGeom>
          </p:spPr>
        </p:pic>
      </p:grpSp>
      <p:pic>
        <p:nvPicPr>
          <p:cNvPr id="83" name="Picture 82"/>
          <p:cNvPicPr>
            <a:picLocks noChangeAspect="1"/>
          </p:cNvPicPr>
          <p:nvPr>
            <p:custDataLst>
              <p:tags r:id="rId3"/>
            </p:custDataLst>
          </p:nvPr>
        </p:nvPicPr>
        <p:blipFill>
          <a:blip r:embed="rId53" cstate="print">
            <a:extLst>
              <a:ext uri="{28A0092B-C50C-407E-A947-70E740481C1C}">
                <a14:useLocalDpi xmlns:a14="http://schemas.microsoft.com/office/drawing/2010/main" val="0"/>
              </a:ext>
            </a:extLst>
          </a:blip>
          <a:stretch>
            <a:fillRect/>
          </a:stretch>
        </p:blipFill>
        <p:spPr>
          <a:xfrm>
            <a:off x="2400580" y="1688232"/>
            <a:ext cx="687324" cy="228600"/>
          </a:xfrm>
          <a:prstGeom prst="rect">
            <a:avLst/>
          </a:prstGeom>
        </p:spPr>
      </p:pic>
      <p:pic>
        <p:nvPicPr>
          <p:cNvPr id="90" name="Picture 89"/>
          <p:cNvPicPr>
            <a:picLocks noChangeAspect="1"/>
          </p:cNvPicPr>
          <p:nvPr>
            <p:custDataLst>
              <p:tags r:id="rId4"/>
            </p:custDataLst>
          </p:nvPr>
        </p:nvPicPr>
        <p:blipFill>
          <a:blip r:embed="rId54" cstate="print">
            <a:extLst>
              <a:ext uri="{28A0092B-C50C-407E-A947-70E740481C1C}">
                <a14:useLocalDpi xmlns:a14="http://schemas.microsoft.com/office/drawing/2010/main" val="0"/>
              </a:ext>
            </a:extLst>
          </a:blip>
          <a:stretch>
            <a:fillRect/>
          </a:stretch>
        </p:blipFill>
        <p:spPr>
          <a:xfrm>
            <a:off x="4723636" y="1415460"/>
            <a:ext cx="146304" cy="144780"/>
          </a:xfrm>
          <a:prstGeom prst="rect">
            <a:avLst/>
          </a:prstGeom>
        </p:spPr>
      </p:pic>
      <p:grpSp>
        <p:nvGrpSpPr>
          <p:cNvPr id="101" name="Group 100"/>
          <p:cNvGrpSpPr/>
          <p:nvPr/>
        </p:nvGrpSpPr>
        <p:grpSpPr>
          <a:xfrm>
            <a:off x="653087" y="2292112"/>
            <a:ext cx="2454819" cy="1966662"/>
            <a:chOff x="653087" y="2292112"/>
            <a:chExt cx="2454819" cy="1966662"/>
          </a:xfrm>
        </p:grpSpPr>
        <p:pic>
          <p:nvPicPr>
            <p:cNvPr id="94" name="Picture 93"/>
            <p:cNvPicPr>
              <a:picLocks noChangeAspect="1"/>
            </p:cNvPicPr>
            <p:nvPr>
              <p:custDataLst>
                <p:tags r:id="rId9"/>
              </p:custDataLst>
            </p:nvPr>
          </p:nvPicPr>
          <p:blipFill>
            <a:blip r:embed="rId55" cstate="print">
              <a:extLst>
                <a:ext uri="{28A0092B-C50C-407E-A947-70E740481C1C}">
                  <a14:useLocalDpi xmlns:a14="http://schemas.microsoft.com/office/drawing/2010/main" val="0"/>
                </a:ext>
              </a:extLst>
            </a:blip>
            <a:stretch>
              <a:fillRect/>
            </a:stretch>
          </p:blipFill>
          <p:spPr>
            <a:xfrm>
              <a:off x="1037506" y="3804280"/>
              <a:ext cx="156020" cy="156020"/>
            </a:xfrm>
            <a:prstGeom prst="rect">
              <a:avLst/>
            </a:prstGeom>
          </p:spPr>
        </p:pic>
        <p:pic>
          <p:nvPicPr>
            <p:cNvPr id="95" name="Picture 94"/>
            <p:cNvPicPr>
              <a:picLocks noChangeAspect="1"/>
            </p:cNvPicPr>
            <p:nvPr>
              <p:custDataLst>
                <p:tags r:id="rId10"/>
              </p:custDataLst>
            </p:nvPr>
          </p:nvPicPr>
          <p:blipFill>
            <a:blip r:embed="rId55" cstate="print">
              <a:extLst>
                <a:ext uri="{28A0092B-C50C-407E-A947-70E740481C1C}">
                  <a14:useLocalDpi xmlns:a14="http://schemas.microsoft.com/office/drawing/2010/main" val="0"/>
                </a:ext>
              </a:extLst>
            </a:blip>
            <a:stretch>
              <a:fillRect/>
            </a:stretch>
          </p:blipFill>
          <p:spPr>
            <a:xfrm>
              <a:off x="2335368" y="3322128"/>
              <a:ext cx="156020" cy="156020"/>
            </a:xfrm>
            <a:prstGeom prst="rect">
              <a:avLst/>
            </a:prstGeom>
          </p:spPr>
        </p:pic>
        <p:pic>
          <p:nvPicPr>
            <p:cNvPr id="96" name="Picture 95"/>
            <p:cNvPicPr>
              <a:picLocks noChangeAspect="1"/>
            </p:cNvPicPr>
            <p:nvPr>
              <p:custDataLst>
                <p:tags r:id="rId11"/>
              </p:custDataLst>
            </p:nvPr>
          </p:nvPicPr>
          <p:blipFill>
            <a:blip r:embed="rId55" cstate="print">
              <a:extLst>
                <a:ext uri="{28A0092B-C50C-407E-A947-70E740481C1C}">
                  <a14:useLocalDpi xmlns:a14="http://schemas.microsoft.com/office/drawing/2010/main" val="0"/>
                </a:ext>
              </a:extLst>
            </a:blip>
            <a:stretch>
              <a:fillRect/>
            </a:stretch>
          </p:blipFill>
          <p:spPr>
            <a:xfrm>
              <a:off x="2585300" y="2292112"/>
              <a:ext cx="156020" cy="156020"/>
            </a:xfrm>
            <a:prstGeom prst="rect">
              <a:avLst/>
            </a:prstGeom>
          </p:spPr>
        </p:pic>
        <p:sp>
          <p:nvSpPr>
            <p:cNvPr id="98" name="Left Brace 97"/>
            <p:cNvSpPr/>
            <p:nvPr/>
          </p:nvSpPr>
          <p:spPr>
            <a:xfrm rot="5400000">
              <a:off x="1362192" y="3311201"/>
              <a:ext cx="189736" cy="1607945"/>
            </a:xfrm>
            <a:prstGeom prst="leftBrace">
              <a:avLst>
                <a:gd name="adj1" fmla="val 60135"/>
                <a:gd name="adj2" fmla="val 73432"/>
              </a:avLst>
            </a:prstGeom>
            <a:noFill/>
            <a:ln w="12700"/>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03" name="Left Brace 102"/>
            <p:cNvSpPr/>
            <p:nvPr/>
          </p:nvSpPr>
          <p:spPr>
            <a:xfrm rot="6397185">
              <a:off x="2458486" y="2027558"/>
              <a:ext cx="189736" cy="1109104"/>
            </a:xfrm>
            <a:prstGeom prst="leftBrace">
              <a:avLst>
                <a:gd name="adj1" fmla="val 60135"/>
                <a:gd name="adj2" fmla="val 49309"/>
              </a:avLst>
            </a:prstGeom>
            <a:noFill/>
            <a:ln w="12700"/>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04" name="Left Brace 103"/>
            <p:cNvSpPr/>
            <p:nvPr/>
          </p:nvSpPr>
          <p:spPr>
            <a:xfrm rot="1762160">
              <a:off x="2486185" y="2741837"/>
              <a:ext cx="189736" cy="1516937"/>
            </a:xfrm>
            <a:prstGeom prst="leftBrace">
              <a:avLst>
                <a:gd name="adj1" fmla="val 60135"/>
                <a:gd name="adj2" fmla="val 49309"/>
              </a:avLst>
            </a:prstGeom>
            <a:noFill/>
            <a:ln w="12700"/>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grpSp>
      <p:grpSp>
        <p:nvGrpSpPr>
          <p:cNvPr id="115" name="Group 114"/>
          <p:cNvGrpSpPr/>
          <p:nvPr/>
        </p:nvGrpSpPr>
        <p:grpSpPr>
          <a:xfrm>
            <a:off x="2687609" y="2853200"/>
            <a:ext cx="364603" cy="1516937"/>
            <a:chOff x="2687609" y="2853200"/>
            <a:chExt cx="364603" cy="1516937"/>
          </a:xfrm>
        </p:grpSpPr>
        <p:pic>
          <p:nvPicPr>
            <p:cNvPr id="97" name="Picture 96"/>
            <p:cNvPicPr>
              <a:picLocks noChangeAspect="1"/>
            </p:cNvPicPr>
            <p:nvPr>
              <p:custDataLst>
                <p:tags r:id="rId8"/>
              </p:custDataLst>
            </p:nvPr>
          </p:nvPicPr>
          <p:blipFill>
            <a:blip r:embed="rId56" cstate="print">
              <a:extLst>
                <a:ext uri="{28A0092B-C50C-407E-A947-70E740481C1C}">
                  <a14:useLocalDpi xmlns:a14="http://schemas.microsoft.com/office/drawing/2010/main" val="0"/>
                </a:ext>
              </a:extLst>
            </a:blip>
            <a:stretch>
              <a:fillRect/>
            </a:stretch>
          </p:blipFill>
          <p:spPr>
            <a:xfrm>
              <a:off x="2899621" y="3678550"/>
              <a:ext cx="152591" cy="102870"/>
            </a:xfrm>
            <a:prstGeom prst="rect">
              <a:avLst/>
            </a:prstGeom>
          </p:spPr>
        </p:pic>
        <p:sp>
          <p:nvSpPr>
            <p:cNvPr id="105" name="Left Brace 104"/>
            <p:cNvSpPr/>
            <p:nvPr/>
          </p:nvSpPr>
          <p:spPr>
            <a:xfrm rot="12600000">
              <a:off x="2687609" y="2853200"/>
              <a:ext cx="189736" cy="1516937"/>
            </a:xfrm>
            <a:prstGeom prst="leftBrace">
              <a:avLst>
                <a:gd name="adj1" fmla="val 60135"/>
                <a:gd name="adj2" fmla="val 49309"/>
              </a:avLst>
            </a:prstGeom>
            <a:noFill/>
            <a:ln w="12700"/>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grpSp>
      <p:grpSp>
        <p:nvGrpSpPr>
          <p:cNvPr id="3" name="Group 2"/>
          <p:cNvGrpSpPr/>
          <p:nvPr/>
        </p:nvGrpSpPr>
        <p:grpSpPr>
          <a:xfrm>
            <a:off x="2137937" y="2907381"/>
            <a:ext cx="800551" cy="1171681"/>
            <a:chOff x="2137937" y="2907381"/>
            <a:chExt cx="800551" cy="1171681"/>
          </a:xfrm>
        </p:grpSpPr>
        <p:pic>
          <p:nvPicPr>
            <p:cNvPr id="100" name="Picture 99"/>
            <p:cNvPicPr>
              <a:picLocks noChangeAspect="1"/>
            </p:cNvPicPr>
            <p:nvPr>
              <p:custDataLst>
                <p:tags r:id="rId6"/>
              </p:custDataLst>
            </p:nvPr>
          </p:nvPicPr>
          <p:blipFill>
            <a:blip r:embed="rId57" cstate="print">
              <a:extLst>
                <a:ext uri="{28A0092B-C50C-407E-A947-70E740481C1C}">
                  <a14:useLocalDpi xmlns:a14="http://schemas.microsoft.com/office/drawing/2010/main" val="0"/>
                </a:ext>
              </a:extLst>
            </a:blip>
            <a:stretch>
              <a:fillRect/>
            </a:stretch>
          </p:blipFill>
          <p:spPr>
            <a:xfrm>
              <a:off x="2741320" y="2907381"/>
              <a:ext cx="197168" cy="135446"/>
            </a:xfrm>
            <a:prstGeom prst="rect">
              <a:avLst/>
            </a:prstGeom>
          </p:spPr>
        </p:pic>
        <p:pic>
          <p:nvPicPr>
            <p:cNvPr id="108" name="Picture 107"/>
            <p:cNvPicPr>
              <a:picLocks noChangeAspect="1"/>
            </p:cNvPicPr>
            <p:nvPr>
              <p:custDataLst>
                <p:tags r:id="rId7"/>
              </p:custDataLst>
            </p:nvPr>
          </p:nvPicPr>
          <p:blipFill>
            <a:blip r:embed="rId57" cstate="print">
              <a:extLst>
                <a:ext uri="{28A0092B-C50C-407E-A947-70E740481C1C}">
                  <a14:useLocalDpi xmlns:a14="http://schemas.microsoft.com/office/drawing/2010/main" val="0"/>
                </a:ext>
              </a:extLst>
            </a:blip>
            <a:stretch>
              <a:fillRect/>
            </a:stretch>
          </p:blipFill>
          <p:spPr>
            <a:xfrm>
              <a:off x="2137937" y="3943616"/>
              <a:ext cx="197168" cy="135446"/>
            </a:xfrm>
            <a:prstGeom prst="rect">
              <a:avLst/>
            </a:prstGeom>
          </p:spPr>
        </p:pic>
      </p:grpSp>
      <p:pic>
        <p:nvPicPr>
          <p:cNvPr id="114" name="Picture 4"/>
          <p:cNvPicPr>
            <a:picLocks noChangeAspect="1" noChangeArrowheads="1"/>
          </p:cNvPicPr>
          <p:nvPr/>
        </p:nvPicPr>
        <p:blipFill>
          <a:blip r:embed="rId58" cstate="print">
            <a:extLst>
              <a:ext uri="{28A0092B-C50C-407E-A947-70E740481C1C}">
                <a14:useLocalDpi xmlns:a14="http://schemas.microsoft.com/office/drawing/2010/main" val="0"/>
              </a:ext>
            </a:extLst>
          </a:blip>
          <a:stretch>
            <a:fillRect/>
          </a:stretch>
        </p:blipFill>
        <p:spPr bwMode="auto">
          <a:xfrm>
            <a:off x="5508104" y="1134610"/>
            <a:ext cx="3207915" cy="318818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231755" y="4914471"/>
            <a:ext cx="1631154" cy="1747006"/>
            <a:chOff x="1231755" y="4914471"/>
            <a:chExt cx="1631154" cy="1747006"/>
          </a:xfrm>
        </p:grpSpPr>
        <p:pic>
          <p:nvPicPr>
            <p:cNvPr id="3077" name="Picture 5" descr="D:\papers\VBL-EGSR2012\presentation\img\uv_domain_pfproduct-01.png"/>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1249681" y="5081079"/>
              <a:ext cx="1590223" cy="1580398"/>
            </a:xfrm>
            <a:prstGeom prst="rect">
              <a:avLst/>
            </a:prstGeom>
            <a:noFill/>
            <a:extLst>
              <a:ext uri="{909E8E84-426E-40DD-AFC4-6F175D3DCCD1}">
                <a14:hiddenFill xmlns:a14="http://schemas.microsoft.com/office/drawing/2010/main">
                  <a:solidFill>
                    <a:srgbClr val="FFFFFF"/>
                  </a:solidFill>
                </a14:hiddenFill>
              </a:ext>
            </a:extLst>
          </p:spPr>
        </p:pic>
        <p:sp>
          <p:nvSpPr>
            <p:cNvPr id="58" name="Content Placeholder 2"/>
            <p:cNvSpPr txBox="1">
              <a:spLocks/>
            </p:cNvSpPr>
            <p:nvPr/>
          </p:nvSpPr>
          <p:spPr>
            <a:xfrm>
              <a:off x="1231755" y="4914471"/>
              <a:ext cx="1631154"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dirty="0" smtClean="0">
                  <a:solidFill>
                    <a:schemeClr val="tx1"/>
                  </a:solidFill>
                </a:rPr>
                <a:t>Phase functions</a:t>
              </a:r>
              <a:endParaRPr lang="en-US" sz="1400" dirty="0">
                <a:solidFill>
                  <a:schemeClr val="tx1"/>
                </a:solidFill>
              </a:endParaRPr>
            </a:p>
          </p:txBody>
        </p:sp>
      </p:grpSp>
      <p:grpSp>
        <p:nvGrpSpPr>
          <p:cNvPr id="5" name="Group 4"/>
          <p:cNvGrpSpPr/>
          <p:nvPr/>
        </p:nvGrpSpPr>
        <p:grpSpPr>
          <a:xfrm>
            <a:off x="2937537" y="4914471"/>
            <a:ext cx="1631154" cy="1747006"/>
            <a:chOff x="2937537" y="4914471"/>
            <a:chExt cx="1631154" cy="1747006"/>
          </a:xfrm>
        </p:grpSpPr>
        <p:pic>
          <p:nvPicPr>
            <p:cNvPr id="110" name="Picture 5"/>
            <p:cNvPicPr>
              <a:picLocks noChangeAspect="1" noChangeArrowheads="1"/>
            </p:cNvPicPr>
            <p:nvPr/>
          </p:nvPicPr>
          <p:blipFill>
            <a:blip r:embed="rId62" cstate="print">
              <a:extLst>
                <a:ext uri="{28A0092B-C50C-407E-A947-70E740481C1C}">
                  <a14:useLocalDpi xmlns:a14="http://schemas.microsoft.com/office/drawing/2010/main" val="0"/>
                </a:ext>
              </a:extLst>
            </a:blip>
            <a:stretch>
              <a:fillRect/>
            </a:stretch>
          </p:blipFill>
          <p:spPr bwMode="auto">
            <a:xfrm>
              <a:off x="2972185" y="5081079"/>
              <a:ext cx="1590179" cy="1580398"/>
            </a:xfrm>
            <a:prstGeom prst="rect">
              <a:avLst/>
            </a:prstGeom>
            <a:noFill/>
            <a:extLst>
              <a:ext uri="{909E8E84-426E-40DD-AFC4-6F175D3DCCD1}">
                <a14:hiddenFill xmlns:a14="http://schemas.microsoft.com/office/drawing/2010/main">
                  <a:solidFill>
                    <a:srgbClr val="FFFFFF"/>
                  </a:solidFill>
                </a14:hiddenFill>
              </a:ext>
            </a:extLst>
          </p:spPr>
        </p:pic>
        <p:sp>
          <p:nvSpPr>
            <p:cNvPr id="59" name="Content Placeholder 2"/>
            <p:cNvSpPr txBox="1">
              <a:spLocks/>
            </p:cNvSpPr>
            <p:nvPr/>
          </p:nvSpPr>
          <p:spPr>
            <a:xfrm>
              <a:off x="2937537" y="4914471"/>
              <a:ext cx="1631154"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dirty="0" smtClean="0">
                  <a:solidFill>
                    <a:schemeClr val="tx1"/>
                  </a:solidFill>
                </a:rPr>
                <a:t>Scattering</a:t>
              </a:r>
              <a:endParaRPr lang="en-US" sz="1400" dirty="0">
                <a:solidFill>
                  <a:schemeClr val="tx1"/>
                </a:solidFill>
              </a:endParaRPr>
            </a:p>
          </p:txBody>
        </p:sp>
      </p:grpSp>
      <p:grpSp>
        <p:nvGrpSpPr>
          <p:cNvPr id="6" name="Group 5"/>
          <p:cNvGrpSpPr/>
          <p:nvPr/>
        </p:nvGrpSpPr>
        <p:grpSpPr>
          <a:xfrm>
            <a:off x="4686133" y="4914471"/>
            <a:ext cx="1631154" cy="1747006"/>
            <a:chOff x="4686133" y="4914471"/>
            <a:chExt cx="1631154" cy="1747006"/>
          </a:xfrm>
        </p:grpSpPr>
        <p:pic>
          <p:nvPicPr>
            <p:cNvPr id="112" name="Picture 5"/>
            <p:cNvPicPr>
              <a:picLocks noChangeAspect="1" noChangeArrowheads="1"/>
            </p:cNvPicPr>
            <p:nvPr/>
          </p:nvPicPr>
          <p:blipFill>
            <a:blip r:embed="rId63" cstate="print">
              <a:extLst>
                <a:ext uri="{28A0092B-C50C-407E-A947-70E740481C1C}">
                  <a14:useLocalDpi xmlns:a14="http://schemas.microsoft.com/office/drawing/2010/main" val="0"/>
                </a:ext>
              </a:extLst>
            </a:blip>
            <a:stretch>
              <a:fillRect/>
            </a:stretch>
          </p:blipFill>
          <p:spPr bwMode="auto">
            <a:xfrm>
              <a:off x="4717758" y="5081079"/>
              <a:ext cx="1590179" cy="1580398"/>
            </a:xfrm>
            <a:prstGeom prst="rect">
              <a:avLst/>
            </a:prstGeom>
            <a:noFill/>
            <a:extLst>
              <a:ext uri="{909E8E84-426E-40DD-AFC4-6F175D3DCCD1}">
                <a14:hiddenFill xmlns:a14="http://schemas.microsoft.com/office/drawing/2010/main">
                  <a:solidFill>
                    <a:srgbClr val="FFFFFF"/>
                  </a:solidFill>
                </a14:hiddenFill>
              </a:ext>
            </a:extLst>
          </p:spPr>
        </p:pic>
        <p:sp>
          <p:nvSpPr>
            <p:cNvPr id="60" name="Content Placeholder 2"/>
            <p:cNvSpPr txBox="1">
              <a:spLocks/>
            </p:cNvSpPr>
            <p:nvPr/>
          </p:nvSpPr>
          <p:spPr>
            <a:xfrm>
              <a:off x="4686133" y="4914471"/>
              <a:ext cx="1631154"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dirty="0" smtClean="0">
                  <a:solidFill>
                    <a:schemeClr val="tx1"/>
                  </a:solidFill>
                </a:rPr>
                <a:t>Transmittance</a:t>
              </a:r>
              <a:endParaRPr lang="en-US" sz="1400" dirty="0">
                <a:solidFill>
                  <a:schemeClr val="tx1"/>
                </a:solidFill>
              </a:endParaRPr>
            </a:p>
          </p:txBody>
        </p:sp>
      </p:grpSp>
      <p:grpSp>
        <p:nvGrpSpPr>
          <p:cNvPr id="9" name="Group 8"/>
          <p:cNvGrpSpPr/>
          <p:nvPr/>
        </p:nvGrpSpPr>
        <p:grpSpPr>
          <a:xfrm>
            <a:off x="6416761" y="4914471"/>
            <a:ext cx="1631154" cy="1747006"/>
            <a:chOff x="6416761" y="4914471"/>
            <a:chExt cx="1631154" cy="1747006"/>
          </a:xfrm>
        </p:grpSpPr>
        <p:pic>
          <p:nvPicPr>
            <p:cNvPr id="113" name="Picture 5"/>
            <p:cNvPicPr>
              <a:picLocks noChangeAspect="1" noChangeArrowheads="1"/>
            </p:cNvPicPr>
            <p:nvPr/>
          </p:nvPicPr>
          <p:blipFill>
            <a:blip r:embed="rId64" cstate="print">
              <a:extLst>
                <a:ext uri="{28A0092B-C50C-407E-A947-70E740481C1C}">
                  <a14:useLocalDpi xmlns:a14="http://schemas.microsoft.com/office/drawing/2010/main" val="0"/>
                </a:ext>
              </a:extLst>
            </a:blip>
            <a:stretch>
              <a:fillRect/>
            </a:stretch>
          </p:blipFill>
          <p:spPr bwMode="auto">
            <a:xfrm>
              <a:off x="6440240" y="5081079"/>
              <a:ext cx="1590179" cy="1580398"/>
            </a:xfrm>
            <a:prstGeom prst="rect">
              <a:avLst/>
            </a:prstGeom>
            <a:noFill/>
            <a:extLst>
              <a:ext uri="{909E8E84-426E-40DD-AFC4-6F175D3DCCD1}">
                <a14:hiddenFill xmlns:a14="http://schemas.microsoft.com/office/drawing/2010/main">
                  <a:solidFill>
                    <a:srgbClr val="FFFFFF"/>
                  </a:solidFill>
                </a14:hiddenFill>
              </a:ext>
            </a:extLst>
          </p:spPr>
        </p:pic>
        <p:sp>
          <p:nvSpPr>
            <p:cNvPr id="61" name="Content Placeholder 2"/>
            <p:cNvSpPr txBox="1">
              <a:spLocks/>
            </p:cNvSpPr>
            <p:nvPr/>
          </p:nvSpPr>
          <p:spPr>
            <a:xfrm>
              <a:off x="6416761" y="4914471"/>
              <a:ext cx="1631154"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dirty="0" smtClean="0">
                  <a:solidFill>
                    <a:schemeClr val="tx1"/>
                  </a:solidFill>
                </a:rPr>
                <a:t>Inverse sq. distance</a:t>
              </a:r>
              <a:endParaRPr lang="en-US" sz="1400" dirty="0">
                <a:solidFill>
                  <a:schemeClr val="tx1"/>
                </a:solidFill>
              </a:endParaRPr>
            </a:p>
          </p:txBody>
        </p:sp>
      </p:grpSp>
      <p:sp>
        <p:nvSpPr>
          <p:cNvPr id="66" name="Content Placeholder 2"/>
          <p:cNvSpPr txBox="1">
            <a:spLocks/>
          </p:cNvSpPr>
          <p:nvPr/>
        </p:nvSpPr>
        <p:spPr>
          <a:xfrm>
            <a:off x="5615718" y="955213"/>
            <a:ext cx="3002760"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dirty="0" smtClean="0">
                <a:solidFill>
                  <a:schemeClr val="tx1"/>
                </a:solidFill>
              </a:rPr>
              <a:t>All terms</a:t>
            </a:r>
            <a:endParaRPr lang="en-US" sz="1600" dirty="0">
              <a:solidFill>
                <a:schemeClr val="tx1"/>
              </a:solidFill>
            </a:endParaRPr>
          </a:p>
        </p:txBody>
      </p:sp>
      <p:pic>
        <p:nvPicPr>
          <p:cNvPr id="67" name="Picture 66"/>
          <p:cNvPicPr>
            <a:picLocks noChangeAspect="1"/>
          </p:cNvPicPr>
          <p:nvPr>
            <p:custDataLst>
              <p:tags r:id="rId5"/>
            </p:custDataLst>
          </p:nvPr>
        </p:nvPicPr>
        <p:blipFill>
          <a:blip r:embed="rId65" cstate="print">
            <a:extLst>
              <a:ext uri="{28A0092B-C50C-407E-A947-70E740481C1C}">
                <a14:useLocalDpi xmlns:a14="http://schemas.microsoft.com/office/drawing/2010/main" val="0"/>
              </a:ext>
            </a:extLst>
          </a:blip>
          <a:stretch>
            <a:fillRect/>
          </a:stretch>
        </p:blipFill>
        <p:spPr>
          <a:xfrm>
            <a:off x="1539062" y="5625808"/>
            <a:ext cx="2136648" cy="539496"/>
          </a:xfrm>
          <a:prstGeom prst="rect">
            <a:avLst/>
          </a:prstGeom>
        </p:spPr>
      </p:pic>
      <p:sp>
        <p:nvSpPr>
          <p:cNvPr id="68" name="Content Placeholder 2"/>
          <p:cNvSpPr txBox="1">
            <a:spLocks/>
          </p:cNvSpPr>
          <p:nvPr/>
        </p:nvSpPr>
        <p:spPr>
          <a:xfrm>
            <a:off x="1475656" y="5272333"/>
            <a:ext cx="3002760"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FontTx/>
              <a:buNone/>
            </a:pPr>
            <a:r>
              <a:rPr lang="en-US" sz="1600" b="1" dirty="0" smtClean="0">
                <a:solidFill>
                  <a:schemeClr val="tx1"/>
                </a:solidFill>
              </a:rPr>
              <a:t>Approximate using Monte Carlo:</a:t>
            </a:r>
            <a:endParaRPr lang="en-US" sz="1600" b="1" dirty="0">
              <a:solidFill>
                <a:schemeClr val="tx1"/>
              </a:solidFill>
            </a:endParaRPr>
          </a:p>
        </p:txBody>
      </p:sp>
      <p:sp>
        <p:nvSpPr>
          <p:cNvPr id="69" name="Content Placeholder 2"/>
          <p:cNvSpPr txBox="1">
            <a:spLocks/>
          </p:cNvSpPr>
          <p:nvPr/>
        </p:nvSpPr>
        <p:spPr>
          <a:xfrm>
            <a:off x="1475656" y="6280445"/>
            <a:ext cx="3002760"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0"/>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61"/>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FontTx/>
              <a:buNone/>
            </a:pPr>
            <a:r>
              <a:rPr lang="en-US" sz="1600" b="1" dirty="0" smtClean="0">
                <a:solidFill>
                  <a:schemeClr val="tx1"/>
                </a:solidFill>
              </a:rPr>
              <a:t>Importance Sampling???</a:t>
            </a:r>
            <a:endParaRPr lang="en-US" sz="1600" b="1" dirty="0">
              <a:solidFill>
                <a:schemeClr val="tx1"/>
              </a:solidFill>
            </a:endParaRPr>
          </a:p>
        </p:txBody>
      </p:sp>
    </p:spTree>
    <p:custDataLst>
      <p:tags r:id="rId1"/>
    </p:custDataLst>
    <p:extLst>
      <p:ext uri="{BB962C8B-B14F-4D97-AF65-F5344CB8AC3E}">
        <p14:creationId xmlns:p14="http://schemas.microsoft.com/office/powerpoint/2010/main" val="220515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par>
                                <p:cTn id="8" presetID="10" presetClass="entr" presetSubtype="0" fill="hold" nodeType="withEffect">
                                  <p:stCondLst>
                                    <p:cond delay="0"/>
                                  </p:stCondLst>
                                  <p:childTnLst>
                                    <p:set>
                                      <p:cBhvr>
                                        <p:cTn id="9" dur="1" fill="hold">
                                          <p:stCondLst>
                                            <p:cond delay="0"/>
                                          </p:stCondLst>
                                        </p:cTn>
                                        <p:tgtEl>
                                          <p:spTgt spid="117"/>
                                        </p:tgtEl>
                                        <p:attrNameLst>
                                          <p:attrName>style.visibility</p:attrName>
                                        </p:attrNameLst>
                                      </p:cBhvr>
                                      <p:to>
                                        <p:strVal val="visible"/>
                                      </p:to>
                                    </p:set>
                                    <p:animEffect transition="in" filter="fade">
                                      <p:cBhvr>
                                        <p:cTn id="10" dur="500"/>
                                        <p:tgtEl>
                                          <p:spTgt spid="1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fade">
                                      <p:cBhvr>
                                        <p:cTn id="25" dur="500"/>
                                        <p:tgtEl>
                                          <p:spTgt spid="102"/>
                                        </p:tgtEl>
                                      </p:cBhvr>
                                    </p:animEffect>
                                  </p:childTnLst>
                                </p:cTn>
                              </p:par>
                            </p:childTnLst>
                          </p:cTn>
                        </p:par>
                        <p:par>
                          <p:cTn id="26" fill="hold">
                            <p:stCondLst>
                              <p:cond delay="500"/>
                            </p:stCondLst>
                            <p:childTnLst>
                              <p:par>
                                <p:cTn id="27" presetID="21" presetClass="entr" presetSubtype="1"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heel(1)">
                                      <p:cBhvr>
                                        <p:cTn id="29" dur="2000"/>
                                        <p:tgtEl>
                                          <p:spTgt spid="42"/>
                                        </p:tgtEl>
                                      </p:cBhvr>
                                    </p:animEffect>
                                  </p:childTnLst>
                                </p:cTn>
                              </p:par>
                              <p:par>
                                <p:cTn id="30" presetID="21" presetClass="entr" presetSubtype="1" fill="hold" nodeType="withEffect">
                                  <p:stCondLst>
                                    <p:cond delay="0"/>
                                  </p:stCondLst>
                                  <p:childTnLst>
                                    <p:set>
                                      <p:cBhvr>
                                        <p:cTn id="31" dur="1" fill="hold">
                                          <p:stCondLst>
                                            <p:cond delay="0"/>
                                          </p:stCondLst>
                                        </p:cTn>
                                        <p:tgtEl>
                                          <p:spTgt spid="116"/>
                                        </p:tgtEl>
                                        <p:attrNameLst>
                                          <p:attrName>style.visibility</p:attrName>
                                        </p:attrNameLst>
                                      </p:cBhvr>
                                      <p:to>
                                        <p:strVal val="visible"/>
                                      </p:to>
                                    </p:set>
                                    <p:animEffect transition="in" filter="wheel(1)">
                                      <p:cBhvr>
                                        <p:cTn id="32" dur="2000"/>
                                        <p:tgtEl>
                                          <p:spTgt spid="11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nodeType="clickEffect">
                                  <p:stCondLst>
                                    <p:cond delay="0"/>
                                  </p:stCondLst>
                                  <p:childTnLst>
                                    <p:set>
                                      <p:cBhvr rctx="PPT">
                                        <p:cTn id="36" dur="indefinite"/>
                                        <p:tgtEl>
                                          <p:spTgt spid="116"/>
                                        </p:tgtEl>
                                        <p:attrNameLst>
                                          <p:attrName>style.opacity</p:attrName>
                                        </p:attrNameLst>
                                      </p:cBhvr>
                                      <p:to>
                                        <p:strVal val="0.25"/>
                                      </p:to>
                                    </p:set>
                                    <p:animEffect filter="image" prLst="opacity: 0.25">
                                      <p:cBhvr rctx="IE">
                                        <p:cTn id="37" dur="indefinite"/>
                                        <p:tgtEl>
                                          <p:spTgt spid="116"/>
                                        </p:tgtEl>
                                      </p:cBhvr>
                                    </p:animEffect>
                                  </p:childTnLst>
                                </p:cTn>
                              </p:par>
                            </p:childTnLst>
                          </p:cTn>
                        </p:par>
                        <p:par>
                          <p:cTn id="38" fill="hold">
                            <p:stCondLst>
                              <p:cond delay="0"/>
                            </p:stCondLst>
                            <p:childTnLst>
                              <p:par>
                                <p:cTn id="39" presetID="10" presetClass="entr" presetSubtype="0" fill="hold" nodeType="afterEffect">
                                  <p:stCondLst>
                                    <p:cond delay="0"/>
                                  </p:stCondLst>
                                  <p:childTnLst>
                                    <p:set>
                                      <p:cBhvr>
                                        <p:cTn id="40" dur="1" fill="hold">
                                          <p:stCondLst>
                                            <p:cond delay="0"/>
                                          </p:stCondLst>
                                        </p:cTn>
                                        <p:tgtEl>
                                          <p:spTgt spid="107"/>
                                        </p:tgtEl>
                                        <p:attrNameLst>
                                          <p:attrName>style.visibility</p:attrName>
                                        </p:attrNameLst>
                                      </p:cBhvr>
                                      <p:to>
                                        <p:strVal val="visible"/>
                                      </p:to>
                                    </p:set>
                                    <p:animEffect transition="in" filter="fade">
                                      <p:cBhvr>
                                        <p:cTn id="41" dur="500"/>
                                        <p:tgtEl>
                                          <p:spTgt spid="107"/>
                                        </p:tgtEl>
                                      </p:cBhvr>
                                    </p:animEffect>
                                  </p:childTnLst>
                                </p:cTn>
                              </p:par>
                            </p:childTnLst>
                          </p:cTn>
                        </p:par>
                        <p:par>
                          <p:cTn id="42" fill="hold">
                            <p:stCondLst>
                              <p:cond delay="500"/>
                            </p:stCondLst>
                            <p:childTnLst>
                              <p:par>
                                <p:cTn id="43" presetID="21" presetClass="entr" presetSubtype="1"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heel(1)">
                                      <p:cBhvr>
                                        <p:cTn id="45" dur="20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mph" presetSubtype="0" nodeType="clickEffect">
                                  <p:stCondLst>
                                    <p:cond delay="0"/>
                                  </p:stCondLst>
                                  <p:childTnLst>
                                    <p:set>
                                      <p:cBhvr rctx="PPT">
                                        <p:cTn id="49" dur="indefinite"/>
                                        <p:tgtEl>
                                          <p:spTgt spid="3"/>
                                        </p:tgtEl>
                                        <p:attrNameLst>
                                          <p:attrName>style.opacity</p:attrName>
                                        </p:attrNameLst>
                                      </p:cBhvr>
                                      <p:to>
                                        <p:strVal val="0.25"/>
                                      </p:to>
                                    </p:set>
                                    <p:animEffect filter="image" prLst="opacity: 0.25">
                                      <p:cBhvr rctx="IE">
                                        <p:cTn id="50" dur="indefinite"/>
                                        <p:tgtEl>
                                          <p:spTgt spid="3"/>
                                        </p:tgtEl>
                                      </p:cBhvr>
                                    </p:animEffect>
                                  </p:childTnLst>
                                </p:cTn>
                              </p:par>
                            </p:childTnLst>
                          </p:cTn>
                        </p:par>
                        <p:par>
                          <p:cTn id="51" fill="hold">
                            <p:stCondLst>
                              <p:cond delay="0"/>
                            </p:stCondLst>
                            <p:childTnLst>
                              <p:par>
                                <p:cTn id="52" presetID="10" presetClass="entr" presetSubtype="0" fill="hold" nodeType="afterEffect">
                                  <p:stCondLst>
                                    <p:cond delay="0"/>
                                  </p:stCondLst>
                                  <p:childTnLst>
                                    <p:set>
                                      <p:cBhvr>
                                        <p:cTn id="53" dur="1" fill="hold">
                                          <p:stCondLst>
                                            <p:cond delay="0"/>
                                          </p:stCondLst>
                                        </p:cTn>
                                        <p:tgtEl>
                                          <p:spTgt spid="109"/>
                                        </p:tgtEl>
                                        <p:attrNameLst>
                                          <p:attrName>style.visibility</p:attrName>
                                        </p:attrNameLst>
                                      </p:cBhvr>
                                      <p:to>
                                        <p:strVal val="visible"/>
                                      </p:to>
                                    </p:set>
                                    <p:animEffect transition="in" filter="fade">
                                      <p:cBhvr>
                                        <p:cTn id="54" dur="500"/>
                                        <p:tgtEl>
                                          <p:spTgt spid="109"/>
                                        </p:tgtEl>
                                      </p:cBhvr>
                                    </p:animEffect>
                                  </p:childTnLst>
                                </p:cTn>
                              </p:par>
                            </p:childTnLst>
                          </p:cTn>
                        </p:par>
                        <p:par>
                          <p:cTn id="55" fill="hold">
                            <p:stCondLst>
                              <p:cond delay="500"/>
                            </p:stCondLst>
                            <p:childTnLst>
                              <p:par>
                                <p:cTn id="56" presetID="21" presetClass="entr" presetSubtype="1" fill="hold" nodeType="after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wheel(1)">
                                      <p:cBhvr>
                                        <p:cTn id="58" dur="2000"/>
                                        <p:tgtEl>
                                          <p:spTgt spid="101"/>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mph" presetSubtype="0" nodeType="clickEffect">
                                  <p:stCondLst>
                                    <p:cond delay="0"/>
                                  </p:stCondLst>
                                  <p:childTnLst>
                                    <p:set>
                                      <p:cBhvr rctx="PPT">
                                        <p:cTn id="62" dur="indefinite"/>
                                        <p:tgtEl>
                                          <p:spTgt spid="101"/>
                                        </p:tgtEl>
                                        <p:attrNameLst>
                                          <p:attrName>style.opacity</p:attrName>
                                        </p:attrNameLst>
                                      </p:cBhvr>
                                      <p:to>
                                        <p:strVal val="0.25"/>
                                      </p:to>
                                    </p:set>
                                    <p:animEffect filter="image" prLst="opacity: 0.25">
                                      <p:cBhvr rctx="IE">
                                        <p:cTn id="63" dur="indefinite"/>
                                        <p:tgtEl>
                                          <p:spTgt spid="101"/>
                                        </p:tgtEl>
                                      </p:cBhvr>
                                    </p:animEffect>
                                  </p:childTnLst>
                                </p:cTn>
                              </p:par>
                            </p:childTnLst>
                          </p:cTn>
                        </p:par>
                        <p:par>
                          <p:cTn id="64" fill="hold">
                            <p:stCondLst>
                              <p:cond delay="0"/>
                            </p:stCondLst>
                            <p:childTnLst>
                              <p:par>
                                <p:cTn id="65" presetID="10" presetClass="entr" presetSubtype="0" fill="hold" nodeType="after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fade">
                                      <p:cBhvr>
                                        <p:cTn id="67" dur="500"/>
                                        <p:tgtEl>
                                          <p:spTgt spid="9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3"/>
                                        </p:tgtEl>
                                        <p:attrNameLst>
                                          <p:attrName>style.visibility</p:attrName>
                                        </p:attrNameLst>
                                      </p:cBhvr>
                                      <p:to>
                                        <p:strVal val="visible"/>
                                      </p:to>
                                    </p:set>
                                    <p:animEffect transition="in" filter="fade">
                                      <p:cBhvr>
                                        <p:cTn id="72" dur="500"/>
                                        <p:tgtEl>
                                          <p:spTgt spid="83"/>
                                        </p:tgtEl>
                                      </p:cBhvr>
                                    </p:animEffect>
                                  </p:childTnLst>
                                </p:cTn>
                              </p:par>
                            </p:childTnLst>
                          </p:cTn>
                        </p:par>
                        <p:par>
                          <p:cTn id="73" fill="hold">
                            <p:stCondLst>
                              <p:cond delay="500"/>
                            </p:stCondLst>
                            <p:childTnLst>
                              <p:par>
                                <p:cTn id="74" presetID="22" presetClass="entr" presetSubtype="1" fill="hold" nodeType="afterEffect">
                                  <p:stCondLst>
                                    <p:cond delay="0"/>
                                  </p:stCondLst>
                                  <p:childTnLst>
                                    <p:set>
                                      <p:cBhvr>
                                        <p:cTn id="75" dur="1" fill="hold">
                                          <p:stCondLst>
                                            <p:cond delay="0"/>
                                          </p:stCondLst>
                                        </p:cTn>
                                        <p:tgtEl>
                                          <p:spTgt spid="115"/>
                                        </p:tgtEl>
                                        <p:attrNameLst>
                                          <p:attrName>style.visibility</p:attrName>
                                        </p:attrNameLst>
                                      </p:cBhvr>
                                      <p:to>
                                        <p:strVal val="visible"/>
                                      </p:to>
                                    </p:set>
                                    <p:animEffect transition="in" filter="wipe(up)">
                                      <p:cBhvr>
                                        <p:cTn id="76" dur="500"/>
                                        <p:tgtEl>
                                          <p:spTgt spid="115"/>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mph" presetSubtype="0" nodeType="clickEffect">
                                  <p:stCondLst>
                                    <p:cond delay="0"/>
                                  </p:stCondLst>
                                  <p:childTnLst>
                                    <p:set>
                                      <p:cBhvr rctx="PPT">
                                        <p:cTn id="80" dur="indefinite"/>
                                        <p:tgtEl>
                                          <p:spTgt spid="115"/>
                                        </p:tgtEl>
                                        <p:attrNameLst>
                                          <p:attrName>style.opacity</p:attrName>
                                        </p:attrNameLst>
                                      </p:cBhvr>
                                      <p:to>
                                        <p:strVal val="0.25"/>
                                      </p:to>
                                    </p:set>
                                    <p:animEffect filter="image" prLst="opacity: 0.25">
                                      <p:cBhvr rctx="IE">
                                        <p:cTn id="81" dur="indefinite"/>
                                        <p:tgtEl>
                                          <p:spTgt spid="11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67"/>
                                        </p:tgtEl>
                                        <p:attrNameLst>
                                          <p:attrName>style.visibility</p:attrName>
                                        </p:attrNameLst>
                                      </p:cBhvr>
                                      <p:to>
                                        <p:strVal val="visible"/>
                                      </p:to>
                                    </p:set>
                                    <p:animEffect transition="in" filter="fade">
                                      <p:cBhvr>
                                        <p:cTn id="86" dur="500"/>
                                        <p:tgtEl>
                                          <p:spTgt spid="6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68"/>
                                        </p:tgtEl>
                                        <p:attrNameLst>
                                          <p:attrName>style.visibility</p:attrName>
                                        </p:attrNameLst>
                                      </p:cBhvr>
                                      <p:to>
                                        <p:strVal val="visible"/>
                                      </p:to>
                                    </p:set>
                                    <p:animEffect transition="in" filter="fade">
                                      <p:cBhvr>
                                        <p:cTn id="89" dur="500"/>
                                        <p:tgtEl>
                                          <p:spTgt spid="68"/>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69"/>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3076"/>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119"/>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66"/>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54"/>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20"/>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114"/>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nodeType="clickEffect">
                                  <p:stCondLst>
                                    <p:cond delay="0"/>
                                  </p:stCondLst>
                                  <p:childTnLst>
                                    <p:set>
                                      <p:cBhvr>
                                        <p:cTn id="115" dur="1" fill="hold">
                                          <p:stCondLst>
                                            <p:cond delay="0"/>
                                          </p:stCondLst>
                                        </p:cTn>
                                        <p:tgtEl>
                                          <p:spTgt spid="67"/>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68"/>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69"/>
                                        </p:tgtEl>
                                        <p:attrNameLst>
                                          <p:attrName>style.visibility</p:attrName>
                                        </p:attrNameLst>
                                      </p:cBhvr>
                                      <p:to>
                                        <p:strVal val="hidden"/>
                                      </p:to>
                                    </p:set>
                                  </p:childTnLst>
                                </p:cTn>
                              </p:par>
                              <p:par>
                                <p:cTn id="120" presetID="10" presetClass="entr" presetSubtype="0" fill="hold" nodeType="withEffect">
                                  <p:stCondLst>
                                    <p:cond delay="0"/>
                                  </p:stCondLst>
                                  <p:childTnLst>
                                    <p:set>
                                      <p:cBhvr>
                                        <p:cTn id="121" dur="1" fill="hold">
                                          <p:stCondLst>
                                            <p:cond delay="0"/>
                                          </p:stCondLst>
                                        </p:cTn>
                                        <p:tgtEl>
                                          <p:spTgt spid="4"/>
                                        </p:tgtEl>
                                        <p:attrNameLst>
                                          <p:attrName>style.visibility</p:attrName>
                                        </p:attrNameLst>
                                      </p:cBhvr>
                                      <p:to>
                                        <p:strVal val="visible"/>
                                      </p:to>
                                    </p:set>
                                    <p:animEffect transition="in" filter="fade">
                                      <p:cBhvr>
                                        <p:cTn id="122" dur="500"/>
                                        <p:tgtEl>
                                          <p:spTgt spid="4"/>
                                        </p:tgtEl>
                                      </p:cBhvr>
                                    </p:animEffect>
                                  </p:childTnLst>
                                </p:cTn>
                              </p:par>
                              <p:par>
                                <p:cTn id="123" presetID="10" presetClass="entr" presetSubtype="0" fill="hold" nodeType="withEffect">
                                  <p:stCondLst>
                                    <p:cond delay="0"/>
                                  </p:stCondLst>
                                  <p:childTnLst>
                                    <p:set>
                                      <p:cBhvr>
                                        <p:cTn id="124" dur="1" fill="hold">
                                          <p:stCondLst>
                                            <p:cond delay="0"/>
                                          </p:stCondLst>
                                        </p:cTn>
                                        <p:tgtEl>
                                          <p:spTgt spid="5"/>
                                        </p:tgtEl>
                                        <p:attrNameLst>
                                          <p:attrName>style.visibility</p:attrName>
                                        </p:attrNameLst>
                                      </p:cBhvr>
                                      <p:to>
                                        <p:strVal val="visible"/>
                                      </p:to>
                                    </p:set>
                                    <p:animEffect transition="in" filter="fade">
                                      <p:cBhvr>
                                        <p:cTn id="125" dur="500"/>
                                        <p:tgtEl>
                                          <p:spTgt spid="5"/>
                                        </p:tgtEl>
                                      </p:cBhvr>
                                    </p:animEffect>
                                  </p:childTnLst>
                                </p:cTn>
                              </p:par>
                              <p:par>
                                <p:cTn id="126" presetID="10" presetClass="entr" presetSubtype="0" fill="hold" nodeType="withEffect">
                                  <p:stCondLst>
                                    <p:cond delay="0"/>
                                  </p:stCondLst>
                                  <p:childTnLst>
                                    <p:set>
                                      <p:cBhvr>
                                        <p:cTn id="127" dur="1" fill="hold">
                                          <p:stCondLst>
                                            <p:cond delay="0"/>
                                          </p:stCondLst>
                                        </p:cTn>
                                        <p:tgtEl>
                                          <p:spTgt spid="6"/>
                                        </p:tgtEl>
                                        <p:attrNameLst>
                                          <p:attrName>style.visibility</p:attrName>
                                        </p:attrNameLst>
                                      </p:cBhvr>
                                      <p:to>
                                        <p:strVal val="visible"/>
                                      </p:to>
                                    </p:set>
                                    <p:animEffect transition="in" filter="fade">
                                      <p:cBhvr>
                                        <p:cTn id="128" dur="500"/>
                                        <p:tgtEl>
                                          <p:spTgt spid="6"/>
                                        </p:tgtEl>
                                      </p:cBhvr>
                                    </p:animEffect>
                                  </p:childTnLst>
                                </p:cTn>
                              </p:par>
                              <p:par>
                                <p:cTn id="129" presetID="10" presetClass="entr" presetSubtype="0" fill="hold" nodeType="withEffect">
                                  <p:stCondLst>
                                    <p:cond delay="0"/>
                                  </p:stCondLst>
                                  <p:childTnLst>
                                    <p:set>
                                      <p:cBhvr>
                                        <p:cTn id="130" dur="1" fill="hold">
                                          <p:stCondLst>
                                            <p:cond delay="0"/>
                                          </p:stCondLst>
                                        </p:cTn>
                                        <p:tgtEl>
                                          <p:spTgt spid="9"/>
                                        </p:tgtEl>
                                        <p:attrNameLst>
                                          <p:attrName>style.visibility</p:attrName>
                                        </p:attrNameLst>
                                      </p:cBhvr>
                                      <p:to>
                                        <p:strVal val="visible"/>
                                      </p:to>
                                    </p:set>
                                    <p:animEffect transition="in" filter="fade">
                                      <p:cBhvr>
                                        <p:cTn id="131" dur="500"/>
                                        <p:tgtEl>
                                          <p:spTgt spid="9"/>
                                        </p:tgtEl>
                                      </p:cBhvr>
                                    </p:animEffect>
                                  </p:childTnLst>
                                </p:cTn>
                              </p:par>
                            </p:childTnLst>
                          </p:cTn>
                        </p:par>
                      </p:childTnLst>
                    </p:cTn>
                  </p:par>
                  <p:par>
                    <p:cTn id="132" fill="hold">
                      <p:stCondLst>
                        <p:cond delay="indefinite"/>
                      </p:stCondLst>
                      <p:childTnLst>
                        <p:par>
                          <p:cTn id="133" fill="hold">
                            <p:stCondLst>
                              <p:cond delay="0"/>
                            </p:stCondLst>
                            <p:childTnLst>
                              <p:par>
                                <p:cTn id="134" presetID="9" presetClass="emph" presetSubtype="0" nodeType="clickEffect">
                                  <p:stCondLst>
                                    <p:cond delay="0"/>
                                  </p:stCondLst>
                                  <p:childTnLst>
                                    <p:set>
                                      <p:cBhvr rctx="PPT">
                                        <p:cTn id="135" dur="indefinite"/>
                                        <p:tgtEl>
                                          <p:spTgt spid="5"/>
                                        </p:tgtEl>
                                        <p:attrNameLst>
                                          <p:attrName>style.opacity</p:attrName>
                                        </p:attrNameLst>
                                      </p:cBhvr>
                                      <p:to>
                                        <p:strVal val="0.5"/>
                                      </p:to>
                                    </p:set>
                                    <p:animEffect filter="image" prLst="opacity: 0.5">
                                      <p:cBhvr rctx="IE">
                                        <p:cTn id="136" dur="indefinite"/>
                                        <p:tgtEl>
                                          <p:spTgt spid="5"/>
                                        </p:tgtEl>
                                      </p:cBhvr>
                                    </p:animEffect>
                                  </p:childTnLst>
                                </p:cTn>
                              </p:par>
                              <p:par>
                                <p:cTn id="137" presetID="9" presetClass="emph" presetSubtype="0" nodeType="withEffect">
                                  <p:stCondLst>
                                    <p:cond delay="0"/>
                                  </p:stCondLst>
                                  <p:childTnLst>
                                    <p:set>
                                      <p:cBhvr rctx="PPT">
                                        <p:cTn id="138" dur="indefinite"/>
                                        <p:tgtEl>
                                          <p:spTgt spid="6"/>
                                        </p:tgtEl>
                                        <p:attrNameLst>
                                          <p:attrName>style.opacity</p:attrName>
                                        </p:attrNameLst>
                                      </p:cBhvr>
                                      <p:to>
                                        <p:strVal val="0.5"/>
                                      </p:to>
                                    </p:set>
                                    <p:animEffect filter="image" prLst="opacity: 0.5">
                                      <p:cBhvr rctx="IE">
                                        <p:cTn id="139"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8" grpId="0"/>
      <p:bldP spid="68" grpId="1"/>
      <p:bldP spid="69" grpId="0"/>
      <p:bldP spid="69" grpId="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4" name="Picture 4"/>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508104" y="1134610"/>
            <a:ext cx="3207915" cy="31881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PREVIOUS WORK: MEDIA-to-MEDIA with RAY LIGHTS</a:t>
            </a:r>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42</a:t>
            </a:fld>
            <a:endParaRPr lang="en-US" dirty="0"/>
          </a:p>
        </p:txBody>
      </p:sp>
      <p:grpSp>
        <p:nvGrpSpPr>
          <p:cNvPr id="119" name="Group 118"/>
          <p:cNvGrpSpPr/>
          <p:nvPr/>
        </p:nvGrpSpPr>
        <p:grpSpPr>
          <a:xfrm>
            <a:off x="5436096" y="1115300"/>
            <a:ext cx="3205718" cy="3335530"/>
            <a:chOff x="5436096" y="1115300"/>
            <a:chExt cx="3205718" cy="3335530"/>
          </a:xfrm>
        </p:grpSpPr>
        <p:pic>
          <p:nvPicPr>
            <p:cNvPr id="50" name="Picture 49"/>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8556089" y="4347960"/>
              <a:ext cx="85725" cy="102870"/>
            </a:xfrm>
            <a:prstGeom prst="rect">
              <a:avLst/>
            </a:prstGeom>
          </p:spPr>
        </p:pic>
        <p:pic>
          <p:nvPicPr>
            <p:cNvPr id="51" name="Picture 50"/>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5436096" y="1115300"/>
              <a:ext cx="70295" cy="145733"/>
            </a:xfrm>
            <a:prstGeom prst="rect">
              <a:avLst/>
            </a:prstGeom>
          </p:spPr>
        </p:pic>
        <p:pic>
          <p:nvPicPr>
            <p:cNvPr id="47" name="Picture 46"/>
            <p:cNvPicPr>
              <a:picLocks noChangeAspect="1"/>
            </p:cNvPicPr>
            <p:nvPr>
              <p:custDataLst>
                <p:tags r:id="rId7"/>
              </p:custDataLst>
            </p:nvPr>
          </p:nvPicPr>
          <p:blipFill>
            <a:blip r:embed="rId13" cstate="print">
              <a:extLst>
                <a:ext uri="{28A0092B-C50C-407E-A947-70E740481C1C}">
                  <a14:useLocalDpi xmlns:a14="http://schemas.microsoft.com/office/drawing/2010/main" val="0"/>
                </a:ext>
              </a:extLst>
            </a:blip>
            <a:stretch>
              <a:fillRect/>
            </a:stretch>
          </p:blipFill>
          <p:spPr>
            <a:xfrm>
              <a:off x="5451862" y="4293096"/>
              <a:ext cx="97727" cy="157734"/>
            </a:xfrm>
            <a:prstGeom prst="rect">
              <a:avLst/>
            </a:prstGeom>
          </p:spPr>
        </p:pic>
      </p:grpSp>
      <p:sp>
        <p:nvSpPr>
          <p:cNvPr id="66" name="Content Placeholder 2"/>
          <p:cNvSpPr txBox="1">
            <a:spLocks/>
          </p:cNvSpPr>
          <p:nvPr/>
        </p:nvSpPr>
        <p:spPr>
          <a:xfrm>
            <a:off x="5615718" y="955213"/>
            <a:ext cx="3002760"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dirty="0" smtClean="0">
                <a:solidFill>
                  <a:schemeClr val="tx1"/>
                </a:solidFill>
              </a:rPr>
              <a:t>All terms</a:t>
            </a:r>
            <a:endParaRPr lang="en-US" sz="1600" dirty="0">
              <a:solidFill>
                <a:schemeClr val="tx1"/>
              </a:solidFill>
            </a:endParaRPr>
          </a:p>
        </p:txBody>
      </p:sp>
      <p:grpSp>
        <p:nvGrpSpPr>
          <p:cNvPr id="82" name="Group 81"/>
          <p:cNvGrpSpPr/>
          <p:nvPr/>
        </p:nvGrpSpPr>
        <p:grpSpPr>
          <a:xfrm>
            <a:off x="1231755" y="4914471"/>
            <a:ext cx="1631154" cy="1747006"/>
            <a:chOff x="1231755" y="4914471"/>
            <a:chExt cx="1631154" cy="1747006"/>
          </a:xfrm>
        </p:grpSpPr>
        <p:pic>
          <p:nvPicPr>
            <p:cNvPr id="84" name="Picture 5" descr="D:\papers\VBL-EGSR2012\presentation\img\uv_domain_pfproduct-0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49681" y="5081079"/>
              <a:ext cx="1590223" cy="1580398"/>
            </a:xfrm>
            <a:prstGeom prst="rect">
              <a:avLst/>
            </a:prstGeom>
            <a:noFill/>
            <a:extLst>
              <a:ext uri="{909E8E84-426E-40DD-AFC4-6F175D3DCCD1}">
                <a14:hiddenFill xmlns:a14="http://schemas.microsoft.com/office/drawing/2010/main">
                  <a:solidFill>
                    <a:srgbClr val="FFFFFF"/>
                  </a:solidFill>
                </a14:hiddenFill>
              </a:ext>
            </a:extLst>
          </p:spPr>
        </p:pic>
        <p:sp>
          <p:nvSpPr>
            <p:cNvPr id="85" name="Content Placeholder 2"/>
            <p:cNvSpPr txBox="1">
              <a:spLocks/>
            </p:cNvSpPr>
            <p:nvPr/>
          </p:nvSpPr>
          <p:spPr>
            <a:xfrm>
              <a:off x="1231755" y="4914471"/>
              <a:ext cx="1631154"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dirty="0" smtClean="0">
                  <a:solidFill>
                    <a:schemeClr val="tx1"/>
                  </a:solidFill>
                </a:rPr>
                <a:t>Phase functions</a:t>
              </a:r>
              <a:endParaRPr lang="en-US" sz="1400" dirty="0">
                <a:solidFill>
                  <a:schemeClr val="tx1"/>
                </a:solidFill>
              </a:endParaRPr>
            </a:p>
          </p:txBody>
        </p:sp>
      </p:grpSp>
      <p:grpSp>
        <p:nvGrpSpPr>
          <p:cNvPr id="111" name="Group 110"/>
          <p:cNvGrpSpPr/>
          <p:nvPr/>
        </p:nvGrpSpPr>
        <p:grpSpPr>
          <a:xfrm>
            <a:off x="6416761" y="4914471"/>
            <a:ext cx="1631154" cy="1747006"/>
            <a:chOff x="6416761" y="4914471"/>
            <a:chExt cx="1631154" cy="1747006"/>
          </a:xfrm>
        </p:grpSpPr>
        <p:pic>
          <p:nvPicPr>
            <p:cNvPr id="121" name="Picture 5"/>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6440240" y="5081079"/>
              <a:ext cx="1590179" cy="1580398"/>
            </a:xfrm>
            <a:prstGeom prst="rect">
              <a:avLst/>
            </a:prstGeom>
            <a:noFill/>
            <a:extLst>
              <a:ext uri="{909E8E84-426E-40DD-AFC4-6F175D3DCCD1}">
                <a14:hiddenFill xmlns:a14="http://schemas.microsoft.com/office/drawing/2010/main">
                  <a:solidFill>
                    <a:srgbClr val="FFFFFF"/>
                  </a:solidFill>
                </a14:hiddenFill>
              </a:ext>
            </a:extLst>
          </p:spPr>
        </p:pic>
        <p:sp>
          <p:nvSpPr>
            <p:cNvPr id="122" name="Content Placeholder 2"/>
            <p:cNvSpPr txBox="1">
              <a:spLocks/>
            </p:cNvSpPr>
            <p:nvPr/>
          </p:nvSpPr>
          <p:spPr>
            <a:xfrm>
              <a:off x="6416761" y="4914471"/>
              <a:ext cx="1631154"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dirty="0" smtClean="0">
                  <a:solidFill>
                    <a:schemeClr val="tx1"/>
                  </a:solidFill>
                </a:rPr>
                <a:t>Inverse sq. distance</a:t>
              </a:r>
              <a:endParaRPr lang="en-US" sz="1400" dirty="0">
                <a:solidFill>
                  <a:schemeClr val="tx1"/>
                </a:solidFill>
              </a:endParaRPr>
            </a:p>
          </p:txBody>
        </p:sp>
      </p:grpSp>
      <p:grpSp>
        <p:nvGrpSpPr>
          <p:cNvPr id="126" name="Group 125"/>
          <p:cNvGrpSpPr/>
          <p:nvPr/>
        </p:nvGrpSpPr>
        <p:grpSpPr>
          <a:xfrm>
            <a:off x="2275316" y="4589126"/>
            <a:ext cx="280008" cy="280006"/>
            <a:chOff x="2305796" y="4492812"/>
            <a:chExt cx="280008" cy="280006"/>
          </a:xfrm>
        </p:grpSpPr>
        <p:sp>
          <p:nvSpPr>
            <p:cNvPr id="130" name="Oval 129"/>
            <p:cNvSpPr/>
            <p:nvPr/>
          </p:nvSpPr>
          <p:spPr>
            <a:xfrm>
              <a:off x="2305796" y="4492812"/>
              <a:ext cx="280008" cy="2800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1" name="Straight Connector 130"/>
            <p:cNvCxnSpPr/>
            <p:nvPr/>
          </p:nvCxnSpPr>
          <p:spPr>
            <a:xfrm flipV="1">
              <a:off x="2388235" y="4579621"/>
              <a:ext cx="113934" cy="113933"/>
            </a:xfrm>
            <a:prstGeom prst="line">
              <a:avLst/>
            </a:prstGeom>
            <a:ln w="19050"/>
          </p:spPr>
          <p:style>
            <a:lnRef idx="1">
              <a:schemeClr val="dk1"/>
            </a:lnRef>
            <a:fillRef idx="0">
              <a:schemeClr val="dk1"/>
            </a:fillRef>
            <a:effectRef idx="0">
              <a:schemeClr val="dk1"/>
            </a:effectRef>
            <a:fontRef idx="minor">
              <a:schemeClr val="tx1"/>
            </a:fontRef>
          </p:style>
        </p:cxnSp>
        <p:cxnSp>
          <p:nvCxnSpPr>
            <p:cNvPr id="132" name="Straight Connector 131"/>
            <p:cNvCxnSpPr/>
            <p:nvPr/>
          </p:nvCxnSpPr>
          <p:spPr>
            <a:xfrm rot="5400000" flipV="1">
              <a:off x="2388803" y="4575847"/>
              <a:ext cx="113934" cy="113933"/>
            </a:xfrm>
            <a:prstGeom prst="line">
              <a:avLst/>
            </a:prstGeom>
            <a:ln w="19050"/>
          </p:spPr>
          <p:style>
            <a:lnRef idx="1">
              <a:schemeClr val="dk1"/>
            </a:lnRef>
            <a:fillRef idx="0">
              <a:schemeClr val="dk1"/>
            </a:fillRef>
            <a:effectRef idx="0">
              <a:schemeClr val="dk1"/>
            </a:effectRef>
            <a:fontRef idx="minor">
              <a:schemeClr val="tx1"/>
            </a:fontRef>
          </p:style>
        </p:cxnSp>
      </p:grpSp>
      <p:sp>
        <p:nvSpPr>
          <p:cNvPr id="127" name="Bent-Up Arrow 126"/>
          <p:cNvSpPr/>
          <p:nvPr/>
        </p:nvSpPr>
        <p:spPr>
          <a:xfrm rot="16200000">
            <a:off x="4815121" y="2448922"/>
            <a:ext cx="233936" cy="4606484"/>
          </a:xfrm>
          <a:prstGeom prst="bentUpArrow">
            <a:avLst>
              <a:gd name="adj1" fmla="val 25000"/>
              <a:gd name="adj2" fmla="val 35241"/>
              <a:gd name="adj3" fmla="val 41120"/>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8" name="Right Arrow 127"/>
          <p:cNvSpPr/>
          <p:nvPr/>
        </p:nvSpPr>
        <p:spPr>
          <a:xfrm rot="16200000">
            <a:off x="2290267" y="4311161"/>
            <a:ext cx="241921" cy="199716"/>
          </a:xfrm>
          <a:prstGeom prst="rightArrow">
            <a:avLst>
              <a:gd name="adj1" fmla="val 34738"/>
              <a:gd name="adj2" fmla="val 58267"/>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9" name="Bent-Up Arrow 128"/>
          <p:cNvSpPr/>
          <p:nvPr/>
        </p:nvSpPr>
        <p:spPr>
          <a:xfrm rot="5400000" flipH="1">
            <a:off x="1896097" y="4559723"/>
            <a:ext cx="233936" cy="384938"/>
          </a:xfrm>
          <a:prstGeom prst="bentUpArrow">
            <a:avLst>
              <a:gd name="adj1" fmla="val 25000"/>
              <a:gd name="adj2" fmla="val 35241"/>
              <a:gd name="adj3" fmla="val 41120"/>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3" name="Group 132"/>
          <p:cNvGrpSpPr/>
          <p:nvPr/>
        </p:nvGrpSpPr>
        <p:grpSpPr>
          <a:xfrm>
            <a:off x="716013" y="955213"/>
            <a:ext cx="3279923" cy="3495617"/>
            <a:chOff x="716013" y="955213"/>
            <a:chExt cx="3279923" cy="3495617"/>
          </a:xfrm>
        </p:grpSpPr>
        <p:sp>
          <p:nvSpPr>
            <p:cNvPr id="134" name="Content Placeholder 2"/>
            <p:cNvSpPr txBox="1">
              <a:spLocks/>
            </p:cNvSpPr>
            <p:nvPr/>
          </p:nvSpPr>
          <p:spPr>
            <a:xfrm>
              <a:off x="835443" y="955213"/>
              <a:ext cx="3002760"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dirty="0" smtClean="0">
                  <a:solidFill>
                    <a:schemeClr val="tx1"/>
                  </a:solidFill>
                </a:rPr>
                <a:t>Phase function / squared distance</a:t>
              </a:r>
              <a:endParaRPr lang="en-US" sz="1600" dirty="0">
                <a:solidFill>
                  <a:schemeClr val="tx1"/>
                </a:solidFill>
              </a:endParaRPr>
            </a:p>
          </p:txBody>
        </p:sp>
        <p:pic>
          <p:nvPicPr>
            <p:cNvPr id="135" name="Picture 4"/>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788021" y="1134610"/>
              <a:ext cx="3207915" cy="3188182"/>
            </a:xfrm>
            <a:prstGeom prst="rect">
              <a:avLst/>
            </a:prstGeom>
            <a:noFill/>
            <a:extLst>
              <a:ext uri="{909E8E84-426E-40DD-AFC4-6F175D3DCCD1}">
                <a14:hiddenFill xmlns:a14="http://schemas.microsoft.com/office/drawing/2010/main">
                  <a:solidFill>
                    <a:srgbClr val="FFFFFF"/>
                  </a:solidFill>
                </a14:hiddenFill>
              </a:ext>
            </a:extLst>
          </p:spPr>
        </p:pic>
        <p:grpSp>
          <p:nvGrpSpPr>
            <p:cNvPr id="136" name="Group 135"/>
            <p:cNvGrpSpPr/>
            <p:nvPr/>
          </p:nvGrpSpPr>
          <p:grpSpPr>
            <a:xfrm>
              <a:off x="716013" y="1115300"/>
              <a:ext cx="3205718" cy="3335530"/>
              <a:chOff x="5436096" y="1115300"/>
              <a:chExt cx="3205718" cy="3335530"/>
            </a:xfrm>
          </p:grpSpPr>
          <p:pic>
            <p:nvPicPr>
              <p:cNvPr id="137" name="Picture 136"/>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8556089" y="4347960"/>
                <a:ext cx="85725" cy="102870"/>
              </a:xfrm>
              <a:prstGeom prst="rect">
                <a:avLst/>
              </a:prstGeom>
            </p:spPr>
          </p:pic>
          <p:pic>
            <p:nvPicPr>
              <p:cNvPr id="138" name="Picture 137"/>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5436096" y="1115300"/>
                <a:ext cx="70295" cy="145733"/>
              </a:xfrm>
              <a:prstGeom prst="rect">
                <a:avLst/>
              </a:prstGeom>
            </p:spPr>
          </p:pic>
          <p:pic>
            <p:nvPicPr>
              <p:cNvPr id="139" name="Picture 138"/>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5451862" y="4293096"/>
                <a:ext cx="97727" cy="157734"/>
              </a:xfrm>
              <a:prstGeom prst="rect">
                <a:avLst/>
              </a:prstGeom>
            </p:spPr>
          </p:pic>
        </p:grpSp>
      </p:grpSp>
    </p:spTree>
    <p:custDataLst>
      <p:tags r:id="rId1"/>
    </p:custDataLst>
    <p:extLst>
      <p:ext uri="{BB962C8B-B14F-4D97-AF65-F5344CB8AC3E}">
        <p14:creationId xmlns:p14="http://schemas.microsoft.com/office/powerpoint/2010/main" val="73948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wipe(left)">
                                      <p:cBhvr>
                                        <p:cTn id="7" dur="500"/>
                                        <p:tgtEl>
                                          <p:spTgt spid="12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wipe(right)">
                                      <p:cBhvr>
                                        <p:cTn id="10" dur="500"/>
                                        <p:tgtEl>
                                          <p:spTgt spid="127"/>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26"/>
                                        </p:tgtEl>
                                        <p:attrNameLst>
                                          <p:attrName>style.visibility</p:attrName>
                                        </p:attrNameLst>
                                      </p:cBhvr>
                                      <p:to>
                                        <p:strVal val="visible"/>
                                      </p:to>
                                    </p:se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128"/>
                                        </p:tgtEl>
                                        <p:attrNameLst>
                                          <p:attrName>style.visibility</p:attrName>
                                        </p:attrNameLst>
                                      </p:cBhvr>
                                      <p:to>
                                        <p:strVal val="visible"/>
                                      </p:to>
                                    </p:set>
                                    <p:animEffect transition="in" filter="wipe(down)">
                                      <p:cBhvr>
                                        <p:cTn id="17" dur="500"/>
                                        <p:tgtEl>
                                          <p:spTgt spid="12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33"/>
                                        </p:tgtEl>
                                        <p:attrNameLst>
                                          <p:attrName>style.visibility</p:attrName>
                                        </p:attrNameLst>
                                      </p:cBhvr>
                                      <p:to>
                                        <p:strVal val="visible"/>
                                      </p:to>
                                    </p:set>
                                    <p:animEffect transition="in" filter="fade">
                                      <p:cBhvr>
                                        <p:cTn id="21"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28" grpId="0" animBg="1"/>
      <p:bldP spid="129"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 name="Picture 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876256" y="4509120"/>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3" name="Picture 3"/>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420399" y="4509120"/>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4" name="Picture 3"/>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648327" y="4509120"/>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2" name="Picture 3"/>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92471" y="4509120"/>
            <a:ext cx="2125664" cy="21256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80" name="Picture 3"/>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884974" y="1400572"/>
            <a:ext cx="2007446" cy="123361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3"/>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251579" y="1412776"/>
            <a:ext cx="2007446" cy="1233615"/>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2462711" y="1400572"/>
            <a:ext cx="2007446" cy="123361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3"/>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4673843" y="1400572"/>
            <a:ext cx="2007446" cy="12336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INDIRECT ILLUMINATION </a:t>
            </a:r>
            <a:r>
              <a:rPr lang="en-US" dirty="0" smtClean="0"/>
              <a:t>with VIRTUAL LIGHTS – OVERVIEW</a:t>
            </a:r>
            <a:endParaRPr lang="en-US" dirty="0"/>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43</a:t>
            </a:fld>
            <a:endParaRPr lang="en-US" dirty="0"/>
          </a:p>
        </p:txBody>
      </p:sp>
      <p:sp>
        <p:nvSpPr>
          <p:cNvPr id="16" name="Content Placeholder 2"/>
          <p:cNvSpPr txBox="1">
            <a:spLocks/>
          </p:cNvSpPr>
          <p:nvPr/>
        </p:nvSpPr>
        <p:spPr>
          <a:xfrm>
            <a:off x="6884974" y="980728"/>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Surface-to-Surface</a:t>
            </a:r>
            <a:endParaRPr lang="en-US" sz="1800" b="1" dirty="0">
              <a:solidFill>
                <a:schemeClr val="tx1"/>
              </a:solidFill>
            </a:endParaRPr>
          </a:p>
        </p:txBody>
      </p:sp>
      <p:sp>
        <p:nvSpPr>
          <p:cNvPr id="28" name="Content Placeholder 2"/>
          <p:cNvSpPr txBox="1">
            <a:spLocks/>
          </p:cNvSpPr>
          <p:nvPr/>
        </p:nvSpPr>
        <p:spPr>
          <a:xfrm>
            <a:off x="251579" y="980728"/>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Media-to-Media</a:t>
            </a:r>
            <a:endParaRPr lang="en-US" sz="1800" b="1" dirty="0">
              <a:solidFill>
                <a:schemeClr val="tx1"/>
              </a:solidFill>
            </a:endParaRPr>
          </a:p>
        </p:txBody>
      </p:sp>
      <p:sp>
        <p:nvSpPr>
          <p:cNvPr id="29" name="Content Placeholder 2"/>
          <p:cNvSpPr txBox="1">
            <a:spLocks/>
          </p:cNvSpPr>
          <p:nvPr/>
        </p:nvSpPr>
        <p:spPr>
          <a:xfrm>
            <a:off x="2462711" y="980728"/>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Surface-to-Media</a:t>
            </a:r>
            <a:endParaRPr lang="en-US" sz="1800" b="1" dirty="0">
              <a:solidFill>
                <a:schemeClr val="tx1"/>
              </a:solidFill>
            </a:endParaRPr>
          </a:p>
        </p:txBody>
      </p:sp>
      <p:sp>
        <p:nvSpPr>
          <p:cNvPr id="30" name="Content Placeholder 2"/>
          <p:cNvSpPr txBox="1">
            <a:spLocks/>
          </p:cNvSpPr>
          <p:nvPr/>
        </p:nvSpPr>
        <p:spPr>
          <a:xfrm>
            <a:off x="4673843" y="980728"/>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Media-to-Surface</a:t>
            </a:r>
            <a:endParaRPr lang="en-US" sz="1800" b="1" dirty="0">
              <a:solidFill>
                <a:schemeClr val="tx1"/>
              </a:solidFill>
            </a:endParaRPr>
          </a:p>
        </p:txBody>
      </p:sp>
      <p:sp>
        <p:nvSpPr>
          <p:cNvPr id="33" name="Content Placeholder 2"/>
          <p:cNvSpPr txBox="1">
            <a:spLocks/>
          </p:cNvSpPr>
          <p:nvPr/>
        </p:nvSpPr>
        <p:spPr>
          <a:xfrm>
            <a:off x="251520" y="2708920"/>
            <a:ext cx="3002760" cy="1631216"/>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880" indent="-182880">
              <a:spcBef>
                <a:spcPts val="600"/>
              </a:spcBef>
              <a:buFontTx/>
              <a:buAutoNum type="arabicParenR"/>
            </a:pPr>
            <a:r>
              <a:rPr lang="en-US" sz="1600" dirty="0" smtClean="0">
                <a:solidFill>
                  <a:schemeClr val="tx1"/>
                </a:solidFill>
              </a:rPr>
              <a:t>sample a position </a:t>
            </a:r>
            <a:br>
              <a:rPr lang="en-US" sz="1600" dirty="0" smtClean="0">
                <a:solidFill>
                  <a:schemeClr val="tx1"/>
                </a:solidFill>
              </a:rPr>
            </a:br>
            <a:r>
              <a:rPr lang="en-US" sz="1600" dirty="0" smtClean="0">
                <a:solidFill>
                  <a:schemeClr val="tx1"/>
                </a:solidFill>
              </a:rPr>
              <a:t>on the </a:t>
            </a:r>
            <a:r>
              <a:rPr lang="en-US" sz="1600" b="1" dirty="0" smtClean="0">
                <a:solidFill>
                  <a:schemeClr val="accent6">
                    <a:lumMod val="75000"/>
                  </a:schemeClr>
                </a:solidFill>
              </a:rPr>
              <a:t>beam light</a:t>
            </a:r>
          </a:p>
          <a:p>
            <a:pPr marL="182880" indent="-182880">
              <a:spcBef>
                <a:spcPts val="600"/>
              </a:spcBef>
              <a:buFontTx/>
              <a:buAutoNum type="arabicParenR"/>
            </a:pPr>
            <a:r>
              <a:rPr lang="en-US" sz="1600" dirty="0" smtClean="0">
                <a:solidFill>
                  <a:schemeClr val="tx1"/>
                </a:solidFill>
              </a:rPr>
              <a:t>construct </a:t>
            </a:r>
            <a:r>
              <a:rPr lang="en-US" sz="1600" b="1" dirty="0" smtClean="0">
                <a:solidFill>
                  <a:schemeClr val="tx2">
                    <a:lumMod val="60000"/>
                    <a:lumOff val="40000"/>
                  </a:schemeClr>
                </a:solidFill>
              </a:rPr>
              <a:t>PF*PF</a:t>
            </a:r>
            <a:r>
              <a:rPr lang="en-US" sz="1600" dirty="0" smtClean="0">
                <a:solidFill>
                  <a:schemeClr val="tx1"/>
                </a:solidFill>
              </a:rPr>
              <a:t> PDF </a:t>
            </a:r>
            <a:br>
              <a:rPr lang="en-US" sz="1600" dirty="0" smtClean="0">
                <a:solidFill>
                  <a:schemeClr val="tx1"/>
                </a:solidFill>
              </a:rPr>
            </a:br>
            <a:r>
              <a:rPr lang="en-US" sz="1600" dirty="0" smtClean="0">
                <a:solidFill>
                  <a:schemeClr val="tx1"/>
                </a:solidFill>
              </a:rPr>
              <a:t>and sample </a:t>
            </a:r>
            <a:r>
              <a:rPr lang="en-US" sz="1600" b="1" dirty="0" smtClean="0">
                <a:solidFill>
                  <a:srgbClr val="008000"/>
                </a:solidFill>
              </a:rPr>
              <a:t>eye ray</a:t>
            </a:r>
          </a:p>
          <a:p>
            <a:pPr marL="182880" indent="-182880">
              <a:spcBef>
                <a:spcPts val="600"/>
              </a:spcBef>
              <a:buFontTx/>
              <a:buAutoNum type="arabicParenR"/>
            </a:pPr>
            <a:r>
              <a:rPr lang="en-US" sz="1600" dirty="0" smtClean="0">
                <a:solidFill>
                  <a:schemeClr val="tx1"/>
                </a:solidFill>
              </a:rPr>
              <a:t>sample               and</a:t>
            </a:r>
            <a:br>
              <a:rPr lang="en-US" sz="1600" dirty="0" smtClean="0">
                <a:solidFill>
                  <a:schemeClr val="tx1"/>
                </a:solidFill>
              </a:rPr>
            </a:br>
            <a:r>
              <a:rPr lang="en-US" sz="1600" dirty="0" smtClean="0">
                <a:solidFill>
                  <a:schemeClr val="tx1"/>
                </a:solidFill>
              </a:rPr>
              <a:t>evaluate the transport</a:t>
            </a:r>
            <a:endParaRPr lang="en-US" sz="1600" dirty="0">
              <a:solidFill>
                <a:schemeClr val="tx1"/>
              </a:solidFill>
            </a:endParaRPr>
          </a:p>
        </p:txBody>
      </p:sp>
      <p:pic>
        <p:nvPicPr>
          <p:cNvPr id="3" name="Picture 2"/>
          <p:cNvPicPr>
            <a:picLocks noChangeAspect="1"/>
          </p:cNvPicPr>
          <p:nvPr>
            <p:custDataLst>
              <p:tags r:id="rId2"/>
            </p:custDataLst>
          </p:nvPr>
        </p:nvPicPr>
        <p:blipFill>
          <a:blip r:embed="rId18" cstate="print">
            <a:extLst>
              <a:ext uri="{28A0092B-C50C-407E-A947-70E740481C1C}">
                <a14:useLocalDpi xmlns:a14="http://schemas.microsoft.com/office/drawing/2010/main" val="0"/>
              </a:ext>
            </a:extLst>
          </a:blip>
          <a:stretch>
            <a:fillRect/>
          </a:stretch>
        </p:blipFill>
        <p:spPr>
          <a:xfrm>
            <a:off x="1108121" y="3878980"/>
            <a:ext cx="495491" cy="198882"/>
          </a:xfrm>
          <a:prstGeom prst="rect">
            <a:avLst/>
          </a:prstGeom>
        </p:spPr>
      </p:pic>
      <p:sp>
        <p:nvSpPr>
          <p:cNvPr id="35" name="Content Placeholder 2"/>
          <p:cNvSpPr txBox="1">
            <a:spLocks/>
          </p:cNvSpPr>
          <p:nvPr/>
        </p:nvSpPr>
        <p:spPr>
          <a:xfrm>
            <a:off x="2483768" y="2708920"/>
            <a:ext cx="2164559" cy="1631216"/>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r>
              <a:rPr lang="en-US" sz="1600" dirty="0" smtClean="0">
                <a:solidFill>
                  <a:schemeClr val="tx1"/>
                </a:solidFill>
              </a:rPr>
              <a:t/>
            </a:r>
            <a:br>
              <a:rPr lang="en-US" sz="1600" dirty="0" smtClean="0">
                <a:solidFill>
                  <a:schemeClr val="tx1"/>
                </a:solidFill>
              </a:rPr>
            </a:br>
            <a:endParaRPr lang="en-US" sz="1600" dirty="0" smtClean="0">
              <a:solidFill>
                <a:schemeClr val="tx1"/>
              </a:solidFill>
            </a:endParaRPr>
          </a:p>
          <a:p>
            <a:pPr marL="182880" indent="-182880">
              <a:spcBef>
                <a:spcPts val="600"/>
              </a:spcBef>
              <a:buFontTx/>
              <a:buAutoNum type="arabicParenR"/>
            </a:pPr>
            <a:r>
              <a:rPr lang="en-US" sz="1600" dirty="0" smtClean="0">
                <a:solidFill>
                  <a:schemeClr val="tx1"/>
                </a:solidFill>
              </a:rPr>
              <a:t>construct </a:t>
            </a:r>
            <a:r>
              <a:rPr lang="en-US" sz="1600" b="1" dirty="0" smtClean="0">
                <a:solidFill>
                  <a:srgbClr val="CC0066"/>
                </a:solidFill>
              </a:rPr>
              <a:t>BRDF</a:t>
            </a:r>
            <a:r>
              <a:rPr lang="en-US" sz="1600" b="1" dirty="0" smtClean="0">
                <a:solidFill>
                  <a:schemeClr val="tx1"/>
                </a:solidFill>
              </a:rPr>
              <a:t>*</a:t>
            </a:r>
            <a:r>
              <a:rPr lang="en-US" sz="1600" b="1" dirty="0" smtClean="0">
                <a:solidFill>
                  <a:schemeClr val="tx2">
                    <a:lumMod val="60000"/>
                    <a:lumOff val="40000"/>
                  </a:schemeClr>
                </a:solidFill>
              </a:rPr>
              <a:t>PF</a:t>
            </a:r>
            <a:r>
              <a:rPr lang="en-US" sz="1600" dirty="0" smtClean="0">
                <a:solidFill>
                  <a:schemeClr val="tx1"/>
                </a:solidFill>
              </a:rPr>
              <a:t> PDF </a:t>
            </a:r>
            <a:br>
              <a:rPr lang="en-US" sz="1600" dirty="0" smtClean="0">
                <a:solidFill>
                  <a:schemeClr val="tx1"/>
                </a:solidFill>
              </a:rPr>
            </a:br>
            <a:r>
              <a:rPr lang="en-US" sz="1600" dirty="0" smtClean="0">
                <a:solidFill>
                  <a:schemeClr val="tx1"/>
                </a:solidFill>
              </a:rPr>
              <a:t>and sample </a:t>
            </a:r>
            <a:r>
              <a:rPr lang="en-US" sz="1600" b="1" dirty="0" smtClean="0">
                <a:solidFill>
                  <a:srgbClr val="008000"/>
                </a:solidFill>
              </a:rPr>
              <a:t>eye ray</a:t>
            </a:r>
          </a:p>
          <a:p>
            <a:pPr marL="182880" indent="-182880">
              <a:spcBef>
                <a:spcPts val="600"/>
              </a:spcBef>
              <a:buFontTx/>
              <a:buAutoNum type="arabicParenR"/>
            </a:pPr>
            <a:r>
              <a:rPr lang="en-US" sz="1600" dirty="0" smtClean="0">
                <a:solidFill>
                  <a:schemeClr val="tx1"/>
                </a:solidFill>
              </a:rPr>
              <a:t>sample               and</a:t>
            </a:r>
            <a:br>
              <a:rPr lang="en-US" sz="1600" dirty="0" smtClean="0">
                <a:solidFill>
                  <a:schemeClr val="tx1"/>
                </a:solidFill>
              </a:rPr>
            </a:br>
            <a:r>
              <a:rPr lang="en-US" sz="1600" dirty="0" smtClean="0">
                <a:solidFill>
                  <a:schemeClr val="tx1"/>
                </a:solidFill>
              </a:rPr>
              <a:t>evaluate the transport</a:t>
            </a:r>
            <a:endParaRPr lang="en-US" sz="1600" dirty="0">
              <a:solidFill>
                <a:schemeClr val="tx1"/>
              </a:solidFill>
            </a:endParaRPr>
          </a:p>
        </p:txBody>
      </p:sp>
      <p:pic>
        <p:nvPicPr>
          <p:cNvPr id="4" name="Picture 3"/>
          <p:cNvPicPr>
            <a:picLocks noChangeAspect="1"/>
          </p:cNvPicPr>
          <p:nvPr>
            <p:custDataLst>
              <p:tags r:id="rId3"/>
            </p:custDataLst>
          </p:nvPr>
        </p:nvPicPr>
        <p:blipFill>
          <a:blip r:embed="rId18" cstate="print">
            <a:extLst>
              <a:ext uri="{28A0092B-C50C-407E-A947-70E740481C1C}">
                <a14:useLocalDpi xmlns:a14="http://schemas.microsoft.com/office/drawing/2010/main" val="0"/>
              </a:ext>
            </a:extLst>
          </a:blip>
          <a:stretch>
            <a:fillRect/>
          </a:stretch>
        </p:blipFill>
        <p:spPr>
          <a:xfrm>
            <a:off x="3362148" y="3878980"/>
            <a:ext cx="495491" cy="198882"/>
          </a:xfrm>
          <a:prstGeom prst="rect">
            <a:avLst/>
          </a:prstGeom>
        </p:spPr>
      </p:pic>
      <p:sp>
        <p:nvSpPr>
          <p:cNvPr id="37" name="Content Placeholder 2"/>
          <p:cNvSpPr txBox="1">
            <a:spLocks/>
          </p:cNvSpPr>
          <p:nvPr/>
        </p:nvSpPr>
        <p:spPr>
          <a:xfrm>
            <a:off x="4788024" y="2708920"/>
            <a:ext cx="2232248" cy="1631216"/>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r>
              <a:rPr lang="en-US" sz="1600" dirty="0" smtClean="0">
                <a:solidFill>
                  <a:schemeClr val="tx1"/>
                </a:solidFill>
              </a:rPr>
              <a:t/>
            </a:r>
            <a:br>
              <a:rPr lang="en-US" sz="1600" dirty="0" smtClean="0">
                <a:solidFill>
                  <a:schemeClr val="tx1"/>
                </a:solidFill>
              </a:rPr>
            </a:br>
            <a:endParaRPr lang="en-US" sz="1600" dirty="0" smtClean="0">
              <a:solidFill>
                <a:schemeClr val="tx1"/>
              </a:solidFill>
            </a:endParaRPr>
          </a:p>
          <a:p>
            <a:pPr marL="182880" indent="-182880">
              <a:spcBef>
                <a:spcPts val="600"/>
              </a:spcBef>
              <a:buFontTx/>
              <a:buAutoNum type="arabicParenR"/>
            </a:pPr>
            <a:r>
              <a:rPr lang="en-US" sz="1600" dirty="0" smtClean="0">
                <a:solidFill>
                  <a:schemeClr val="tx1"/>
                </a:solidFill>
              </a:rPr>
              <a:t>construct </a:t>
            </a:r>
            <a:r>
              <a:rPr lang="en-US" sz="1600" b="1" dirty="0" smtClean="0">
                <a:solidFill>
                  <a:schemeClr val="tx2">
                    <a:lumMod val="60000"/>
                    <a:lumOff val="40000"/>
                  </a:schemeClr>
                </a:solidFill>
              </a:rPr>
              <a:t>PF</a:t>
            </a:r>
            <a:r>
              <a:rPr lang="en-US" sz="1600" b="1" dirty="0" smtClean="0">
                <a:solidFill>
                  <a:schemeClr val="tx1"/>
                </a:solidFill>
              </a:rPr>
              <a:t>*</a:t>
            </a:r>
            <a:r>
              <a:rPr lang="en-US" sz="1600" b="1" dirty="0" smtClean="0">
                <a:solidFill>
                  <a:srgbClr val="E10166"/>
                </a:solidFill>
              </a:rPr>
              <a:t>BRDF</a:t>
            </a:r>
            <a:r>
              <a:rPr lang="en-US" sz="1600" dirty="0" smtClean="0">
                <a:solidFill>
                  <a:schemeClr val="tx1"/>
                </a:solidFill>
              </a:rPr>
              <a:t> PDF </a:t>
            </a:r>
            <a:br>
              <a:rPr lang="en-US" sz="1600" dirty="0" smtClean="0">
                <a:solidFill>
                  <a:schemeClr val="tx1"/>
                </a:solidFill>
              </a:rPr>
            </a:br>
            <a:r>
              <a:rPr lang="en-US" sz="1600" dirty="0" smtClean="0">
                <a:solidFill>
                  <a:schemeClr val="tx1"/>
                </a:solidFill>
              </a:rPr>
              <a:t>and sample </a:t>
            </a:r>
            <a:r>
              <a:rPr lang="en-US" sz="1600" b="1" dirty="0" smtClean="0">
                <a:solidFill>
                  <a:schemeClr val="accent6">
                    <a:lumMod val="75000"/>
                  </a:schemeClr>
                </a:solidFill>
              </a:rPr>
              <a:t>beam light</a:t>
            </a:r>
          </a:p>
          <a:p>
            <a:pPr marL="182880" indent="-182880">
              <a:spcBef>
                <a:spcPts val="600"/>
              </a:spcBef>
              <a:buFontTx/>
              <a:buAutoNum type="arabicParenR"/>
            </a:pPr>
            <a:r>
              <a:rPr lang="en-US" sz="1600" dirty="0" smtClean="0">
                <a:solidFill>
                  <a:schemeClr val="tx1"/>
                </a:solidFill>
              </a:rPr>
              <a:t>sample               and</a:t>
            </a:r>
            <a:br>
              <a:rPr lang="en-US" sz="1600" dirty="0" smtClean="0">
                <a:solidFill>
                  <a:schemeClr val="tx1"/>
                </a:solidFill>
              </a:rPr>
            </a:br>
            <a:r>
              <a:rPr lang="en-US" sz="1600" dirty="0" smtClean="0">
                <a:solidFill>
                  <a:schemeClr val="tx1"/>
                </a:solidFill>
              </a:rPr>
              <a:t>evaluate the transport</a:t>
            </a:r>
            <a:endParaRPr lang="en-US" sz="1600" dirty="0">
              <a:solidFill>
                <a:schemeClr val="tx1"/>
              </a:solidFill>
            </a:endParaRPr>
          </a:p>
        </p:txBody>
      </p:sp>
      <p:pic>
        <p:nvPicPr>
          <p:cNvPr id="5" name="Picture 4"/>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5651720" y="3870015"/>
            <a:ext cx="495491" cy="198882"/>
          </a:xfrm>
          <a:prstGeom prst="rect">
            <a:avLst/>
          </a:prstGeom>
        </p:spPr>
      </p:pic>
      <p:sp>
        <p:nvSpPr>
          <p:cNvPr id="40" name="Content Placeholder 2"/>
          <p:cNvSpPr txBox="1">
            <a:spLocks/>
          </p:cNvSpPr>
          <p:nvPr/>
        </p:nvSpPr>
        <p:spPr>
          <a:xfrm>
            <a:off x="6902193" y="2708920"/>
            <a:ext cx="2241807" cy="1631216"/>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r>
              <a:rPr lang="en-US" sz="1600" dirty="0" smtClean="0">
                <a:solidFill>
                  <a:schemeClr val="tx1"/>
                </a:solidFill>
              </a:rPr>
              <a:t/>
            </a:r>
            <a:br>
              <a:rPr lang="en-US" sz="1600" dirty="0" smtClean="0">
                <a:solidFill>
                  <a:schemeClr val="tx1"/>
                </a:solidFill>
              </a:rPr>
            </a:br>
            <a:endParaRPr lang="en-US" sz="1600" dirty="0" smtClean="0">
              <a:solidFill>
                <a:schemeClr val="tx1"/>
              </a:solidFill>
            </a:endParaRPr>
          </a:p>
          <a:p>
            <a:pPr marL="0" indent="0">
              <a:spcBef>
                <a:spcPts val="600"/>
              </a:spcBef>
              <a:buNone/>
            </a:pPr>
            <a:r>
              <a:rPr lang="en-US" sz="1600" dirty="0" smtClean="0">
                <a:solidFill>
                  <a:schemeClr val="tx1"/>
                </a:solidFill>
              </a:rPr>
              <a:t/>
            </a:r>
            <a:br>
              <a:rPr lang="en-US" sz="1600" dirty="0" smtClean="0">
                <a:solidFill>
                  <a:schemeClr val="tx1"/>
                </a:solidFill>
              </a:rPr>
            </a:br>
            <a:endParaRPr lang="en-US" sz="1600" b="1" dirty="0" smtClean="0">
              <a:solidFill>
                <a:schemeClr val="accent6">
                  <a:lumMod val="75000"/>
                </a:schemeClr>
              </a:solidFill>
            </a:endParaRPr>
          </a:p>
          <a:p>
            <a:pPr marL="182880" indent="-182880">
              <a:spcBef>
                <a:spcPts val="600"/>
              </a:spcBef>
              <a:buFontTx/>
              <a:buAutoNum type="arabicParenR"/>
            </a:pPr>
            <a:r>
              <a:rPr lang="en-US" sz="1600" dirty="0" smtClean="0">
                <a:solidFill>
                  <a:schemeClr val="tx1"/>
                </a:solidFill>
              </a:rPr>
              <a:t>sample               and</a:t>
            </a:r>
            <a:br>
              <a:rPr lang="en-US" sz="1600" dirty="0" smtClean="0">
                <a:solidFill>
                  <a:schemeClr val="tx1"/>
                </a:solidFill>
              </a:rPr>
            </a:br>
            <a:r>
              <a:rPr lang="en-US" sz="1600" dirty="0" smtClean="0">
                <a:solidFill>
                  <a:schemeClr val="tx1"/>
                </a:solidFill>
              </a:rPr>
              <a:t>evaluate the transport</a:t>
            </a:r>
            <a:endParaRPr lang="en-US" sz="1600" dirty="0">
              <a:solidFill>
                <a:schemeClr val="tx1"/>
              </a:solidFill>
            </a:endParaRPr>
          </a:p>
        </p:txBody>
      </p:sp>
      <p:pic>
        <p:nvPicPr>
          <p:cNvPr id="9" name="Picture 8"/>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7776212" y="3861050"/>
            <a:ext cx="495491" cy="198882"/>
          </a:xfrm>
          <a:prstGeom prst="rect">
            <a:avLst/>
          </a:prstGeom>
        </p:spPr>
      </p:pic>
      <p:grpSp>
        <p:nvGrpSpPr>
          <p:cNvPr id="8" name="Group 7"/>
          <p:cNvGrpSpPr/>
          <p:nvPr/>
        </p:nvGrpSpPr>
        <p:grpSpPr>
          <a:xfrm>
            <a:off x="3522244" y="2414293"/>
            <a:ext cx="2188914" cy="654667"/>
            <a:chOff x="3522244" y="2414293"/>
            <a:chExt cx="2188914" cy="654667"/>
          </a:xfrm>
        </p:grpSpPr>
        <p:sp>
          <p:nvSpPr>
            <p:cNvPr id="42" name="Content Placeholder 2"/>
            <p:cNvSpPr txBox="1">
              <a:spLocks/>
            </p:cNvSpPr>
            <p:nvPr/>
          </p:nvSpPr>
          <p:spPr>
            <a:xfrm>
              <a:off x="3579814" y="2822739"/>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tx1"/>
                  </a:solidFill>
                  <a:effectLst>
                    <a:outerShdw blurRad="50800" dist="38100" dir="2700000" algn="tl" rotWithShape="0">
                      <a:prstClr val="black">
                        <a:alpha val="40000"/>
                      </a:prstClr>
                    </a:outerShdw>
                  </a:effectLst>
                </a:rPr>
                <a:t>DUALITY</a:t>
              </a:r>
              <a:endParaRPr lang="en-US" sz="1600" b="1" dirty="0">
                <a:solidFill>
                  <a:schemeClr val="tx1"/>
                </a:solidFill>
                <a:effectLst>
                  <a:outerShdw blurRad="50800" dist="38100" dir="2700000" algn="tl" rotWithShape="0">
                    <a:prstClr val="black">
                      <a:alpha val="40000"/>
                    </a:prstClr>
                  </a:outerShdw>
                </a:effectLst>
              </a:endParaRPr>
            </a:p>
          </p:txBody>
        </p:sp>
        <p:sp>
          <p:nvSpPr>
            <p:cNvPr id="6" name="Bent Arrow 5"/>
            <p:cNvSpPr/>
            <p:nvPr/>
          </p:nvSpPr>
          <p:spPr>
            <a:xfrm rot="16200000">
              <a:off x="3572476" y="2364061"/>
              <a:ext cx="589252" cy="689715"/>
            </a:xfrm>
            <a:prstGeom prst="bentArrow">
              <a:avLst>
                <a:gd name="adj1" fmla="val 20662"/>
                <a:gd name="adj2" fmla="val 29599"/>
                <a:gd name="adj3" fmla="val 37263"/>
                <a:gd name="adj4" fmla="val 62737"/>
              </a:avLst>
            </a:prstGeom>
            <a:solidFill>
              <a:schemeClr val="bg1">
                <a:lumMod val="95000"/>
              </a:schemeClr>
            </a:solidFill>
            <a:ln w="28575">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ln>
                  <a:solidFill>
                    <a:schemeClr val="bg1"/>
                  </a:solidFill>
                </a:ln>
                <a:solidFill>
                  <a:schemeClr val="tx1"/>
                </a:solidFill>
              </a:endParaRPr>
            </a:p>
          </p:txBody>
        </p:sp>
        <p:sp>
          <p:nvSpPr>
            <p:cNvPr id="57" name="Bent Arrow 56"/>
            <p:cNvSpPr/>
            <p:nvPr/>
          </p:nvSpPr>
          <p:spPr>
            <a:xfrm rot="5400000" flipH="1">
              <a:off x="5071675" y="2364061"/>
              <a:ext cx="589252" cy="689715"/>
            </a:xfrm>
            <a:prstGeom prst="bentArrow">
              <a:avLst>
                <a:gd name="adj1" fmla="val 20662"/>
                <a:gd name="adj2" fmla="val 29599"/>
                <a:gd name="adj3" fmla="val 37263"/>
                <a:gd name="adj4" fmla="val 62737"/>
              </a:avLst>
            </a:prstGeom>
            <a:solidFill>
              <a:schemeClr val="bg1">
                <a:lumMod val="95000"/>
              </a:schemeClr>
            </a:solidFill>
            <a:ln w="28575">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ln>
                  <a:solidFill>
                    <a:schemeClr val="bg1"/>
                  </a:solidFill>
                </a:ln>
                <a:solidFill>
                  <a:schemeClr val="tx1"/>
                </a:solidFill>
              </a:endParaRPr>
            </a:p>
          </p:txBody>
        </p:sp>
      </p:grpSp>
    </p:spTree>
    <p:custDataLst>
      <p:tags r:id="rId1"/>
    </p:custDataLst>
    <p:extLst>
      <p:ext uri="{BB962C8B-B14F-4D97-AF65-F5344CB8AC3E}">
        <p14:creationId xmlns:p14="http://schemas.microsoft.com/office/powerpoint/2010/main" val="43132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xEl>
                                              <p:pRg st="0" end="0"/>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xEl>
                                              <p:pRg st="2" end="2"/>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8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8" grpId="0"/>
      <p:bldP spid="29" grpId="0"/>
      <p:bldP spid="30" grpId="0"/>
      <p:bldP spid="33" grpId="0" build="p"/>
      <p:bldP spid="35" grpId="0" build="p"/>
      <p:bldP spid="37" grpId="0" build="p"/>
      <p:bldP spid="40"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 name="Rectangle 166"/>
          <p:cNvSpPr/>
          <p:nvPr/>
        </p:nvSpPr>
        <p:spPr>
          <a:xfrm>
            <a:off x="0" y="-33884"/>
            <a:ext cx="9144000" cy="68919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2474227" y="14427"/>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2"/>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bg1"/>
                </a:solidFill>
              </a:rPr>
              <a:t>Media-to-Surface</a:t>
            </a:r>
            <a:endParaRPr lang="en-US" sz="1600" b="1" dirty="0">
              <a:solidFill>
                <a:schemeClr val="bg1"/>
              </a:solidFill>
            </a:endParaRPr>
          </a:p>
        </p:txBody>
      </p:sp>
      <p:sp>
        <p:nvSpPr>
          <p:cNvPr id="10" name="Content Placeholder 2"/>
          <p:cNvSpPr txBox="1">
            <a:spLocks/>
          </p:cNvSpPr>
          <p:nvPr/>
        </p:nvSpPr>
        <p:spPr>
          <a:xfrm>
            <a:off x="4710364" y="14427"/>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2"/>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bg1"/>
                </a:solidFill>
              </a:rPr>
              <a:t>Surface-to-Media</a:t>
            </a:r>
            <a:endParaRPr lang="en-US" sz="1600" b="1" dirty="0">
              <a:solidFill>
                <a:schemeClr val="bg1"/>
              </a:solidFill>
            </a:endParaRPr>
          </a:p>
        </p:txBody>
      </p:sp>
      <p:sp>
        <p:nvSpPr>
          <p:cNvPr id="7" name="Content Placeholder 2"/>
          <p:cNvSpPr txBox="1">
            <a:spLocks/>
          </p:cNvSpPr>
          <p:nvPr/>
        </p:nvSpPr>
        <p:spPr>
          <a:xfrm>
            <a:off x="6946500" y="14427"/>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2"/>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bg1"/>
                </a:solidFill>
              </a:rPr>
              <a:t>Media-to-Media</a:t>
            </a:r>
            <a:endParaRPr lang="en-US" sz="1600" b="1" dirty="0">
              <a:solidFill>
                <a:schemeClr val="bg1"/>
              </a:solidFill>
            </a:endParaRPr>
          </a:p>
        </p:txBody>
      </p:sp>
      <p:sp>
        <p:nvSpPr>
          <p:cNvPr id="8" name="Content Placeholder 2"/>
          <p:cNvSpPr txBox="1">
            <a:spLocks/>
          </p:cNvSpPr>
          <p:nvPr/>
        </p:nvSpPr>
        <p:spPr>
          <a:xfrm>
            <a:off x="238090" y="14427"/>
            <a:ext cx="200744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2"/>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600" b="1" dirty="0" smtClean="0">
                <a:solidFill>
                  <a:schemeClr val="bg1"/>
                </a:solidFill>
              </a:rPr>
              <a:t>Surface-to-Surface</a:t>
            </a:r>
            <a:endParaRPr lang="en-US" sz="1600" b="1" dirty="0">
              <a:solidFill>
                <a:schemeClr val="bg1"/>
              </a:solidFill>
            </a:endParaRPr>
          </a:p>
        </p:txBody>
      </p:sp>
      <p:sp>
        <p:nvSpPr>
          <p:cNvPr id="89" name="Content Placeholder 2"/>
          <p:cNvSpPr txBox="1">
            <a:spLocks/>
          </p:cNvSpPr>
          <p:nvPr/>
        </p:nvSpPr>
        <p:spPr>
          <a:xfrm>
            <a:off x="190052" y="1095708"/>
            <a:ext cx="8763896" cy="677108"/>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2"/>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4400" b="1" dirty="0" smtClean="0">
                <a:solidFill>
                  <a:schemeClr val="bg1">
                    <a:lumMod val="50000"/>
                  </a:schemeClr>
                </a:solidFill>
              </a:rPr>
              <a:t>Unclamped VPLs and VRLs</a:t>
            </a:r>
            <a:endParaRPr lang="en-US" sz="4400" b="1" dirty="0">
              <a:solidFill>
                <a:schemeClr val="bg1">
                  <a:lumMod val="50000"/>
                </a:schemeClr>
              </a:solidFill>
            </a:endParaRPr>
          </a:p>
        </p:txBody>
      </p:sp>
      <p:sp>
        <p:nvSpPr>
          <p:cNvPr id="90" name="Content Placeholder 2"/>
          <p:cNvSpPr txBox="1">
            <a:spLocks/>
          </p:cNvSpPr>
          <p:nvPr/>
        </p:nvSpPr>
        <p:spPr>
          <a:xfrm>
            <a:off x="196498" y="3183940"/>
            <a:ext cx="8763896" cy="677108"/>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2"/>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4400" b="1" dirty="0" smtClean="0">
                <a:solidFill>
                  <a:schemeClr val="bg1">
                    <a:lumMod val="50000"/>
                  </a:schemeClr>
                </a:solidFill>
              </a:rPr>
              <a:t>Clamped VPLs and VRLs</a:t>
            </a:r>
            <a:endParaRPr lang="en-US" sz="4400" b="1" dirty="0">
              <a:solidFill>
                <a:schemeClr val="bg1">
                  <a:lumMod val="50000"/>
                </a:schemeClr>
              </a:solidFill>
            </a:endParaRPr>
          </a:p>
        </p:txBody>
      </p:sp>
      <p:sp>
        <p:nvSpPr>
          <p:cNvPr id="91" name="Content Placeholder 2"/>
          <p:cNvSpPr txBox="1">
            <a:spLocks/>
          </p:cNvSpPr>
          <p:nvPr/>
        </p:nvSpPr>
        <p:spPr>
          <a:xfrm>
            <a:off x="190052" y="5229200"/>
            <a:ext cx="8763896" cy="677108"/>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2"/>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3"/>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4400" b="1" dirty="0" smtClean="0">
                <a:solidFill>
                  <a:schemeClr val="bg1">
                    <a:lumMod val="50000"/>
                  </a:schemeClr>
                </a:solidFill>
              </a:rPr>
              <a:t>Our / VSLs and VBLs</a:t>
            </a:r>
            <a:endParaRPr lang="en-US" sz="4400" b="1" dirty="0">
              <a:solidFill>
                <a:schemeClr val="bg1">
                  <a:lumMod val="50000"/>
                </a:schemeClr>
              </a:solidFill>
            </a:endParaRPr>
          </a:p>
        </p:txBody>
      </p:sp>
      <p:grpSp>
        <p:nvGrpSpPr>
          <p:cNvPr id="94" name="Group 93"/>
          <p:cNvGrpSpPr/>
          <p:nvPr/>
        </p:nvGrpSpPr>
        <p:grpSpPr>
          <a:xfrm>
            <a:off x="179512" y="291277"/>
            <a:ext cx="8812844" cy="2125664"/>
            <a:chOff x="179512" y="291277"/>
            <a:chExt cx="8812844" cy="2125664"/>
          </a:xfrm>
        </p:grpSpPr>
        <p:pic>
          <p:nvPicPr>
            <p:cNvPr id="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66692" y="291277"/>
              <a:ext cx="2125664" cy="212566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97"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79512" y="291277"/>
              <a:ext cx="2125664" cy="212566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04"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408572" y="291277"/>
              <a:ext cx="2125664" cy="212566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07"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637632" y="291277"/>
              <a:ext cx="2125664" cy="212566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grpSp>
      <p:grpSp>
        <p:nvGrpSpPr>
          <p:cNvPr id="108" name="Group 107"/>
          <p:cNvGrpSpPr/>
          <p:nvPr/>
        </p:nvGrpSpPr>
        <p:grpSpPr>
          <a:xfrm>
            <a:off x="178982" y="4653136"/>
            <a:ext cx="8812844" cy="2125664"/>
            <a:chOff x="178982" y="4653136"/>
            <a:chExt cx="8812844" cy="2125664"/>
          </a:xfrm>
        </p:grpSpPr>
        <p:pic>
          <p:nvPicPr>
            <p:cNvPr id="110" name="Picture 3"/>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866162" y="4653136"/>
              <a:ext cx="2125664" cy="212566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17"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78982" y="4653136"/>
              <a:ext cx="2125664" cy="212566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2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2408042" y="4653136"/>
              <a:ext cx="2125664" cy="212566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23" name="Picture 3"/>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637102" y="4653136"/>
              <a:ext cx="2125664" cy="212566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grpSp>
      <p:grpSp>
        <p:nvGrpSpPr>
          <p:cNvPr id="124" name="Group 123"/>
          <p:cNvGrpSpPr/>
          <p:nvPr/>
        </p:nvGrpSpPr>
        <p:grpSpPr>
          <a:xfrm>
            <a:off x="179512" y="2472207"/>
            <a:ext cx="8812844" cy="2125664"/>
            <a:chOff x="179512" y="2472207"/>
            <a:chExt cx="8812844" cy="2125664"/>
          </a:xfrm>
        </p:grpSpPr>
        <p:pic>
          <p:nvPicPr>
            <p:cNvPr id="125" name="Picture 3"/>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866692" y="2472207"/>
              <a:ext cx="2125664" cy="212566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26" name="Picture 3"/>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79512" y="2472207"/>
              <a:ext cx="2125664" cy="212566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27" name="Picture 3"/>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2408572" y="2472207"/>
              <a:ext cx="2125664" cy="212566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28" name="Picture 3"/>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4637632" y="2472207"/>
              <a:ext cx="2125664" cy="212566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14977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9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9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p:cNvSpPr>
            <a:spLocks noGrp="1"/>
          </p:cNvSpPr>
          <p:nvPr>
            <p:ph idx="1"/>
          </p:nvPr>
        </p:nvSpPr>
        <p:spPr>
          <a:xfrm>
            <a:off x="367258" y="1340769"/>
            <a:ext cx="8632741" cy="5184576"/>
          </a:xfrm>
        </p:spPr>
        <p:txBody>
          <a:bodyPr>
            <a:normAutofit/>
          </a:bodyPr>
          <a:lstStyle/>
          <a:p>
            <a:r>
              <a:rPr lang="en-US" sz="1600" dirty="0" smtClean="0"/>
              <a:t>Spheres and Beams introduce </a:t>
            </a:r>
            <a:r>
              <a:rPr lang="en-US" sz="1600" b="1" dirty="0" smtClean="0"/>
              <a:t>bias</a:t>
            </a:r>
            <a:r>
              <a:rPr lang="en-US" sz="1600" dirty="0" smtClean="0"/>
              <a:t>!</a:t>
            </a:r>
            <a:br>
              <a:rPr lang="en-US" sz="1600" dirty="0" smtClean="0"/>
            </a:br>
            <a:endParaRPr lang="en-US" sz="1600" dirty="0" smtClean="0"/>
          </a:p>
          <a:p>
            <a:r>
              <a:rPr lang="en-US" sz="1600" dirty="0" smtClean="0"/>
              <a:t>Fortunately, gathering from a spherical light can be formulated</a:t>
            </a:r>
            <a:br>
              <a:rPr lang="en-US" sz="1600" dirty="0" smtClean="0"/>
            </a:br>
            <a:r>
              <a:rPr lang="en-US" sz="1600" dirty="0" smtClean="0"/>
              <a:t>as density estimation (in the spirit of BRE [Jarosz et al. 2009])</a:t>
            </a:r>
            <a:br>
              <a:rPr lang="en-US" sz="1600" dirty="0" smtClean="0"/>
            </a:br>
            <a:endParaRPr lang="en-US" sz="1600" dirty="0" smtClean="0"/>
          </a:p>
          <a:p>
            <a:r>
              <a:rPr lang="en-US" sz="1600" dirty="0" smtClean="0"/>
              <a:t>We leverage the </a:t>
            </a:r>
            <a:r>
              <a:rPr lang="en-US" sz="1600" b="1" dirty="0" smtClean="0"/>
              <a:t>radius reduction technique</a:t>
            </a:r>
            <a:r>
              <a:rPr lang="en-US" sz="1600" dirty="0" smtClean="0"/>
              <a:t> developed</a:t>
            </a:r>
            <a:br>
              <a:rPr lang="en-US" sz="1600" dirty="0" smtClean="0"/>
            </a:br>
            <a:r>
              <a:rPr lang="en-US" sz="1600" dirty="0" smtClean="0"/>
              <a:t>for photon mapping [</a:t>
            </a:r>
            <a:r>
              <a:rPr lang="en-US" sz="1600" dirty="0" err="1" smtClean="0"/>
              <a:t>Knaus</a:t>
            </a:r>
            <a:r>
              <a:rPr lang="en-US" sz="1600" dirty="0" smtClean="0"/>
              <a:t> and </a:t>
            </a:r>
            <a:r>
              <a:rPr lang="en-US" sz="1600" dirty="0" err="1" smtClean="0"/>
              <a:t>Zwicker</a:t>
            </a:r>
            <a:r>
              <a:rPr lang="en-US" sz="1600" dirty="0" smtClean="0"/>
              <a:t> 2011]…</a:t>
            </a:r>
          </a:p>
          <a:p>
            <a:endParaRPr lang="en-US" sz="1600" dirty="0" smtClean="0"/>
          </a:p>
          <a:p>
            <a:r>
              <a:rPr lang="en-US" sz="1600" dirty="0" smtClean="0"/>
              <a:t>…and </a:t>
            </a:r>
            <a:r>
              <a:rPr lang="en-US" sz="1600" b="1" dirty="0" smtClean="0"/>
              <a:t>progressively</a:t>
            </a:r>
            <a:r>
              <a:rPr lang="en-US" sz="1600" dirty="0" smtClean="0"/>
              <a:t> reduce the radius of beam and sphere lights</a:t>
            </a:r>
            <a:br>
              <a:rPr lang="en-US" sz="1600" dirty="0" smtClean="0"/>
            </a:br>
            <a:r>
              <a:rPr lang="en-US" sz="1600" dirty="0" smtClean="0"/>
              <a:t>averaging the results over time.</a:t>
            </a:r>
          </a:p>
        </p:txBody>
      </p:sp>
      <p:sp>
        <p:nvSpPr>
          <p:cNvPr id="2" name="Title 1"/>
          <p:cNvSpPr>
            <a:spLocks noGrp="1"/>
          </p:cNvSpPr>
          <p:nvPr>
            <p:ph type="title"/>
          </p:nvPr>
        </p:nvSpPr>
        <p:spPr/>
        <p:txBody>
          <a:bodyPr>
            <a:normAutofit/>
          </a:bodyPr>
          <a:lstStyle/>
          <a:p>
            <a:r>
              <a:rPr lang="en-US" dirty="0" smtClean="0"/>
              <a:t>PROGRESSIVE RENDERING</a:t>
            </a:r>
            <a:endParaRPr lang="en-US" dirty="0"/>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45</a:t>
            </a:fld>
            <a:endParaRPr lang="en-US" dirty="0"/>
          </a:p>
        </p:txBody>
      </p:sp>
      <p:pic>
        <p:nvPicPr>
          <p:cNvPr id="3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88224" y="1340769"/>
            <a:ext cx="1898568" cy="20616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452320" y="4539413"/>
            <a:ext cx="1422400" cy="1422400"/>
          </a:xfrm>
          <a:prstGeom prst="rect">
            <a:avLst/>
          </a:prstGeom>
          <a:noFill/>
          <a:ln w="19050">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3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940152" y="4539413"/>
            <a:ext cx="1422400" cy="1422400"/>
          </a:xfrm>
          <a:prstGeom prst="rect">
            <a:avLst/>
          </a:prstGeom>
          <a:noFill/>
          <a:ln w="19050">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4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427984" y="4539413"/>
            <a:ext cx="1422400" cy="1422400"/>
          </a:xfrm>
          <a:prstGeom prst="rect">
            <a:avLst/>
          </a:prstGeom>
          <a:noFill/>
          <a:ln w="19050">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44"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915816" y="4539413"/>
            <a:ext cx="1422400" cy="1422400"/>
          </a:xfrm>
          <a:prstGeom prst="rect">
            <a:avLst/>
          </a:prstGeom>
          <a:noFill/>
          <a:ln w="19050">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863588" y="4539413"/>
            <a:ext cx="1898254" cy="189825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993385" y="6021288"/>
            <a:ext cx="360040" cy="360040"/>
          </a:xfrm>
          <a:prstGeom prst="rect">
            <a:avLst/>
          </a:pr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ontent Placeholder 2"/>
          <p:cNvSpPr txBox="1">
            <a:spLocks/>
          </p:cNvSpPr>
          <p:nvPr/>
        </p:nvSpPr>
        <p:spPr>
          <a:xfrm>
            <a:off x="2937392" y="6021288"/>
            <a:ext cx="1400824"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dirty="0" smtClean="0">
                <a:solidFill>
                  <a:schemeClr val="tx1"/>
                </a:solidFill>
              </a:rPr>
              <a:t>4 seconds</a:t>
            </a:r>
            <a:endParaRPr lang="en-US" sz="1400" b="1" dirty="0">
              <a:solidFill>
                <a:schemeClr val="tx1"/>
              </a:solidFill>
            </a:endParaRPr>
          </a:p>
        </p:txBody>
      </p:sp>
      <p:sp>
        <p:nvSpPr>
          <p:cNvPr id="47" name="Content Placeholder 2"/>
          <p:cNvSpPr txBox="1">
            <a:spLocks/>
          </p:cNvSpPr>
          <p:nvPr/>
        </p:nvSpPr>
        <p:spPr>
          <a:xfrm>
            <a:off x="4449560" y="6021288"/>
            <a:ext cx="1400824"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dirty="0" smtClean="0">
                <a:solidFill>
                  <a:schemeClr val="tx1"/>
                </a:solidFill>
              </a:rPr>
              <a:t>1 minute</a:t>
            </a:r>
            <a:endParaRPr lang="en-US" sz="1400" b="1" dirty="0">
              <a:solidFill>
                <a:schemeClr val="tx1"/>
              </a:solidFill>
            </a:endParaRPr>
          </a:p>
        </p:txBody>
      </p:sp>
      <p:sp>
        <p:nvSpPr>
          <p:cNvPr id="48" name="Content Placeholder 2"/>
          <p:cNvSpPr txBox="1">
            <a:spLocks/>
          </p:cNvSpPr>
          <p:nvPr/>
        </p:nvSpPr>
        <p:spPr>
          <a:xfrm>
            <a:off x="5950940" y="6021288"/>
            <a:ext cx="1400824"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dirty="0" smtClean="0">
                <a:solidFill>
                  <a:schemeClr val="tx1"/>
                </a:solidFill>
              </a:rPr>
              <a:t>1 hour</a:t>
            </a:r>
            <a:endParaRPr lang="en-US" sz="1400" b="1" dirty="0">
              <a:solidFill>
                <a:schemeClr val="tx1"/>
              </a:solidFill>
            </a:endParaRPr>
          </a:p>
        </p:txBody>
      </p:sp>
      <p:sp>
        <p:nvSpPr>
          <p:cNvPr id="49" name="Content Placeholder 2"/>
          <p:cNvSpPr txBox="1">
            <a:spLocks/>
          </p:cNvSpPr>
          <p:nvPr/>
        </p:nvSpPr>
        <p:spPr>
          <a:xfrm>
            <a:off x="7463108" y="6021288"/>
            <a:ext cx="1400824"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dirty="0" smtClean="0">
                <a:solidFill>
                  <a:schemeClr val="tx1"/>
                </a:solidFill>
              </a:rPr>
              <a:t>Reference</a:t>
            </a:r>
            <a:endParaRPr lang="en-US" sz="1400" b="1" dirty="0">
              <a:solidFill>
                <a:schemeClr val="tx1"/>
              </a:solidFill>
            </a:endParaRPr>
          </a:p>
        </p:txBody>
      </p:sp>
      <p:sp>
        <p:nvSpPr>
          <p:cNvPr id="50" name="Content Placeholder 2"/>
          <p:cNvSpPr txBox="1">
            <a:spLocks/>
          </p:cNvSpPr>
          <p:nvPr/>
        </p:nvSpPr>
        <p:spPr>
          <a:xfrm>
            <a:off x="863588" y="6512938"/>
            <a:ext cx="1898254" cy="215444"/>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10"/>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11"/>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400" b="1" dirty="0" smtClean="0">
                <a:solidFill>
                  <a:schemeClr val="tx1"/>
                </a:solidFill>
              </a:rPr>
              <a:t>Surface-to-Media</a:t>
            </a:r>
            <a:endParaRPr lang="en-US" sz="1400" b="1" dirty="0">
              <a:solidFill>
                <a:schemeClr val="tx1"/>
              </a:solidFill>
            </a:endParaRPr>
          </a:p>
        </p:txBody>
      </p:sp>
    </p:spTree>
    <p:custDataLst>
      <p:tags r:id="rId1"/>
    </p:custDataLst>
    <p:extLst>
      <p:ext uri="{BB962C8B-B14F-4D97-AF65-F5344CB8AC3E}">
        <p14:creationId xmlns:p14="http://schemas.microsoft.com/office/powerpoint/2010/main" val="221884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344" y="116632"/>
            <a:ext cx="1309663" cy="493306"/>
          </a:xfrm>
          <a:prstGeom prst="rect">
            <a:avLst/>
          </a:prstGeom>
          <a:noFill/>
          <a:ln>
            <a:noFill/>
          </a:ln>
          <a:effectLst>
            <a:reflection blurRad="6350" stA="52000" endA="300" endPos="35000" dir="5400000" sy="-100000" algn="bl" rotWithShape="0"/>
          </a:effectLst>
        </p:spPr>
      </p:pic>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247" y="1287729"/>
            <a:ext cx="3108960" cy="2065184"/>
          </a:xfrm>
          <a:prstGeom prst="rect">
            <a:avLst/>
          </a:prstGeom>
          <a:noFill/>
          <a:ln>
            <a:noFill/>
          </a:ln>
        </p:spPr>
      </p:pic>
      <p:sp>
        <p:nvSpPr>
          <p:cNvPr id="104" name="Content Placeholder 2"/>
          <p:cNvSpPr txBox="1">
            <a:spLocks/>
          </p:cNvSpPr>
          <p:nvPr/>
        </p:nvSpPr>
        <p:spPr>
          <a:xfrm>
            <a:off x="621437" y="987292"/>
            <a:ext cx="3446507" cy="307777"/>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2000" b="1" dirty="0" smtClean="0">
                <a:solidFill>
                  <a:schemeClr val="tx1"/>
                </a:solidFill>
              </a:rPr>
              <a:t>Volumetric Photon Mapping</a:t>
            </a:r>
            <a:endParaRPr lang="en-US" sz="2000" b="1" dirty="0">
              <a:solidFill>
                <a:schemeClr val="tx1"/>
              </a:solidFill>
            </a:endParaRPr>
          </a:p>
        </p:txBody>
      </p:sp>
      <p:sp>
        <p:nvSpPr>
          <p:cNvPr id="106" name="Content Placeholder 2"/>
          <p:cNvSpPr txBox="1">
            <a:spLocks/>
          </p:cNvSpPr>
          <p:nvPr/>
        </p:nvSpPr>
        <p:spPr>
          <a:xfrm>
            <a:off x="693444" y="1268760"/>
            <a:ext cx="3446508" cy="369332"/>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Tx/>
              <a:buNone/>
            </a:pPr>
            <a:r>
              <a:rPr lang="en-US" sz="1200" dirty="0" smtClean="0">
                <a:solidFill>
                  <a:schemeClr val="tx1"/>
                </a:solidFill>
              </a:rPr>
              <a:t>Jensen and Christensen [1998]</a:t>
            </a:r>
          </a:p>
          <a:p>
            <a:pPr marL="0" indent="0" algn="r">
              <a:spcBef>
                <a:spcPts val="0"/>
              </a:spcBef>
              <a:buFontTx/>
              <a:buNone/>
            </a:pPr>
            <a:r>
              <a:rPr lang="en-US" sz="1200" dirty="0" smtClean="0">
                <a:solidFill>
                  <a:schemeClr val="tx1"/>
                </a:solidFill>
              </a:rPr>
              <a:t>Jarosz et al. [2008]</a:t>
            </a:r>
            <a:endParaRPr lang="en-US" sz="1200" dirty="0">
              <a:solidFill>
                <a:schemeClr val="tx1"/>
              </a:solidFill>
            </a:endParaRPr>
          </a:p>
        </p:txBody>
      </p:sp>
      <p:sp>
        <p:nvSpPr>
          <p:cNvPr id="107" name="Content Placeholder 2"/>
          <p:cNvSpPr txBox="1">
            <a:spLocks/>
          </p:cNvSpPr>
          <p:nvPr/>
        </p:nvSpPr>
        <p:spPr>
          <a:xfrm>
            <a:off x="621436" y="3356992"/>
            <a:ext cx="344650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spcBef>
                <a:spcPts val="0"/>
              </a:spcBef>
              <a:buFontTx/>
              <a:buNone/>
            </a:pPr>
            <a:r>
              <a:rPr lang="en-US" sz="1600" b="1" dirty="0" smtClean="0">
                <a:solidFill>
                  <a:srgbClr val="E10166"/>
                </a:solidFill>
              </a:rPr>
              <a:t>“requires a lot of photons”</a:t>
            </a:r>
            <a:endParaRPr lang="en-US" sz="1600" b="1" dirty="0">
              <a:solidFill>
                <a:srgbClr val="E10166"/>
              </a:solidFill>
            </a:endParaRPr>
          </a:p>
        </p:txBody>
      </p:sp>
      <p:pic>
        <p:nvPicPr>
          <p:cNvPr id="123" name="Picture 1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0197" y="1287507"/>
            <a:ext cx="3108960" cy="2065184"/>
          </a:xfrm>
          <a:prstGeom prst="rect">
            <a:avLst/>
          </a:prstGeom>
          <a:noFill/>
          <a:ln>
            <a:noFill/>
          </a:ln>
        </p:spPr>
      </p:pic>
      <p:sp>
        <p:nvSpPr>
          <p:cNvPr id="124" name="Content Placeholder 2"/>
          <p:cNvSpPr txBox="1">
            <a:spLocks/>
          </p:cNvSpPr>
          <p:nvPr/>
        </p:nvSpPr>
        <p:spPr>
          <a:xfrm>
            <a:off x="4922387" y="987070"/>
            <a:ext cx="3446507" cy="307777"/>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2000" b="1" dirty="0" smtClean="0">
                <a:solidFill>
                  <a:schemeClr val="tx1"/>
                </a:solidFill>
              </a:rPr>
              <a:t>Photon Beams</a:t>
            </a:r>
            <a:endParaRPr lang="en-US" sz="2000" b="1" dirty="0">
              <a:solidFill>
                <a:schemeClr val="tx1"/>
              </a:solidFill>
            </a:endParaRPr>
          </a:p>
        </p:txBody>
      </p:sp>
      <p:sp>
        <p:nvSpPr>
          <p:cNvPr id="125" name="Content Placeholder 2"/>
          <p:cNvSpPr txBox="1">
            <a:spLocks/>
          </p:cNvSpPr>
          <p:nvPr/>
        </p:nvSpPr>
        <p:spPr>
          <a:xfrm>
            <a:off x="4994394" y="1268538"/>
            <a:ext cx="3446508" cy="369332"/>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Tx/>
              <a:buNone/>
            </a:pPr>
            <a:r>
              <a:rPr lang="en-US" sz="1200" dirty="0" smtClean="0">
                <a:solidFill>
                  <a:schemeClr val="tx1"/>
                </a:solidFill>
              </a:rPr>
              <a:t>Jarosz et al. [2011a]</a:t>
            </a:r>
          </a:p>
          <a:p>
            <a:pPr marL="0" indent="0" algn="r">
              <a:spcBef>
                <a:spcPts val="0"/>
              </a:spcBef>
              <a:buFontTx/>
              <a:buNone/>
            </a:pPr>
            <a:r>
              <a:rPr lang="en-US" sz="1200" dirty="0" smtClean="0">
                <a:solidFill>
                  <a:schemeClr val="tx1"/>
                </a:solidFill>
              </a:rPr>
              <a:t>Jarosz et al. [2011b]</a:t>
            </a:r>
            <a:endParaRPr lang="en-US" sz="1200" dirty="0">
              <a:solidFill>
                <a:schemeClr val="tx1"/>
              </a:solidFill>
            </a:endParaRPr>
          </a:p>
        </p:txBody>
      </p:sp>
      <p:sp>
        <p:nvSpPr>
          <p:cNvPr id="126" name="Content Placeholder 2"/>
          <p:cNvSpPr txBox="1">
            <a:spLocks/>
          </p:cNvSpPr>
          <p:nvPr/>
        </p:nvSpPr>
        <p:spPr>
          <a:xfrm>
            <a:off x="4675185" y="3356770"/>
            <a:ext cx="3857255"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spcBef>
                <a:spcPts val="0"/>
              </a:spcBef>
              <a:buFontTx/>
              <a:buNone/>
            </a:pPr>
            <a:r>
              <a:rPr lang="en-US" sz="1600" b="1" dirty="0" smtClean="0">
                <a:solidFill>
                  <a:srgbClr val="E10166"/>
                </a:solidFill>
              </a:rPr>
              <a:t>“great for caustics, less for indirect </a:t>
            </a:r>
            <a:r>
              <a:rPr lang="en-US" sz="1600" b="1" dirty="0" err="1" smtClean="0">
                <a:solidFill>
                  <a:srgbClr val="E10166"/>
                </a:solidFill>
              </a:rPr>
              <a:t>illum</a:t>
            </a:r>
            <a:r>
              <a:rPr lang="en-US" sz="1600" b="1" dirty="0" smtClean="0">
                <a:solidFill>
                  <a:srgbClr val="E10166"/>
                </a:solidFill>
              </a:rPr>
              <a:t>.”</a:t>
            </a:r>
            <a:endParaRPr lang="en-US" sz="1600" b="1" dirty="0">
              <a:solidFill>
                <a:srgbClr val="E10166"/>
              </a:solidFill>
            </a:endParaRPr>
          </a:p>
        </p:txBody>
      </p:sp>
      <p:pic>
        <p:nvPicPr>
          <p:cNvPr id="149" name="Picture 1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9247" y="1287729"/>
            <a:ext cx="3108960" cy="2065184"/>
          </a:xfrm>
          <a:prstGeom prst="rect">
            <a:avLst/>
          </a:prstGeom>
          <a:noFill/>
          <a:ln>
            <a:noFill/>
          </a:ln>
        </p:spPr>
      </p:pic>
      <p:sp>
        <p:nvSpPr>
          <p:cNvPr id="98" name="Rectangle 97"/>
          <p:cNvSpPr/>
          <p:nvPr/>
        </p:nvSpPr>
        <p:spPr>
          <a:xfrm>
            <a:off x="0" y="-33883"/>
            <a:ext cx="9144000" cy="864096"/>
          </a:xfrm>
          <a:prstGeom prst="rect">
            <a:avLst/>
          </a:prstGeom>
          <a:gradFill>
            <a:gsLst>
              <a:gs pos="0">
                <a:schemeClr val="tx1">
                  <a:lumMod val="85000"/>
                  <a:lumOff val="15000"/>
                </a:schemeClr>
              </a:gs>
              <a:gs pos="100000">
                <a:schemeClr val="tx1">
                  <a:lumMod val="85000"/>
                  <a:lumOff val="15000"/>
                </a:schemeClr>
              </a:gs>
              <a:gs pos="29000">
                <a:schemeClr val="tx1">
                  <a:lumMod val="65000"/>
                  <a:lumOff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itel 1"/>
          <p:cNvSpPr>
            <a:spLocks noGrp="1"/>
          </p:cNvSpPr>
          <p:nvPr>
            <p:ph type="title"/>
          </p:nvPr>
        </p:nvSpPr>
        <p:spPr>
          <a:xfrm>
            <a:off x="180000" y="193224"/>
            <a:ext cx="8820000" cy="571480"/>
          </a:xfrm>
        </p:spPr>
        <p:txBody>
          <a:bodyPr vert="horz" lIns="91440" tIns="45720" rIns="91440" bIns="45720" rtlCol="0" anchor="b">
            <a:normAutofit/>
          </a:bodyPr>
          <a:lstStyle/>
          <a:p>
            <a:r>
              <a:rPr lang="de-DE" dirty="0"/>
              <a:t>PREVIOUS WORK</a:t>
            </a:r>
          </a:p>
        </p:txBody>
      </p:sp>
      <p:sp>
        <p:nvSpPr>
          <p:cNvPr id="29"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5</a:t>
            </a:fld>
            <a:endParaRPr lang="en-US" dirty="0"/>
          </a:p>
        </p:txBody>
      </p:sp>
      <p:sp>
        <p:nvSpPr>
          <p:cNvPr id="32" name="Right Arrow 31"/>
          <p:cNvSpPr/>
          <p:nvPr/>
        </p:nvSpPr>
        <p:spPr>
          <a:xfrm>
            <a:off x="4304383" y="2302170"/>
            <a:ext cx="535233" cy="460607"/>
          </a:xfrm>
          <a:prstGeom prst="rightArrow">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ustDataLst>
      <p:tags r:id="rId1"/>
    </p:custDataLst>
    <p:extLst>
      <p:ext uri="{BB962C8B-B14F-4D97-AF65-F5344CB8AC3E}">
        <p14:creationId xmlns:p14="http://schemas.microsoft.com/office/powerpoint/2010/main" val="885839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fade">
                                      <p:cBhvr>
                                        <p:cTn id="10" dur="500"/>
                                        <p:tgtEl>
                                          <p:spTgt spid="106"/>
                                        </p:tgtEl>
                                      </p:cBhvr>
                                    </p:animEffect>
                                  </p:childTnLst>
                                </p:cTn>
                              </p:par>
                              <p:par>
                                <p:cTn id="11" presetID="10"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9"/>
                                        </p:tgtEl>
                                        <p:attrNameLst>
                                          <p:attrName>style.visibility</p:attrName>
                                        </p:attrNameLst>
                                      </p:cBhvr>
                                      <p:to>
                                        <p:strVal val="visible"/>
                                      </p:to>
                                    </p:set>
                                    <p:animEffect transition="in" filter="fade">
                                      <p:cBhvr>
                                        <p:cTn id="18" dur="500"/>
                                        <p:tgtEl>
                                          <p:spTgt spid="14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4"/>
                                        </p:tgtEl>
                                        <p:attrNameLst>
                                          <p:attrName>style.visibility</p:attrName>
                                        </p:attrNameLst>
                                      </p:cBhvr>
                                      <p:to>
                                        <p:strVal val="visible"/>
                                      </p:to>
                                    </p:set>
                                    <p:animEffect transition="in" filter="fade">
                                      <p:cBhvr>
                                        <p:cTn id="27" dur="500"/>
                                        <p:tgtEl>
                                          <p:spTgt spid="124"/>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childTnLst>
                                </p:cTn>
                              </p:par>
                              <p:par>
                                <p:cTn id="30" presetID="10" presetClass="entr" presetSubtype="0" fill="hold" grpId="0" nodeType="withEffect">
                                  <p:stCondLst>
                                    <p:cond delay="0"/>
                                  </p:stCondLst>
                                  <p:childTnLst>
                                    <p:set>
                                      <p:cBhvr>
                                        <p:cTn id="31" dur="1" fill="hold">
                                          <p:stCondLst>
                                            <p:cond delay="0"/>
                                          </p:stCondLst>
                                        </p:cTn>
                                        <p:tgtEl>
                                          <p:spTgt spid="125"/>
                                        </p:tgtEl>
                                        <p:attrNameLst>
                                          <p:attrName>style.visibility</p:attrName>
                                        </p:attrNameLst>
                                      </p:cBhvr>
                                      <p:to>
                                        <p:strVal val="visible"/>
                                      </p:to>
                                    </p:set>
                                    <p:animEffect transition="in" filter="fade">
                                      <p:cBhvr>
                                        <p:cTn id="32" dur="500"/>
                                        <p:tgtEl>
                                          <p:spTgt spid="125"/>
                                        </p:tgtEl>
                                      </p:cBhvr>
                                    </p:animEffect>
                                  </p:childTnLst>
                                </p:cTn>
                              </p:par>
                              <p:par>
                                <p:cTn id="33" presetID="10" presetClass="entr" presetSubtype="0" fill="hold" nodeType="withEffect">
                                  <p:stCondLst>
                                    <p:cond delay="0"/>
                                  </p:stCondLst>
                                  <p:childTnLst>
                                    <p:set>
                                      <p:cBhvr>
                                        <p:cTn id="34" dur="1" fill="hold">
                                          <p:stCondLst>
                                            <p:cond delay="0"/>
                                          </p:stCondLst>
                                        </p:cTn>
                                        <p:tgtEl>
                                          <p:spTgt spid="123"/>
                                        </p:tgtEl>
                                        <p:attrNameLst>
                                          <p:attrName>style.visibility</p:attrName>
                                        </p:attrNameLst>
                                      </p:cBhvr>
                                      <p:to>
                                        <p:strVal val="visible"/>
                                      </p:to>
                                    </p:set>
                                    <p:animEffect transition="in" filter="fade">
                                      <p:cBhvr>
                                        <p:cTn id="35" dur="500"/>
                                        <p:tgtEl>
                                          <p:spTgt spid="12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6" grpId="0"/>
      <p:bldP spid="107" grpId="0"/>
      <p:bldP spid="124" grpId="0"/>
      <p:bldP spid="125" grpId="0"/>
      <p:bldP spid="126" grpId="0"/>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344" y="116632"/>
            <a:ext cx="1309663" cy="493306"/>
          </a:xfrm>
          <a:prstGeom prst="rect">
            <a:avLst/>
          </a:prstGeom>
          <a:noFill/>
          <a:ln>
            <a:noFill/>
          </a:ln>
          <a:effectLst>
            <a:reflection blurRad="6350" stA="52000" endA="300" endPos="35000" dir="5400000" sy="-100000" algn="bl" rotWithShape="0"/>
          </a:effectLst>
        </p:spPr>
      </p:pic>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247" y="1287729"/>
            <a:ext cx="3108960" cy="2065184"/>
          </a:xfrm>
          <a:prstGeom prst="rect">
            <a:avLst/>
          </a:prstGeom>
          <a:noFill/>
          <a:ln>
            <a:noFill/>
          </a:ln>
        </p:spPr>
      </p:pic>
      <p:sp>
        <p:nvSpPr>
          <p:cNvPr id="104" name="Content Placeholder 2"/>
          <p:cNvSpPr txBox="1">
            <a:spLocks/>
          </p:cNvSpPr>
          <p:nvPr/>
        </p:nvSpPr>
        <p:spPr>
          <a:xfrm>
            <a:off x="621437" y="987292"/>
            <a:ext cx="3446507" cy="307777"/>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2000" b="1" dirty="0" smtClean="0">
                <a:solidFill>
                  <a:schemeClr val="tx1"/>
                </a:solidFill>
              </a:rPr>
              <a:t>Volumetric Photon Mapping</a:t>
            </a:r>
            <a:endParaRPr lang="en-US" sz="2000" b="1" dirty="0">
              <a:solidFill>
                <a:schemeClr val="tx1"/>
              </a:solidFill>
            </a:endParaRPr>
          </a:p>
        </p:txBody>
      </p:sp>
      <p:sp>
        <p:nvSpPr>
          <p:cNvPr id="106" name="Content Placeholder 2"/>
          <p:cNvSpPr txBox="1">
            <a:spLocks/>
          </p:cNvSpPr>
          <p:nvPr/>
        </p:nvSpPr>
        <p:spPr>
          <a:xfrm>
            <a:off x="693444" y="1268760"/>
            <a:ext cx="3446508" cy="369332"/>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Tx/>
              <a:buNone/>
            </a:pPr>
            <a:r>
              <a:rPr lang="en-US" sz="1200" dirty="0" smtClean="0">
                <a:solidFill>
                  <a:schemeClr val="tx1"/>
                </a:solidFill>
              </a:rPr>
              <a:t>Jensen and Christensen [1998]</a:t>
            </a:r>
          </a:p>
          <a:p>
            <a:pPr marL="0" indent="0" algn="r">
              <a:spcBef>
                <a:spcPts val="0"/>
              </a:spcBef>
              <a:buFontTx/>
              <a:buNone/>
            </a:pPr>
            <a:r>
              <a:rPr lang="en-US" sz="1200" dirty="0" smtClean="0">
                <a:solidFill>
                  <a:schemeClr val="tx1"/>
                </a:solidFill>
              </a:rPr>
              <a:t>Jarosz et al. [2008]</a:t>
            </a:r>
            <a:endParaRPr lang="en-US" sz="1200" dirty="0">
              <a:solidFill>
                <a:schemeClr val="tx1"/>
              </a:solidFill>
            </a:endParaRPr>
          </a:p>
        </p:txBody>
      </p:sp>
      <p:sp>
        <p:nvSpPr>
          <p:cNvPr id="107" name="Content Placeholder 2"/>
          <p:cNvSpPr txBox="1">
            <a:spLocks/>
          </p:cNvSpPr>
          <p:nvPr/>
        </p:nvSpPr>
        <p:spPr>
          <a:xfrm>
            <a:off x="621436" y="3356992"/>
            <a:ext cx="344650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spcBef>
                <a:spcPts val="0"/>
              </a:spcBef>
              <a:buFontTx/>
              <a:buNone/>
            </a:pPr>
            <a:r>
              <a:rPr lang="en-US" sz="1600" b="1" dirty="0" smtClean="0">
                <a:solidFill>
                  <a:srgbClr val="E10166"/>
                </a:solidFill>
              </a:rPr>
              <a:t>“requires a lot of photons”</a:t>
            </a:r>
            <a:endParaRPr lang="en-US" sz="1600" b="1" dirty="0">
              <a:solidFill>
                <a:srgbClr val="E10166"/>
              </a:solidFill>
            </a:endParaRPr>
          </a:p>
        </p:txBody>
      </p:sp>
      <p:pic>
        <p:nvPicPr>
          <p:cNvPr id="119" name="Picture 1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9247" y="4353876"/>
            <a:ext cx="3108960" cy="2065184"/>
          </a:xfrm>
          <a:prstGeom prst="rect">
            <a:avLst/>
          </a:prstGeom>
          <a:noFill/>
          <a:ln>
            <a:noFill/>
          </a:ln>
        </p:spPr>
      </p:pic>
      <p:sp>
        <p:nvSpPr>
          <p:cNvPr id="120" name="Content Placeholder 2"/>
          <p:cNvSpPr txBox="1">
            <a:spLocks/>
          </p:cNvSpPr>
          <p:nvPr/>
        </p:nvSpPr>
        <p:spPr>
          <a:xfrm>
            <a:off x="621437" y="4053439"/>
            <a:ext cx="3446507" cy="307777"/>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2000" b="1" dirty="0" smtClean="0">
                <a:solidFill>
                  <a:schemeClr val="tx1"/>
                </a:solidFill>
              </a:rPr>
              <a:t>Virtual Point Lights</a:t>
            </a:r>
            <a:endParaRPr lang="en-US" sz="2000" b="1" dirty="0">
              <a:solidFill>
                <a:schemeClr val="tx1"/>
              </a:solidFill>
            </a:endParaRPr>
          </a:p>
        </p:txBody>
      </p:sp>
      <p:sp>
        <p:nvSpPr>
          <p:cNvPr id="121" name="Content Placeholder 2"/>
          <p:cNvSpPr txBox="1">
            <a:spLocks/>
          </p:cNvSpPr>
          <p:nvPr/>
        </p:nvSpPr>
        <p:spPr>
          <a:xfrm>
            <a:off x="693444" y="4334907"/>
            <a:ext cx="3446508" cy="369332"/>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Tx/>
              <a:buNone/>
            </a:pPr>
            <a:r>
              <a:rPr lang="en-US" sz="1200" dirty="0" smtClean="0">
                <a:solidFill>
                  <a:schemeClr val="tx1"/>
                </a:solidFill>
              </a:rPr>
              <a:t>Keller [1997]</a:t>
            </a:r>
          </a:p>
          <a:p>
            <a:pPr marL="0" indent="0" algn="r">
              <a:spcBef>
                <a:spcPts val="0"/>
              </a:spcBef>
              <a:buFontTx/>
              <a:buNone/>
            </a:pPr>
            <a:r>
              <a:rPr lang="en-US" sz="1200" dirty="0" err="1" smtClean="0">
                <a:solidFill>
                  <a:schemeClr val="tx1"/>
                </a:solidFill>
              </a:rPr>
              <a:t>Raab</a:t>
            </a:r>
            <a:r>
              <a:rPr lang="en-US" sz="1200" dirty="0" smtClean="0">
                <a:solidFill>
                  <a:schemeClr val="tx1"/>
                </a:solidFill>
              </a:rPr>
              <a:t> et al. [2008]</a:t>
            </a:r>
            <a:endParaRPr lang="en-US" sz="1200" dirty="0">
              <a:solidFill>
                <a:schemeClr val="tx1"/>
              </a:solidFill>
            </a:endParaRPr>
          </a:p>
        </p:txBody>
      </p:sp>
      <p:sp>
        <p:nvSpPr>
          <p:cNvPr id="122" name="Content Placeholder 2"/>
          <p:cNvSpPr txBox="1">
            <a:spLocks/>
          </p:cNvSpPr>
          <p:nvPr/>
        </p:nvSpPr>
        <p:spPr>
          <a:xfrm>
            <a:off x="621436" y="6423139"/>
            <a:ext cx="3446508"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spcBef>
                <a:spcPts val="0"/>
              </a:spcBef>
              <a:buFontTx/>
              <a:buNone/>
            </a:pPr>
            <a:r>
              <a:rPr lang="en-US" sz="1600" b="1" dirty="0" smtClean="0">
                <a:solidFill>
                  <a:srgbClr val="E10166"/>
                </a:solidFill>
              </a:rPr>
              <a:t>“suffer from singularities”</a:t>
            </a:r>
            <a:endParaRPr lang="en-US" sz="1600" b="1" dirty="0">
              <a:solidFill>
                <a:srgbClr val="E10166"/>
              </a:solidFill>
            </a:endParaRPr>
          </a:p>
        </p:txBody>
      </p:sp>
      <p:pic>
        <p:nvPicPr>
          <p:cNvPr id="123" name="Picture 1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70197" y="1287507"/>
            <a:ext cx="3108960" cy="2065184"/>
          </a:xfrm>
          <a:prstGeom prst="rect">
            <a:avLst/>
          </a:prstGeom>
          <a:noFill/>
          <a:ln>
            <a:noFill/>
          </a:ln>
        </p:spPr>
      </p:pic>
      <p:sp>
        <p:nvSpPr>
          <p:cNvPr id="124" name="Content Placeholder 2"/>
          <p:cNvSpPr txBox="1">
            <a:spLocks/>
          </p:cNvSpPr>
          <p:nvPr/>
        </p:nvSpPr>
        <p:spPr>
          <a:xfrm>
            <a:off x="4922387" y="987070"/>
            <a:ext cx="3446507" cy="307777"/>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2000" b="1" dirty="0" smtClean="0">
                <a:solidFill>
                  <a:schemeClr val="tx1"/>
                </a:solidFill>
              </a:rPr>
              <a:t>Photon Beams</a:t>
            </a:r>
            <a:endParaRPr lang="en-US" sz="2000" b="1" dirty="0">
              <a:solidFill>
                <a:schemeClr val="tx1"/>
              </a:solidFill>
            </a:endParaRPr>
          </a:p>
        </p:txBody>
      </p:sp>
      <p:sp>
        <p:nvSpPr>
          <p:cNvPr id="125" name="Content Placeholder 2"/>
          <p:cNvSpPr txBox="1">
            <a:spLocks/>
          </p:cNvSpPr>
          <p:nvPr/>
        </p:nvSpPr>
        <p:spPr>
          <a:xfrm>
            <a:off x="4994394" y="1268538"/>
            <a:ext cx="3446508" cy="369332"/>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Tx/>
              <a:buNone/>
            </a:pPr>
            <a:r>
              <a:rPr lang="en-US" sz="1200" dirty="0" smtClean="0">
                <a:solidFill>
                  <a:schemeClr val="tx1"/>
                </a:solidFill>
              </a:rPr>
              <a:t>Jarosz et al. [2011a]</a:t>
            </a:r>
          </a:p>
          <a:p>
            <a:pPr marL="0" indent="0" algn="r">
              <a:spcBef>
                <a:spcPts val="0"/>
              </a:spcBef>
              <a:buFontTx/>
              <a:buNone/>
            </a:pPr>
            <a:r>
              <a:rPr lang="en-US" sz="1200" dirty="0" smtClean="0">
                <a:solidFill>
                  <a:schemeClr val="tx1"/>
                </a:solidFill>
              </a:rPr>
              <a:t>Jarosz et al. [2011b]</a:t>
            </a:r>
            <a:endParaRPr lang="en-US" sz="1200" dirty="0">
              <a:solidFill>
                <a:schemeClr val="tx1"/>
              </a:solidFill>
            </a:endParaRPr>
          </a:p>
        </p:txBody>
      </p:sp>
      <p:sp>
        <p:nvSpPr>
          <p:cNvPr id="126" name="Content Placeholder 2"/>
          <p:cNvSpPr txBox="1">
            <a:spLocks/>
          </p:cNvSpPr>
          <p:nvPr/>
        </p:nvSpPr>
        <p:spPr>
          <a:xfrm>
            <a:off x="4675185" y="3356770"/>
            <a:ext cx="3857255" cy="246221"/>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spcBef>
                <a:spcPts val="0"/>
              </a:spcBef>
              <a:buFontTx/>
              <a:buNone/>
            </a:pPr>
            <a:r>
              <a:rPr lang="en-US" sz="1600" b="1" dirty="0" smtClean="0">
                <a:solidFill>
                  <a:srgbClr val="E10166"/>
                </a:solidFill>
              </a:rPr>
              <a:t>“great for caustics, less for indirect </a:t>
            </a:r>
            <a:r>
              <a:rPr lang="en-US" sz="1600" b="1" dirty="0" err="1" smtClean="0">
                <a:solidFill>
                  <a:srgbClr val="E10166"/>
                </a:solidFill>
              </a:rPr>
              <a:t>illum</a:t>
            </a:r>
            <a:r>
              <a:rPr lang="en-US" sz="1600" b="1" dirty="0" smtClean="0">
                <a:solidFill>
                  <a:srgbClr val="E10166"/>
                </a:solidFill>
              </a:rPr>
              <a:t>.”</a:t>
            </a:r>
            <a:endParaRPr lang="en-US" sz="1600" b="1" dirty="0">
              <a:solidFill>
                <a:srgbClr val="E10166"/>
              </a:solidFill>
            </a:endParaRPr>
          </a:p>
        </p:txBody>
      </p:sp>
      <p:pic>
        <p:nvPicPr>
          <p:cNvPr id="127" name="Picture 1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70197" y="4353654"/>
            <a:ext cx="3108960" cy="2065184"/>
          </a:xfrm>
          <a:prstGeom prst="rect">
            <a:avLst/>
          </a:prstGeom>
          <a:noFill/>
          <a:ln>
            <a:noFill/>
          </a:ln>
        </p:spPr>
      </p:pic>
      <p:sp>
        <p:nvSpPr>
          <p:cNvPr id="128" name="Content Placeholder 2"/>
          <p:cNvSpPr txBox="1">
            <a:spLocks/>
          </p:cNvSpPr>
          <p:nvPr/>
        </p:nvSpPr>
        <p:spPr>
          <a:xfrm>
            <a:off x="4922387" y="4053217"/>
            <a:ext cx="3446507" cy="307777"/>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2000" b="1" dirty="0" smtClean="0">
                <a:solidFill>
                  <a:schemeClr val="tx1"/>
                </a:solidFill>
              </a:rPr>
              <a:t>Virtual Ray Lights</a:t>
            </a:r>
            <a:endParaRPr lang="en-US" sz="2000" b="1" dirty="0">
              <a:solidFill>
                <a:schemeClr val="tx1"/>
              </a:solidFill>
            </a:endParaRPr>
          </a:p>
        </p:txBody>
      </p:sp>
      <p:sp>
        <p:nvSpPr>
          <p:cNvPr id="130" name="Content Placeholder 2"/>
          <p:cNvSpPr txBox="1">
            <a:spLocks/>
          </p:cNvSpPr>
          <p:nvPr/>
        </p:nvSpPr>
        <p:spPr>
          <a:xfrm>
            <a:off x="4994394" y="4334686"/>
            <a:ext cx="3446508" cy="369332"/>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6"/>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7"/>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None/>
            </a:pPr>
            <a:r>
              <a:rPr lang="en-US" sz="1200" dirty="0" smtClean="0">
                <a:solidFill>
                  <a:schemeClr val="tx1"/>
                </a:solidFill>
              </a:rPr>
              <a:t>Nov</a:t>
            </a:r>
            <a:r>
              <a:rPr lang="de-DE" sz="1200" dirty="0">
                <a:solidFill>
                  <a:schemeClr val="tx1">
                    <a:lumMod val="85000"/>
                    <a:lumOff val="15000"/>
                  </a:schemeClr>
                </a:solidFill>
              </a:rPr>
              <a:t>á</a:t>
            </a:r>
            <a:r>
              <a:rPr lang="en-US" sz="1200" dirty="0" smtClean="0">
                <a:solidFill>
                  <a:schemeClr val="tx1"/>
                </a:solidFill>
              </a:rPr>
              <a:t>k et al. [2012]</a:t>
            </a:r>
          </a:p>
          <a:p>
            <a:pPr marL="0" indent="0" algn="r">
              <a:spcBef>
                <a:spcPts val="0"/>
              </a:spcBef>
              <a:buFontTx/>
              <a:buNone/>
            </a:pPr>
            <a:r>
              <a:rPr lang="en-US" sz="1200" dirty="0" smtClean="0">
                <a:solidFill>
                  <a:schemeClr val="tx1"/>
                </a:solidFill>
              </a:rPr>
              <a:t>to appear at SIGGRAPH</a:t>
            </a:r>
            <a:endParaRPr lang="en-US" sz="1200" dirty="0">
              <a:solidFill>
                <a:schemeClr val="tx1"/>
              </a:solidFill>
            </a:endParaRPr>
          </a:p>
        </p:txBody>
      </p:sp>
      <p:pic>
        <p:nvPicPr>
          <p:cNvPr id="149" name="Picture 1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9247" y="1287729"/>
            <a:ext cx="3108960" cy="2065184"/>
          </a:xfrm>
          <a:prstGeom prst="rect">
            <a:avLst/>
          </a:prstGeom>
          <a:noFill/>
          <a:ln>
            <a:noFill/>
          </a:ln>
        </p:spPr>
      </p:pic>
      <p:sp>
        <p:nvSpPr>
          <p:cNvPr id="98" name="Rectangle 97"/>
          <p:cNvSpPr/>
          <p:nvPr/>
        </p:nvSpPr>
        <p:spPr>
          <a:xfrm>
            <a:off x="0" y="-33883"/>
            <a:ext cx="9144000" cy="864096"/>
          </a:xfrm>
          <a:prstGeom prst="rect">
            <a:avLst/>
          </a:prstGeom>
          <a:gradFill>
            <a:gsLst>
              <a:gs pos="0">
                <a:schemeClr val="tx1">
                  <a:lumMod val="85000"/>
                  <a:lumOff val="15000"/>
                </a:schemeClr>
              </a:gs>
              <a:gs pos="100000">
                <a:schemeClr val="tx1">
                  <a:lumMod val="85000"/>
                  <a:lumOff val="15000"/>
                </a:schemeClr>
              </a:gs>
              <a:gs pos="29000">
                <a:schemeClr val="tx1">
                  <a:lumMod val="65000"/>
                  <a:lumOff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itel 1"/>
          <p:cNvSpPr>
            <a:spLocks noGrp="1"/>
          </p:cNvSpPr>
          <p:nvPr>
            <p:ph type="title"/>
          </p:nvPr>
        </p:nvSpPr>
        <p:spPr>
          <a:xfrm>
            <a:off x="180000" y="193224"/>
            <a:ext cx="8820000" cy="571480"/>
          </a:xfrm>
        </p:spPr>
        <p:txBody>
          <a:bodyPr vert="horz" lIns="91440" tIns="45720" rIns="91440" bIns="45720" rtlCol="0" anchor="b">
            <a:normAutofit/>
          </a:bodyPr>
          <a:lstStyle/>
          <a:p>
            <a:r>
              <a:rPr lang="de-DE" dirty="0"/>
              <a:t>PREVIOUS WORK</a:t>
            </a:r>
          </a:p>
        </p:txBody>
      </p:sp>
      <p:sp>
        <p:nvSpPr>
          <p:cNvPr id="29"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6</a:t>
            </a:fld>
            <a:endParaRPr lang="en-US" dirty="0"/>
          </a:p>
        </p:txBody>
      </p:sp>
      <p:sp>
        <p:nvSpPr>
          <p:cNvPr id="3" name="Right Arrow 2"/>
          <p:cNvSpPr/>
          <p:nvPr/>
        </p:nvSpPr>
        <p:spPr>
          <a:xfrm rot="5400000">
            <a:off x="6230147" y="3631848"/>
            <a:ext cx="370379" cy="460607"/>
          </a:xfrm>
          <a:prstGeom prst="rightArrow">
            <a:avLst>
              <a:gd name="adj1" fmla="val 50000"/>
              <a:gd name="adj2" fmla="val 57838"/>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ight Arrow 30"/>
          <p:cNvSpPr/>
          <p:nvPr/>
        </p:nvSpPr>
        <p:spPr>
          <a:xfrm>
            <a:off x="4304383" y="5352479"/>
            <a:ext cx="535233" cy="460607"/>
          </a:xfrm>
          <a:prstGeom prst="rightArrow">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ight Arrow 31"/>
          <p:cNvSpPr/>
          <p:nvPr/>
        </p:nvSpPr>
        <p:spPr>
          <a:xfrm>
            <a:off x="4304383" y="2302170"/>
            <a:ext cx="535233" cy="460607"/>
          </a:xfrm>
          <a:prstGeom prst="rightArrow">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ustDataLst>
      <p:tags r:id="rId1"/>
    </p:custDataLst>
    <p:extLst>
      <p:ext uri="{BB962C8B-B14F-4D97-AF65-F5344CB8AC3E}">
        <p14:creationId xmlns:p14="http://schemas.microsoft.com/office/powerpoint/2010/main" val="3870313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8"/>
                                        </p:tgtEl>
                                        <p:attrNameLst>
                                          <p:attrName>style.visibility</p:attrName>
                                        </p:attrNameLst>
                                      </p:cBhvr>
                                      <p:to>
                                        <p:strVal val="visible"/>
                                      </p:to>
                                    </p:set>
                                    <p:animEffect transition="in" filter="fade">
                                      <p:cBhvr>
                                        <p:cTn id="11" dur="500"/>
                                        <p:tgtEl>
                                          <p:spTgt spid="12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0"/>
                                        </p:tgtEl>
                                        <p:attrNameLst>
                                          <p:attrName>style.visibility</p:attrName>
                                        </p:attrNameLst>
                                      </p:cBhvr>
                                      <p:to>
                                        <p:strVal val="visible"/>
                                      </p:to>
                                    </p:set>
                                    <p:animEffect transition="in" filter="fade">
                                      <p:cBhvr>
                                        <p:cTn id="14" dur="500"/>
                                        <p:tgtEl>
                                          <p:spTgt spid="130"/>
                                        </p:tgtEl>
                                      </p:cBhvr>
                                    </p:animEffect>
                                  </p:childTnLst>
                                </p:cTn>
                              </p:par>
                              <p:par>
                                <p:cTn id="15" presetID="10" presetClass="entr" presetSubtype="0" fill="hold" nodeType="withEffect">
                                  <p:stCondLst>
                                    <p:cond delay="0"/>
                                  </p:stCondLst>
                                  <p:childTnLst>
                                    <p:set>
                                      <p:cBhvr>
                                        <p:cTn id="16" dur="1" fill="hold">
                                          <p:stCondLst>
                                            <p:cond delay="0"/>
                                          </p:stCondLst>
                                        </p:cTn>
                                        <p:tgtEl>
                                          <p:spTgt spid="127"/>
                                        </p:tgtEl>
                                        <p:attrNameLst>
                                          <p:attrName>style.visibility</p:attrName>
                                        </p:attrNameLst>
                                      </p:cBhvr>
                                      <p:to>
                                        <p:strVal val="visible"/>
                                      </p:to>
                                    </p:set>
                                    <p:animEffect transition="in" filter="fade">
                                      <p:cBhvr>
                                        <p:cTn id="17" dur="500"/>
                                        <p:tgtEl>
                                          <p:spTgt spid="127"/>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8" grpId="0"/>
      <p:bldP spid="130" grpId="0"/>
      <p:bldP spid="3"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de-DE" dirty="0"/>
          </a:p>
        </p:txBody>
      </p:sp>
      <p:sp>
        <p:nvSpPr>
          <p:cNvPr id="3" name="Content Placeholder 2"/>
          <p:cNvSpPr>
            <a:spLocks noGrp="1"/>
          </p:cNvSpPr>
          <p:nvPr>
            <p:ph idx="1"/>
          </p:nvPr>
        </p:nvSpPr>
        <p:spPr/>
        <p:txBody>
          <a:bodyPr/>
          <a:lstStyle/>
          <a:p>
            <a:r>
              <a:rPr lang="en-US" dirty="0" smtClean="0"/>
              <a:t>background: </a:t>
            </a:r>
            <a:r>
              <a:rPr lang="en-US" b="1" dirty="0" smtClean="0"/>
              <a:t>Virtual Ray Lights</a:t>
            </a:r>
          </a:p>
          <a:p>
            <a:r>
              <a:rPr lang="en-US" dirty="0"/>
              <a:t>n</a:t>
            </a:r>
            <a:r>
              <a:rPr lang="en-US" dirty="0" smtClean="0"/>
              <a:t>ew method: </a:t>
            </a:r>
            <a:r>
              <a:rPr lang="en-US" b="1" dirty="0" smtClean="0"/>
              <a:t>Virtual Beam Lights</a:t>
            </a:r>
          </a:p>
          <a:p>
            <a:r>
              <a:rPr lang="en-US" dirty="0"/>
              <a:t>r</a:t>
            </a:r>
            <a:r>
              <a:rPr lang="en-US" dirty="0" smtClean="0"/>
              <a:t>esults</a:t>
            </a:r>
            <a:endParaRPr lang="de-DE" dirty="0"/>
          </a:p>
        </p:txBody>
      </p:sp>
      <p:sp>
        <p:nvSpPr>
          <p:cNvPr id="4" name="Footer Placeholder 3"/>
          <p:cNvSpPr>
            <a:spLocks noGrp="1"/>
          </p:cNvSpPr>
          <p:nvPr>
            <p:ph type="ftr" sz="quarter" idx="11"/>
          </p:nvPr>
        </p:nvSpPr>
        <p:spPr/>
        <p:txBody>
          <a:bodyPr/>
          <a:lstStyle/>
          <a:p>
            <a:r>
              <a:rPr lang="de-DE" smtClean="0"/>
              <a:t>Progresive Virtual Beam Lights</a:t>
            </a:r>
            <a:endParaRPr lang="de-DE" dirty="0" smtClean="0"/>
          </a:p>
        </p:txBody>
      </p:sp>
      <p:sp>
        <p:nvSpPr>
          <p:cNvPr id="5" name="Slide Number Placeholder 4"/>
          <p:cNvSpPr>
            <a:spLocks noGrp="1"/>
          </p:cNvSpPr>
          <p:nvPr>
            <p:ph type="sldNum" sz="quarter" idx="12"/>
          </p:nvPr>
        </p:nvSpPr>
        <p:spPr/>
        <p:txBody>
          <a:bodyPr/>
          <a:lstStyle/>
          <a:p>
            <a:fld id="{7E95431C-F0EC-4DC5-A098-16E27D1FF48A}" type="slidenum">
              <a:rPr lang="en-US" smtClean="0"/>
              <a:pPr/>
              <a:t>7</a:t>
            </a:fld>
            <a:endParaRPr lang="en-US" dirty="0"/>
          </a:p>
        </p:txBody>
      </p:sp>
    </p:spTree>
    <p:extLst>
      <p:ext uri="{BB962C8B-B14F-4D97-AF65-F5344CB8AC3E}">
        <p14:creationId xmlns:p14="http://schemas.microsoft.com/office/powerpoint/2010/main" val="10279998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bgerundetes Rechteck 2"/>
          <p:cNvSpPr/>
          <p:nvPr/>
        </p:nvSpPr>
        <p:spPr>
          <a:xfrm>
            <a:off x="6869008" y="5326380"/>
            <a:ext cx="1051560" cy="1054947"/>
          </a:xfrm>
          <a:prstGeom prst="roundRect">
            <a:avLst/>
          </a:prstGeom>
          <a:solidFill>
            <a:schemeClr val="accent6">
              <a:lumMod val="20000"/>
              <a:lumOff val="80000"/>
            </a:schemeClr>
          </a:solidFill>
          <a:ln>
            <a:solidFill>
              <a:srgbClr val="FFC00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pic>
        <p:nvPicPr>
          <p:cNvPr id="9" name="Picture 8"/>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3238074" y="4942866"/>
            <a:ext cx="5308092" cy="1489901"/>
          </a:xfrm>
          <a:prstGeom prst="rect">
            <a:avLst/>
          </a:prstGeom>
        </p:spPr>
      </p:pic>
      <p:sp>
        <p:nvSpPr>
          <p:cNvPr id="3" name="Rectangle 2"/>
          <p:cNvSpPr/>
          <p:nvPr/>
        </p:nvSpPr>
        <p:spPr>
          <a:xfrm>
            <a:off x="2843808" y="5229200"/>
            <a:ext cx="5976664" cy="615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35776" y="5891190"/>
            <a:ext cx="5976664" cy="615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D:\papers\VBL-EGSR2012\presentation\img\equations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4782" y="2228338"/>
            <a:ext cx="4297625" cy="26408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384781" y="2228632"/>
            <a:ext cx="4297625" cy="26402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PREVIOUS WORK: INDIRECT ILLUMINATION with RAY LIGHTS</a:t>
            </a:r>
            <a:endParaRPr lang="en-US" dirty="0"/>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8</a:t>
            </a:fld>
            <a:endParaRPr lang="en-US" dirty="0"/>
          </a:p>
        </p:txBody>
      </p:sp>
      <p:sp>
        <p:nvSpPr>
          <p:cNvPr id="18" name="Content Placeholder 2"/>
          <p:cNvSpPr txBox="1">
            <a:spLocks/>
          </p:cNvSpPr>
          <p:nvPr/>
        </p:nvSpPr>
        <p:spPr>
          <a:xfrm>
            <a:off x="1043608" y="4926211"/>
            <a:ext cx="2160240" cy="246221"/>
          </a:xfrm>
          <a:prstGeom prst="rect">
            <a:avLst/>
          </a:prstGeom>
        </p:spPr>
        <p:txBody>
          <a:bodyPr vert="horz" wrap="square" lIns="0" tIns="0" rIns="0" bIns="0" rtlCol="0">
            <a:spAutoFit/>
          </a:bodyPr>
          <a:lstStyle>
            <a:defPPr>
              <a:defRPr lang="de-DE"/>
            </a:defPPr>
            <a:lvl1pPr marL="72000" indent="0" algn="ctr">
              <a:lnSpc>
                <a:spcPct val="100000"/>
              </a:lnSpc>
              <a:spcBef>
                <a:spcPct val="20000"/>
              </a:spcBef>
              <a:buFontTx/>
              <a:buNone/>
              <a:defRPr sz="1600" b="1"/>
            </a:lvl1pPr>
            <a:lvl2pPr marL="612000" indent="-288000">
              <a:lnSpc>
                <a:spcPct val="100000"/>
              </a:lnSpc>
              <a:spcBef>
                <a:spcPct val="20000"/>
              </a:spcBef>
              <a:buFontTx/>
              <a:buBlip>
                <a:blip r:embed="rId8"/>
              </a:buBlip>
              <a:defRPr sz="2200">
                <a:solidFill>
                  <a:schemeClr val="tx1">
                    <a:lumMod val="75000"/>
                    <a:lumOff val="25000"/>
                  </a:schemeClr>
                </a:solidFill>
              </a:defRPr>
            </a:lvl2pPr>
            <a:lvl3pPr marL="864000" indent="-288000">
              <a:lnSpc>
                <a:spcPct val="100000"/>
              </a:lnSpc>
              <a:spcBef>
                <a:spcPct val="20000"/>
              </a:spcBef>
              <a:buFontTx/>
              <a:buBlip>
                <a:blip r:embed="rId8"/>
              </a:buBlip>
              <a:defRPr sz="2200">
                <a:solidFill>
                  <a:schemeClr val="tx1">
                    <a:lumMod val="75000"/>
                    <a:lumOff val="25000"/>
                  </a:schemeClr>
                </a:solidFill>
              </a:defRPr>
            </a:lvl3pPr>
            <a:lvl4pPr marL="1116000" indent="-288000">
              <a:lnSpc>
                <a:spcPct val="100000"/>
              </a:lnSpc>
              <a:spcBef>
                <a:spcPct val="20000"/>
              </a:spcBef>
              <a:buFontTx/>
              <a:buBlip>
                <a:blip r:embed="rId8"/>
              </a:buBlip>
              <a:defRPr sz="2200">
                <a:solidFill>
                  <a:schemeClr val="tx1">
                    <a:lumMod val="75000"/>
                    <a:lumOff val="25000"/>
                  </a:schemeClr>
                </a:solidFill>
              </a:defRPr>
            </a:lvl4pPr>
            <a:lvl5pPr marL="1368000" indent="-288000">
              <a:lnSpc>
                <a:spcPct val="100000"/>
              </a:lnSpc>
              <a:spcBef>
                <a:spcPct val="20000"/>
              </a:spcBef>
              <a:buFontTx/>
              <a:buBlip>
                <a:blip r:embed="rId8"/>
              </a:buBlip>
              <a:defRPr sz="2200">
                <a:solidFill>
                  <a:schemeClr val="tx1">
                    <a:lumMod val="75000"/>
                    <a:lumOff val="25000"/>
                  </a:schemeClr>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smtClean="0"/>
              <a:t>Indirect Illumination:</a:t>
            </a:r>
            <a:endParaRPr lang="en-US" dirty="0"/>
          </a:p>
        </p:txBody>
      </p:sp>
      <p:sp>
        <p:nvSpPr>
          <p:cNvPr id="11" name="Abgerundetes Rechteck 2"/>
          <p:cNvSpPr/>
          <p:nvPr/>
        </p:nvSpPr>
        <p:spPr>
          <a:xfrm>
            <a:off x="4211959" y="5326380"/>
            <a:ext cx="1417875" cy="1180150"/>
          </a:xfrm>
          <a:prstGeom prst="roundRect">
            <a:avLst/>
          </a:prstGeom>
          <a:noFill/>
          <a:ln>
            <a:solidFill>
              <a:srgbClr val="FFC00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12" name="Abgerundetes Rechteck 2"/>
          <p:cNvSpPr/>
          <p:nvPr/>
        </p:nvSpPr>
        <p:spPr>
          <a:xfrm>
            <a:off x="5928360" y="5326380"/>
            <a:ext cx="922020" cy="1054947"/>
          </a:xfrm>
          <a:prstGeom prst="roundRect">
            <a:avLst/>
          </a:prstGeom>
          <a:noFill/>
          <a:ln>
            <a:solidFill>
              <a:srgbClr val="FFC00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13" name="Abgerundetes Rechteck 2"/>
          <p:cNvSpPr/>
          <p:nvPr/>
        </p:nvSpPr>
        <p:spPr>
          <a:xfrm>
            <a:off x="6869008" y="5326380"/>
            <a:ext cx="1051560" cy="1054947"/>
          </a:xfrm>
          <a:prstGeom prst="roundRect">
            <a:avLst/>
          </a:prstGeom>
          <a:noFill/>
          <a:ln>
            <a:solidFill>
              <a:srgbClr val="FFC00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pic>
        <p:nvPicPr>
          <p:cNvPr id="14" name="Picture 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384781" y="2228632"/>
            <a:ext cx="4297623" cy="26402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2384781" y="2228632"/>
            <a:ext cx="4297623" cy="26402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67806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xit" presetSubtype="0" fill="hold" grpId="1" nodeType="withEffect">
                                  <p:stCondLst>
                                    <p:cond delay="0"/>
                                  </p:stCondLst>
                                  <p:childTnLst>
                                    <p:set>
                                      <p:cBhvr>
                                        <p:cTn id="33" dur="1" fill="hold">
                                          <p:stCondLst>
                                            <p:cond delay="0"/>
                                          </p:stCondLst>
                                        </p:cTn>
                                        <p:tgtEl>
                                          <p:spTgt spid="1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par>
                                <p:cTn id="38" presetID="1" presetClass="exit" presetSubtype="0" fill="hold" grpId="1" nodeType="withEffect">
                                  <p:stCondLst>
                                    <p:cond delay="0"/>
                                  </p:stCondLst>
                                  <p:childTnLst>
                                    <p:set>
                                      <p:cBhvr>
                                        <p:cTn id="39" dur="1" fill="hold">
                                          <p:stCondLst>
                                            <p:cond delay="0"/>
                                          </p:stCondLst>
                                        </p:cTn>
                                        <p:tgtEl>
                                          <p:spTgt spid="1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1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par>
                                <p:cTn id="48" presetID="10" presetClass="entr" presetSubtype="0"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animBg="1"/>
      <p:bldP spid="3" grpId="1" animBg="1"/>
      <p:bldP spid="17" grpId="0" animBg="1"/>
      <p:bldP spid="17" grpId="1" animBg="1"/>
      <p:bldP spid="18" grpId="0"/>
      <p:bldP spid="11" grpId="0" animBg="1"/>
      <p:bldP spid="11" grpId="1" animBg="1"/>
      <p:bldP spid="12" grpId="0" animBg="1"/>
      <p:bldP spid="12" grpId="1" animBg="1"/>
      <p:bldP spid="13" grpId="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
          <p:cNvSpPr txBox="1">
            <a:spLocks/>
          </p:cNvSpPr>
          <p:nvPr/>
        </p:nvSpPr>
        <p:spPr>
          <a:xfrm>
            <a:off x="260296" y="2947010"/>
            <a:ext cx="2007448" cy="553998"/>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Point-to-Point</a:t>
            </a:r>
            <a:br>
              <a:rPr lang="en-US" sz="1800" b="1" dirty="0" smtClean="0">
                <a:solidFill>
                  <a:schemeClr val="tx1"/>
                </a:solidFill>
              </a:rPr>
            </a:br>
            <a:r>
              <a:rPr lang="en-US" sz="1800" b="1" dirty="0" smtClean="0">
                <a:solidFill>
                  <a:schemeClr val="tx1"/>
                </a:solidFill>
              </a:rPr>
              <a:t>evaluation</a:t>
            </a:r>
            <a:endParaRPr lang="en-US" sz="1800" b="1" dirty="0">
              <a:solidFill>
                <a:schemeClr val="tx1"/>
              </a:solidFill>
            </a:endParaRPr>
          </a:p>
        </p:txBody>
      </p:sp>
      <p:sp>
        <p:nvSpPr>
          <p:cNvPr id="31" name="Content Placeholder 2"/>
          <p:cNvSpPr txBox="1">
            <a:spLocks/>
          </p:cNvSpPr>
          <p:nvPr/>
        </p:nvSpPr>
        <p:spPr>
          <a:xfrm>
            <a:off x="2463923" y="2947010"/>
            <a:ext cx="2007448" cy="553998"/>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Point-to-Line</a:t>
            </a:r>
            <a:br>
              <a:rPr lang="en-US" sz="1800" b="1" dirty="0" smtClean="0">
                <a:solidFill>
                  <a:schemeClr val="tx1"/>
                </a:solidFill>
              </a:rPr>
            </a:br>
            <a:r>
              <a:rPr lang="en-US" sz="1800" b="1" dirty="0" smtClean="0">
                <a:solidFill>
                  <a:schemeClr val="tx1"/>
                </a:solidFill>
              </a:rPr>
              <a:t>1D integration</a:t>
            </a:r>
            <a:endParaRPr lang="en-US" sz="1800" b="1" dirty="0">
              <a:solidFill>
                <a:schemeClr val="tx1"/>
              </a:solidFill>
            </a:endParaRPr>
          </a:p>
        </p:txBody>
      </p:sp>
      <p:sp>
        <p:nvSpPr>
          <p:cNvPr id="32" name="Content Placeholder 2"/>
          <p:cNvSpPr txBox="1">
            <a:spLocks/>
          </p:cNvSpPr>
          <p:nvPr/>
        </p:nvSpPr>
        <p:spPr>
          <a:xfrm>
            <a:off x="4667550" y="2947010"/>
            <a:ext cx="2007448" cy="553998"/>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Line-to-Point</a:t>
            </a:r>
            <a:br>
              <a:rPr lang="en-US" sz="1800" b="1" dirty="0" smtClean="0">
                <a:solidFill>
                  <a:schemeClr val="tx1"/>
                </a:solidFill>
              </a:rPr>
            </a:br>
            <a:r>
              <a:rPr lang="en-US" sz="1800" b="1" dirty="0" smtClean="0">
                <a:solidFill>
                  <a:schemeClr val="tx1"/>
                </a:solidFill>
              </a:rPr>
              <a:t>1D integration</a:t>
            </a:r>
            <a:endParaRPr lang="en-US" sz="1800" b="1" dirty="0">
              <a:solidFill>
                <a:schemeClr val="tx1"/>
              </a:solidFill>
            </a:endParaRPr>
          </a:p>
        </p:txBody>
      </p:sp>
      <p:sp>
        <p:nvSpPr>
          <p:cNvPr id="33" name="Content Placeholder 2"/>
          <p:cNvSpPr txBox="1">
            <a:spLocks/>
          </p:cNvSpPr>
          <p:nvPr/>
        </p:nvSpPr>
        <p:spPr>
          <a:xfrm>
            <a:off x="6871177" y="2947010"/>
            <a:ext cx="2007448" cy="553998"/>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Line-to-Line</a:t>
            </a:r>
            <a:br>
              <a:rPr lang="en-US" sz="1800" b="1" dirty="0" smtClean="0">
                <a:solidFill>
                  <a:schemeClr val="tx1"/>
                </a:solidFill>
              </a:rPr>
            </a:br>
            <a:r>
              <a:rPr lang="en-US" sz="1800" b="1" dirty="0" smtClean="0">
                <a:solidFill>
                  <a:schemeClr val="tx1"/>
                </a:solidFill>
              </a:rPr>
              <a:t>2D integration</a:t>
            </a:r>
            <a:endParaRPr lang="en-US" sz="1800" b="1" dirty="0">
              <a:solidFill>
                <a:schemeClr val="tx1"/>
              </a:solidFill>
            </a:endParaRPr>
          </a:p>
        </p:txBody>
      </p:sp>
      <p:pic>
        <p:nvPicPr>
          <p:cNvPr id="25"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673843" y="1535108"/>
            <a:ext cx="2007447" cy="123361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884974" y="1535108"/>
            <a:ext cx="2007447" cy="12336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2462711" y="1535108"/>
            <a:ext cx="2007447" cy="12336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51579" y="1547312"/>
            <a:ext cx="2007447" cy="12336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2384782" y="3741094"/>
            <a:ext cx="4297625" cy="26402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2384782" y="3741094"/>
            <a:ext cx="4296419" cy="26402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384782" y="3741094"/>
            <a:ext cx="4296419" cy="26402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384782" y="3741094"/>
            <a:ext cx="4296418" cy="264023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384782" y="3741094"/>
            <a:ext cx="4296418" cy="2640232"/>
          </a:xfrm>
          <a:prstGeom prst="rect">
            <a:avLst/>
          </a:prstGeom>
          <a:noFill/>
          <a:extLst>
            <a:ext uri="{909E8E84-426E-40DD-AFC4-6F175D3DCCD1}">
              <a14:hiddenFill xmlns:a14="http://schemas.microsoft.com/office/drawing/2010/main">
                <a:solidFill>
                  <a:srgbClr val="FFFFFF"/>
                </a:solidFill>
              </a14:hiddenFill>
            </a:ext>
          </a:extLst>
        </p:spPr>
      </p:pic>
      <p:sp>
        <p:nvSpPr>
          <p:cNvPr id="24" name="Content Placeholder 2"/>
          <p:cNvSpPr txBox="1">
            <a:spLocks/>
          </p:cNvSpPr>
          <p:nvPr/>
        </p:nvSpPr>
        <p:spPr>
          <a:xfrm>
            <a:off x="6884974" y="1052736"/>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Media-to-Media</a:t>
            </a:r>
            <a:endParaRPr lang="en-US" sz="1800" b="1" dirty="0">
              <a:solidFill>
                <a:schemeClr val="tx1"/>
              </a:solidFill>
            </a:endParaRPr>
          </a:p>
        </p:txBody>
      </p:sp>
      <p:sp>
        <p:nvSpPr>
          <p:cNvPr id="27" name="Content Placeholder 2"/>
          <p:cNvSpPr txBox="1">
            <a:spLocks/>
          </p:cNvSpPr>
          <p:nvPr/>
        </p:nvSpPr>
        <p:spPr>
          <a:xfrm>
            <a:off x="4673843" y="1052736"/>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Media-to-Surface</a:t>
            </a:r>
            <a:endParaRPr lang="en-US" sz="1800" b="1" dirty="0">
              <a:solidFill>
                <a:schemeClr val="tx1"/>
              </a:solidFill>
            </a:endParaRPr>
          </a:p>
        </p:txBody>
      </p:sp>
      <p:sp>
        <p:nvSpPr>
          <p:cNvPr id="16" name="Content Placeholder 2"/>
          <p:cNvSpPr txBox="1">
            <a:spLocks/>
          </p:cNvSpPr>
          <p:nvPr/>
        </p:nvSpPr>
        <p:spPr>
          <a:xfrm>
            <a:off x="2462711" y="1052736"/>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Surface-to-Media</a:t>
            </a:r>
            <a:endParaRPr lang="en-US" sz="1800" b="1" dirty="0">
              <a:solidFill>
                <a:schemeClr val="tx1"/>
              </a:solidFill>
            </a:endParaRPr>
          </a:p>
        </p:txBody>
      </p:sp>
      <p:sp>
        <p:nvSpPr>
          <p:cNvPr id="2" name="Title 1"/>
          <p:cNvSpPr>
            <a:spLocks noGrp="1"/>
          </p:cNvSpPr>
          <p:nvPr>
            <p:ph type="title"/>
          </p:nvPr>
        </p:nvSpPr>
        <p:spPr/>
        <p:txBody>
          <a:bodyPr>
            <a:normAutofit fontScale="90000"/>
          </a:bodyPr>
          <a:lstStyle/>
          <a:p>
            <a:r>
              <a:rPr lang="en-US" dirty="0"/>
              <a:t>PREVIOUS WORK: INDIRECT ILLUMINATION with RAY LIGHTS</a:t>
            </a:r>
          </a:p>
        </p:txBody>
      </p:sp>
      <p:sp>
        <p:nvSpPr>
          <p:cNvPr id="7" name="Slide Number Placeholder 3"/>
          <p:cNvSpPr>
            <a:spLocks noGrp="1"/>
          </p:cNvSpPr>
          <p:nvPr>
            <p:ph type="sldNum" sz="quarter" idx="12"/>
          </p:nvPr>
        </p:nvSpPr>
        <p:spPr>
          <a:xfrm>
            <a:off x="8244408" y="6646984"/>
            <a:ext cx="792088" cy="211015"/>
          </a:xfrm>
        </p:spPr>
        <p:txBody>
          <a:bodyPr/>
          <a:lstStyle/>
          <a:p>
            <a:fld id="{7E95431C-F0EC-4DC5-A098-16E27D1FF48A}" type="slidenum">
              <a:rPr lang="en-US" smtClean="0"/>
              <a:pPr/>
              <a:t>9</a:t>
            </a:fld>
            <a:endParaRPr lang="en-US" dirty="0"/>
          </a:p>
        </p:txBody>
      </p:sp>
      <p:sp>
        <p:nvSpPr>
          <p:cNvPr id="13" name="Content Placeholder 2"/>
          <p:cNvSpPr txBox="1">
            <a:spLocks/>
          </p:cNvSpPr>
          <p:nvPr/>
        </p:nvSpPr>
        <p:spPr>
          <a:xfrm>
            <a:off x="251579" y="1052736"/>
            <a:ext cx="2007448" cy="276999"/>
          </a:xfrm>
          <a:prstGeom prst="rect">
            <a:avLst/>
          </a:prstGeom>
        </p:spPr>
        <p:txBody>
          <a:bodyPr vert="horz" wrap="square" lIns="0" tIns="0" rIns="0" bIns="0" rtlCol="0">
            <a:spAutoFit/>
          </a:bodyPr>
          <a:lstStyle>
            <a:lvl1pPr marL="360000" indent="-288000" algn="l" defTabSz="914400" rtl="0" eaLnBrk="1" latinLnBrk="0" hangingPunct="1">
              <a:lnSpc>
                <a:spcPct val="100000"/>
              </a:lnSpc>
              <a:spcBef>
                <a:spcPct val="20000"/>
              </a:spcBef>
              <a:buFontTx/>
              <a:buBlip>
                <a:blip r:embed="rId4"/>
              </a:buBlip>
              <a:defRPr sz="2200" kern="1200">
                <a:solidFill>
                  <a:schemeClr val="tx1">
                    <a:lumMod val="75000"/>
                    <a:lumOff val="25000"/>
                  </a:schemeClr>
                </a:solidFill>
                <a:latin typeface="+mn-lt"/>
                <a:ea typeface="+mn-ea"/>
                <a:cs typeface="+mn-cs"/>
              </a:defRPr>
            </a:lvl1pPr>
            <a:lvl2pPr marL="612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2pPr>
            <a:lvl3pPr marL="864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3pPr>
            <a:lvl4pPr marL="1116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4pPr>
            <a:lvl5pPr marL="1368000" indent="-288000" algn="l" defTabSz="914400" rtl="0" eaLnBrk="1" latinLnBrk="0" hangingPunct="1">
              <a:lnSpc>
                <a:spcPct val="100000"/>
              </a:lnSpc>
              <a:spcBef>
                <a:spcPct val="20000"/>
              </a:spcBef>
              <a:buFontTx/>
              <a:buBlip>
                <a:blip r:embed="rId5"/>
              </a:buBlip>
              <a:defRPr sz="2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lgn="ctr">
              <a:buFontTx/>
              <a:buNone/>
            </a:pPr>
            <a:r>
              <a:rPr lang="en-US" sz="1800" b="1" dirty="0" smtClean="0">
                <a:solidFill>
                  <a:schemeClr val="tx1"/>
                </a:solidFill>
              </a:rPr>
              <a:t>Surface-to-Surface</a:t>
            </a:r>
            <a:endParaRPr lang="en-US" sz="1800" b="1" dirty="0">
              <a:solidFill>
                <a:schemeClr val="tx1"/>
              </a:solidFill>
            </a:endParaRPr>
          </a:p>
        </p:txBody>
      </p:sp>
      <p:pic>
        <p:nvPicPr>
          <p:cNvPr id="29" name="Picture 4"/>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2384782" y="2228632"/>
            <a:ext cx="4297623" cy="264023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89015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7778E-7 0.0007 L 2.77778E-7 0.2206 " pathEditMode="relative" rAng="0" ptsTypes="AA">
                                      <p:cBhvr>
                                        <p:cTn id="6" dur="500" fill="hold"/>
                                        <p:tgtEl>
                                          <p:spTgt spid="29"/>
                                        </p:tgtEl>
                                        <p:attrNameLst>
                                          <p:attrName>ppt_x</p:attrName>
                                          <p:attrName>ppt_y</p:attrName>
                                        </p:attrNameLst>
                                      </p:cBhvr>
                                      <p:rCtr x="0" y="10995"/>
                                    </p:animMotion>
                                  </p:childTnLst>
                                </p:cTn>
                              </p:par>
                            </p:childTnLst>
                          </p:cTn>
                        </p:par>
                        <p:par>
                          <p:cTn id="7" fill="hold">
                            <p:stCondLst>
                              <p:cond delay="500"/>
                            </p:stCondLst>
                            <p:childTnLst>
                              <p:par>
                                <p:cTn id="8" presetID="1" presetClass="exit" presetSubtype="0" fill="hold" nodeType="afterEffect">
                                  <p:stCondLst>
                                    <p:cond delay="0"/>
                                  </p:stCondLst>
                                  <p:childTnLst>
                                    <p:set>
                                      <p:cBhvr>
                                        <p:cTn id="9" dur="1" fill="hold">
                                          <p:stCondLst>
                                            <p:cond delay="0"/>
                                          </p:stCondLst>
                                        </p:cTn>
                                        <p:tgtEl>
                                          <p:spTgt spid="29"/>
                                        </p:tgtEl>
                                        <p:attrNameLst>
                                          <p:attrName>style.visibility</p:attrName>
                                        </p:attrNameLst>
                                      </p:cBhvr>
                                      <p:to>
                                        <p:strVal val="hidden"/>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77778E-7 -2.96296E-6 L -0.35799 -0.42685 " pathEditMode="relative" rAng="0" ptsTypes="AA">
                                      <p:cBhvr>
                                        <p:cTn id="21" dur="500" fill="hold"/>
                                        <p:tgtEl>
                                          <p:spTgt spid="12"/>
                                        </p:tgtEl>
                                        <p:attrNameLst>
                                          <p:attrName>ppt_x</p:attrName>
                                          <p:attrName>ppt_y</p:attrName>
                                        </p:attrNameLst>
                                      </p:cBhvr>
                                      <p:rCtr x="-17899" y="-21343"/>
                                    </p:animMotion>
                                  </p:childTnLst>
                                </p:cTn>
                              </p:par>
                              <p:par>
                                <p:cTn id="22" presetID="23" presetClass="exit" presetSubtype="288" fill="hold" nodeType="withEffect">
                                  <p:stCondLst>
                                    <p:cond delay="0"/>
                                  </p:stCondLst>
                                  <p:childTnLst>
                                    <p:anim calcmode="lin" valueType="num">
                                      <p:cBhvr>
                                        <p:cTn id="23" dur="500"/>
                                        <p:tgtEl>
                                          <p:spTgt spid="12"/>
                                        </p:tgtEl>
                                        <p:attrNameLst>
                                          <p:attrName>ppt_w</p:attrName>
                                        </p:attrNameLst>
                                      </p:cBhvr>
                                      <p:tavLst>
                                        <p:tav tm="0">
                                          <p:val>
                                            <p:strVal val="ppt_w"/>
                                          </p:val>
                                        </p:tav>
                                        <p:tav tm="100000">
                                          <p:val>
                                            <p:strVal val="2/3*ppt_w"/>
                                          </p:val>
                                        </p:tav>
                                      </p:tavLst>
                                    </p:anim>
                                    <p:anim calcmode="lin" valueType="num">
                                      <p:cBhvr>
                                        <p:cTn id="24" dur="500"/>
                                        <p:tgtEl>
                                          <p:spTgt spid="12"/>
                                        </p:tgtEl>
                                        <p:attrNameLst>
                                          <p:attrName>ppt_h</p:attrName>
                                        </p:attrNameLst>
                                      </p:cBhvr>
                                      <p:tavLst>
                                        <p:tav tm="0">
                                          <p:val>
                                            <p:strVal val="ppt_h"/>
                                          </p:val>
                                        </p:tav>
                                        <p:tav tm="100000">
                                          <p:val>
                                            <p:strVal val="2/3*ppt_h"/>
                                          </p:val>
                                        </p:tav>
                                      </p:tavLst>
                                    </p:anim>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2.77778E-7 -2.96296E-6 L -0.11406 -0.42685 " pathEditMode="relative" rAng="0" ptsTypes="AA">
                                      <p:cBhvr>
                                        <p:cTn id="43" dur="500" fill="hold"/>
                                        <p:tgtEl>
                                          <p:spTgt spid="20"/>
                                        </p:tgtEl>
                                        <p:attrNameLst>
                                          <p:attrName>ppt_x</p:attrName>
                                          <p:attrName>ppt_y</p:attrName>
                                        </p:attrNameLst>
                                      </p:cBhvr>
                                      <p:rCtr x="-5712" y="-21343"/>
                                    </p:animMotion>
                                  </p:childTnLst>
                                </p:cTn>
                              </p:par>
                              <p:par>
                                <p:cTn id="44" presetID="23" presetClass="exit" presetSubtype="288" fill="hold" nodeType="withEffect">
                                  <p:stCondLst>
                                    <p:cond delay="0"/>
                                  </p:stCondLst>
                                  <p:childTnLst>
                                    <p:anim calcmode="lin" valueType="num">
                                      <p:cBhvr>
                                        <p:cTn id="45" dur="500"/>
                                        <p:tgtEl>
                                          <p:spTgt spid="20"/>
                                        </p:tgtEl>
                                        <p:attrNameLst>
                                          <p:attrName>ppt_w</p:attrName>
                                        </p:attrNameLst>
                                      </p:cBhvr>
                                      <p:tavLst>
                                        <p:tav tm="0">
                                          <p:val>
                                            <p:strVal val="ppt_w"/>
                                          </p:val>
                                        </p:tav>
                                        <p:tav tm="100000">
                                          <p:val>
                                            <p:strVal val="2/3*ppt_w"/>
                                          </p:val>
                                        </p:tav>
                                      </p:tavLst>
                                    </p:anim>
                                    <p:anim calcmode="lin" valueType="num">
                                      <p:cBhvr>
                                        <p:cTn id="46" dur="500"/>
                                        <p:tgtEl>
                                          <p:spTgt spid="20"/>
                                        </p:tgtEl>
                                        <p:attrNameLst>
                                          <p:attrName>ppt_h</p:attrName>
                                        </p:attrNameLst>
                                      </p:cBhvr>
                                      <p:tavLst>
                                        <p:tav tm="0">
                                          <p:val>
                                            <p:strVal val="ppt_h"/>
                                          </p:val>
                                        </p:tav>
                                        <p:tav tm="100000">
                                          <p:val>
                                            <p:strVal val="2/3*ppt_h"/>
                                          </p:val>
                                        </p:tav>
                                      </p:tavLst>
                                    </p:anim>
                                    <p:set>
                                      <p:cBhvr>
                                        <p:cTn id="47" dur="1" fill="hold">
                                          <p:stCondLst>
                                            <p:cond delay="499"/>
                                          </p:stCondLst>
                                        </p:cTn>
                                        <p:tgtEl>
                                          <p:spTgt spid="20"/>
                                        </p:tgtEl>
                                        <p:attrNameLst>
                                          <p:attrName>style.visibility</p:attrName>
                                        </p:attrNameLst>
                                      </p:cBhvr>
                                      <p:to>
                                        <p:strVal val="hidden"/>
                                      </p:to>
                                    </p:set>
                                  </p:childTnLst>
                                </p:cTn>
                              </p:par>
                            </p:childTnLst>
                          </p:cTn>
                        </p:par>
                        <p:par>
                          <p:cTn id="48" fill="hold">
                            <p:stCondLst>
                              <p:cond delay="500"/>
                            </p:stCondLst>
                            <p:childTnLst>
                              <p:par>
                                <p:cTn id="49" presetID="1" presetClass="entr" presetSubtype="0"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2.77778E-7 -2.96296E-6 L 0.12517 -0.42685 " pathEditMode="relative" rAng="0" ptsTypes="AA">
                                      <p:cBhvr>
                                        <p:cTn id="64" dur="500" fill="hold"/>
                                        <p:tgtEl>
                                          <p:spTgt spid="22"/>
                                        </p:tgtEl>
                                        <p:attrNameLst>
                                          <p:attrName>ppt_x</p:attrName>
                                          <p:attrName>ppt_y</p:attrName>
                                        </p:attrNameLst>
                                      </p:cBhvr>
                                      <p:rCtr x="6250" y="-21343"/>
                                    </p:animMotion>
                                  </p:childTnLst>
                                </p:cTn>
                              </p:par>
                              <p:par>
                                <p:cTn id="65" presetID="23" presetClass="exit" presetSubtype="288" fill="hold" nodeType="withEffect">
                                  <p:stCondLst>
                                    <p:cond delay="0"/>
                                  </p:stCondLst>
                                  <p:childTnLst>
                                    <p:anim calcmode="lin" valueType="num">
                                      <p:cBhvr>
                                        <p:cTn id="66" dur="500"/>
                                        <p:tgtEl>
                                          <p:spTgt spid="22"/>
                                        </p:tgtEl>
                                        <p:attrNameLst>
                                          <p:attrName>ppt_w</p:attrName>
                                        </p:attrNameLst>
                                      </p:cBhvr>
                                      <p:tavLst>
                                        <p:tav tm="0">
                                          <p:val>
                                            <p:strVal val="ppt_w"/>
                                          </p:val>
                                        </p:tav>
                                        <p:tav tm="100000">
                                          <p:val>
                                            <p:strVal val="2/3*ppt_w"/>
                                          </p:val>
                                        </p:tav>
                                      </p:tavLst>
                                    </p:anim>
                                    <p:anim calcmode="lin" valueType="num">
                                      <p:cBhvr>
                                        <p:cTn id="67" dur="500"/>
                                        <p:tgtEl>
                                          <p:spTgt spid="22"/>
                                        </p:tgtEl>
                                        <p:attrNameLst>
                                          <p:attrName>ppt_h</p:attrName>
                                        </p:attrNameLst>
                                      </p:cBhvr>
                                      <p:tavLst>
                                        <p:tav tm="0">
                                          <p:val>
                                            <p:strVal val="ppt_h"/>
                                          </p:val>
                                        </p:tav>
                                        <p:tav tm="100000">
                                          <p:val>
                                            <p:strVal val="2/3*ppt_h"/>
                                          </p:val>
                                        </p:tav>
                                      </p:tavLst>
                                    </p:anim>
                                    <p:set>
                                      <p:cBhvr>
                                        <p:cTn id="68" dur="1" fill="hold">
                                          <p:stCondLst>
                                            <p:cond delay="499"/>
                                          </p:stCondLst>
                                        </p:cTn>
                                        <p:tgtEl>
                                          <p:spTgt spid="22"/>
                                        </p:tgtEl>
                                        <p:attrNameLst>
                                          <p:attrName>style.visibility</p:attrName>
                                        </p:attrNameLst>
                                      </p:cBhvr>
                                      <p:to>
                                        <p:strVal val="hidden"/>
                                      </p:to>
                                    </p:set>
                                  </p:childTnLst>
                                </p:cTn>
                              </p:par>
                            </p:childTnLst>
                          </p:cTn>
                        </p:par>
                        <p:par>
                          <p:cTn id="69" fill="hold">
                            <p:stCondLst>
                              <p:cond delay="500"/>
                            </p:stCondLst>
                            <p:childTnLst>
                              <p:par>
                                <p:cTn id="70" presetID="1" presetClass="entr" presetSubtype="0" fill="hold" nodeType="afterEffect">
                                  <p:stCondLst>
                                    <p:cond delay="0"/>
                                  </p:stCondLst>
                                  <p:childTnLst>
                                    <p:set>
                                      <p:cBhvr>
                                        <p:cTn id="71" dur="1" fill="hold">
                                          <p:stCondLst>
                                            <p:cond delay="0"/>
                                          </p:stCondLst>
                                        </p:cTn>
                                        <p:tgtEl>
                                          <p:spTgt spid="25"/>
                                        </p:tgtEl>
                                        <p:attrNameLst>
                                          <p:attrName>style.visibility</p:attrName>
                                        </p:attrNameLst>
                                      </p:cBhvr>
                                      <p:to>
                                        <p:strVal val="visible"/>
                                      </p:to>
                                    </p:set>
                                  </p:childTnLst>
                                </p:cTn>
                              </p:par>
                            </p:childTnLst>
                          </p:cTn>
                        </p:par>
                        <p:par>
                          <p:cTn id="72" fill="hold">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nodeType="clickEffect">
                                  <p:stCondLst>
                                    <p:cond delay="0"/>
                                  </p:stCondLst>
                                  <p:childTnLst>
                                    <p:animMotion origin="layout" path="M 2.77778E-7 -2.96296E-6 L 0.36771 -0.42685 " pathEditMode="relative" rAng="0" ptsTypes="AA">
                                      <p:cBhvr>
                                        <p:cTn id="85" dur="500" fill="hold"/>
                                        <p:tgtEl>
                                          <p:spTgt spid="23"/>
                                        </p:tgtEl>
                                        <p:attrNameLst>
                                          <p:attrName>ppt_x</p:attrName>
                                          <p:attrName>ppt_y</p:attrName>
                                        </p:attrNameLst>
                                      </p:cBhvr>
                                      <p:rCtr x="18385" y="-21343"/>
                                    </p:animMotion>
                                  </p:childTnLst>
                                </p:cTn>
                              </p:par>
                              <p:par>
                                <p:cTn id="86" presetID="23" presetClass="exit" presetSubtype="288" fill="hold" nodeType="withEffect">
                                  <p:stCondLst>
                                    <p:cond delay="0"/>
                                  </p:stCondLst>
                                  <p:childTnLst>
                                    <p:anim calcmode="lin" valueType="num">
                                      <p:cBhvr>
                                        <p:cTn id="87" dur="500"/>
                                        <p:tgtEl>
                                          <p:spTgt spid="23"/>
                                        </p:tgtEl>
                                        <p:attrNameLst>
                                          <p:attrName>ppt_w</p:attrName>
                                        </p:attrNameLst>
                                      </p:cBhvr>
                                      <p:tavLst>
                                        <p:tav tm="0">
                                          <p:val>
                                            <p:strVal val="ppt_w"/>
                                          </p:val>
                                        </p:tav>
                                        <p:tav tm="100000">
                                          <p:val>
                                            <p:strVal val="2/3*ppt_w"/>
                                          </p:val>
                                        </p:tav>
                                      </p:tavLst>
                                    </p:anim>
                                    <p:anim calcmode="lin" valueType="num">
                                      <p:cBhvr>
                                        <p:cTn id="88" dur="500"/>
                                        <p:tgtEl>
                                          <p:spTgt spid="23"/>
                                        </p:tgtEl>
                                        <p:attrNameLst>
                                          <p:attrName>ppt_h</p:attrName>
                                        </p:attrNameLst>
                                      </p:cBhvr>
                                      <p:tavLst>
                                        <p:tav tm="0">
                                          <p:val>
                                            <p:strVal val="ppt_h"/>
                                          </p:val>
                                        </p:tav>
                                        <p:tav tm="100000">
                                          <p:val>
                                            <p:strVal val="2/3*ppt_h"/>
                                          </p:val>
                                        </p:tav>
                                      </p:tavLst>
                                    </p:anim>
                                    <p:set>
                                      <p:cBhvr>
                                        <p:cTn id="89" dur="1" fill="hold">
                                          <p:stCondLst>
                                            <p:cond delay="499"/>
                                          </p:stCondLst>
                                        </p:cTn>
                                        <p:tgtEl>
                                          <p:spTgt spid="23"/>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1028"/>
                                        </p:tgtEl>
                                        <p:attrNameLst>
                                          <p:attrName>style.visibility</p:attrName>
                                        </p:attrNameLst>
                                      </p:cBhvr>
                                      <p:to>
                                        <p:strVal val="hidden"/>
                                      </p:to>
                                    </p:set>
                                  </p:childTnLst>
                                </p:cTn>
                              </p:par>
                            </p:childTnLst>
                          </p:cTn>
                        </p:par>
                        <p:par>
                          <p:cTn id="92" fill="hold">
                            <p:stCondLst>
                              <p:cond delay="500"/>
                            </p:stCondLst>
                            <p:childTnLst>
                              <p:par>
                                <p:cTn id="93" presetID="1" presetClass="entr" presetSubtype="0" fill="hold" nodeType="after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childTnLst>
                          </p:cTn>
                        </p:par>
                        <p:par>
                          <p:cTn id="95" fill="hold">
                            <p:stCondLst>
                              <p:cond delay="500"/>
                            </p:stCondLst>
                            <p:childTnLst>
                              <p:par>
                                <p:cTn id="96" presetID="1" presetClass="entr" presetSubtype="0" fill="hold" grpId="0" nodeType="afterEffect">
                                  <p:stCondLst>
                                    <p:cond delay="0"/>
                                  </p:stCondLst>
                                  <p:childTnLst>
                                    <p:set>
                                      <p:cBhvr>
                                        <p:cTn id="97" dur="1" fill="hold">
                                          <p:stCondLst>
                                            <p:cond delay="0"/>
                                          </p:stCondLst>
                                        </p:cTn>
                                        <p:tgtEl>
                                          <p:spTgt spid="24"/>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24" grpId="0"/>
      <p:bldP spid="27" grpId="0"/>
      <p:bldP spid="16"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8|2.8|4.4|8|13.7|4.9|1.7"/>
</p:tagLst>
</file>

<file path=ppt/tags/tag1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L \! = \Phi \! \int_0^s \!\!\! \int_0^t \!\! &#10;\frac{&#10;~~~~~~~~~~~~~~~~~~~~~~~~~~~~~~~~~~~~~~~~~~~~~~~~~~~~~}{} \dif v \dif u \nonumber&#10;\end{align}&#10;&#10;\end{document}"/>
  <p:tag name="IGUANATEXSIZE" val="16"/>
</p:tagLst>
</file>

<file path=ppt/tags/tag10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scatter(v)\nonumber&#10;\end{align}&#10;&#10;\end{document}"/>
  <p:tag name="IGUANATEXSIZE" val="16"/>
</p:tagLst>
</file>

<file path=ppt/tags/tag10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trans(u) \nonumber&#10;\end{align}&#10;&#10;\end{document}"/>
  <p:tag name="IGUANATEXSIZE" val="16"/>
</p:tagLst>
</file>

<file path=ppt/tags/tag10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trans(w) \nonumber&#10;\end{align}&#10;&#10;\end{document}"/>
  <p:tag name="IGUANATEXSIZE" val="16"/>
</p:tagLst>
</file>

<file path=ppt/tags/tag10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trans(v) \nonumber&#10;\end{align}&#10;&#10;\end{document}"/>
  <p:tag name="IGUANATEXSIZE" val="16"/>
</p:tagLst>
</file>

<file path=ppt/tags/tag10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phase(\theta_v\!) \nonumber&#10;\end{align}&#10;&#10;\end{document}"/>
  <p:tag name="IGUANATEXSIZE" val="16"/>
</p:tagLst>
</file>

<file path=ppt/tags/tag10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phase(\theta_u\!) \nonumber&#10;\end{align}&#10;&#10;\end{document}"/>
  <p:tag name="IGUANATEXSIZE" val="16"/>
</p:tagLst>
</file>

<file path=ppt/tags/tag10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phase \nonumber&#10;\end{align}&#10;&#10;\end{document}"/>
  <p:tag name="IGUANATEXSIZE" val="18"/>
</p:tagLst>
</file>

<file path=ppt/tags/tag10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phase \nonumber&#10;\end{align}&#10;&#10;\end{document}"/>
  <p:tag name="IGUANATEXSIZE" val="18"/>
</p:tagLst>
</file>

<file path=ppt/tags/tag10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u\nonumber&#10;\end{align}&#10;&#10;\end{document}"/>
  <p:tag name="IGUANATEXSIZE" val="18"/>
</p:tagLst>
</file>

<file path=ppt/tags/tag10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v\nonumber&#10;\end{align}&#10;&#10;\end{document}"/>
  <p:tag name="IGUANATEXSIZE" val="18"/>
</p:tagLst>
</file>

<file path=ppt/tags/tag1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w(u,v)^2 \nonumber&#10;\end{align}&#10;&#10;\end{document}"/>
  <p:tag name="IGUANATEXSIZE" val="16"/>
</p:tagLst>
</file>

<file path=ppt/tags/tag11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s\nonumber&#10;\end{align}&#10;&#10;\end{document}"/>
  <p:tag name="IGUANATEXSIZE" val="18"/>
</p:tagLst>
</file>

<file path=ppt/tags/tag11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t\nonumber&#10;\end{align}&#10;&#10;\end{document}"/>
  <p:tag name="IGUANATEXSIZE" val="18"/>
</p:tagLst>
</file>

<file path=ppt/tags/tag11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0\nonumber&#10;\end{align}&#10;&#10;\end{document}"/>
  <p:tag name="IGUANATEXSIZE" val="18"/>
</p:tagLst>
</file>

<file path=ppt/tags/tag11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u\nonumber&#10;\end{align}&#10;&#10;\end{document}"/>
  <p:tag name="IGUANATEXSIZE" val="18"/>
</p:tagLst>
</file>

<file path=ppt/tags/tag11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v\nonumber&#10;\end{align}&#10;&#10;\end{document}"/>
  <p:tag name="IGUANATEXSIZE" val="18"/>
</p:tagLst>
</file>

<file path=ppt/tags/tag11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s\nonumber&#10;\end{align}&#10;&#10;\end{document}"/>
  <p:tag name="IGUANATEXSIZE" val="18"/>
</p:tagLst>
</file>

<file path=ppt/tags/tag11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t\nonumber&#10;\end{align}&#10;&#10;\end{document}"/>
  <p:tag name="IGUANATEXSIZE" val="18"/>
</p:tagLst>
</file>

<file path=ppt/tags/tag11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Phi \nonumber&#10;\end{align}&#10;&#10;\end{document}"/>
  <p:tag name="IGUANATEXSIZE" val="18"/>
</p:tagLst>
</file>

<file path=ppt/tags/tag118.xml><?xml version="1.0" encoding="utf-8"?>
<p:tagLst xmlns:a="http://schemas.openxmlformats.org/drawingml/2006/main" xmlns:r="http://schemas.openxmlformats.org/officeDocument/2006/relationships" xmlns:p="http://schemas.openxmlformats.org/presentationml/2006/main">
  <p:tag name="TIMING" val="|8|5.1|4.9|6.7|2.2|8.3"/>
</p:tagLst>
</file>

<file path=ppt/tags/tag11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s\nonumber&#10;\end{align}&#10;&#10;\end{document}"/>
  <p:tag name="IGUANATEXSIZE" val="18"/>
</p:tagLst>
</file>

<file path=ppt/tags/tag1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V \nonumber&#10;\end{align}&#10;&#10;\end{document}"/>
  <p:tag name="IGUANATEXSIZE" val="16"/>
</p:tagLst>
</file>

<file path=ppt/tags/tag12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t\nonumber&#10;\end{align}&#10;&#10;\end{document}"/>
  <p:tag name="IGUANATEXSIZE" val="18"/>
</p:tagLst>
</file>

<file path=ppt/tags/tag12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0\nonumber&#10;\end{align}&#10;&#10;\end{document}"/>
  <p:tag name="IGUANATEXSIZE" val="18"/>
</p:tagLst>
</file>

<file path=ppt/tags/tag12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s\nonumber&#10;\end{align}&#10;&#10;\end{document}"/>
  <p:tag name="IGUANATEXSIZE" val="18"/>
</p:tagLst>
</file>

<file path=ppt/tags/tag12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t\nonumber&#10;\end{align}&#10;&#10;\end{document}"/>
  <p:tag name="IGUANATEXSIZE" val="18"/>
</p:tagLst>
</file>

<file path=ppt/tags/tag12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0\nonumber&#10;\end{align}&#10;&#10;\end{document}"/>
  <p:tag name="IGUANATEXSIZE" val="18"/>
</p:tagLst>
</file>

<file path=ppt/tags/tag125.xml><?xml version="1.0" encoding="utf-8"?>
<p:tagLst xmlns:a="http://schemas.openxmlformats.org/drawingml/2006/main" xmlns:r="http://schemas.openxmlformats.org/officeDocument/2006/relationships" xmlns:p="http://schemas.openxmlformats.org/presentationml/2006/main">
  <p:tag name="TIMING" val="|8|5.1|4.9|6.7|2.2|8.3"/>
</p:tagLst>
</file>

<file path=ppt/tags/tag12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Omega_{\mathrm{VSL}}\nonumber&#10;\end{align}&#10;\end{document}"/>
  <p:tag name="IGUANATEXSIZE" val="18"/>
</p:tagLst>
</file>

<file path=ppt/tags/tag12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Omega_{\mathrm{VSL}}\nonumber&#10;\end{align}&#10;\end{document}"/>
  <p:tag name="IGUANATEXSIZE" val="18"/>
</p:tagLst>
</file>

<file path=ppt/tags/tag12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Omega_{\mathrm{VSL}}\nonumber&#10;\end{align}&#10;\end{document}"/>
  <p:tag name="IGUANATEXSIZE" val="18"/>
</p:tagLst>
</file>

<file path=ppt/tags/tag12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Omega_{\mathrm{VSL}}\nonumber&#10;\end{align}&#10;\end{document}"/>
  <p:tag name="IGUANATEXSIZE" val="18"/>
</p:tagLst>
</file>

<file path=ppt/tags/tag1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scatter \nonumber&#10;\end{align}&#10;&#10;\end{document}"/>
  <p:tag name="IGUANATEXSIZE" val="18"/>
</p:tagLst>
</file>

<file path=ppt/tags/tag130.xml><?xml version="1.0" encoding="utf-8"?>
<p:tagLst xmlns:a="http://schemas.openxmlformats.org/drawingml/2006/main" xmlns:r="http://schemas.openxmlformats.org/officeDocument/2006/relationships" xmlns:p="http://schemas.openxmlformats.org/presentationml/2006/main">
  <p:tag name="TIMING" val="|8|5.1|4.9|6.7|2.2|8.3"/>
</p:tagLst>
</file>

<file path=ppt/tags/tag1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scatter \nonumber&#10;\end{align}&#10;&#10;\end{document}"/>
  <p:tag name="IGUANATEXSIZE" val="18"/>
</p:tagLst>
</file>

<file path=ppt/tags/tag1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w\nonumber&#10;\end{align}&#10;&#10;\end{document}"/>
  <p:tag name="IGUANATEXSIZE" val="18"/>
</p:tagLst>
</file>

<file path=ppt/tags/tag1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trans\nonumber&#10;\end{align}&#10;&#10;\end{document}"/>
  <p:tag name="IGUANATEXSIZE" val="18"/>
</p:tagLst>
</file>

<file path=ppt/tags/tag1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trans\nonumber&#10;\end{align}&#10;&#10;\end{document}"/>
  <p:tag name="IGUANATEXSIZE" val="18"/>
</p:tagLst>
</file>

<file path=ppt/tags/tag1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trans\nonumber&#10;\end{align}&#10;&#10;\end{document}"/>
  <p:tag name="IGUANATEXSIZE" val="18"/>
</p:tagLst>
</file>

<file path=ppt/tags/tag1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scatter(u)\nonumber&#10;\end{align}&#10;&#10;\end{document}"/>
  <p:tag name="IGUANATEXSIZE" val="16"/>
</p:tagLst>
</file>

<file path=ppt/tags/tag2.xml><?xml version="1.0" encoding="utf-8"?>
<p:tagLst xmlns:a="http://schemas.openxmlformats.org/drawingml/2006/main" xmlns:r="http://schemas.openxmlformats.org/officeDocument/2006/relationships" xmlns:p="http://schemas.openxmlformats.org/presentationml/2006/main">
  <p:tag name="TIMING" val="|10.8|2.8|4.4|8|13.7|4.9|1.7"/>
</p:tagLst>
</file>

<file path=ppt/tags/tag2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scatter(v)\nonumber&#10;\end{align}&#10;&#10;\end{document}"/>
  <p:tag name="IGUANATEXSIZE" val="16"/>
</p:tagLst>
</file>

<file path=ppt/tags/tag2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trans(u) \nonumber&#10;\end{align}&#10;&#10;\end{document}"/>
  <p:tag name="IGUANATEXSIZE" val="16"/>
</p:tagLst>
</file>

<file path=ppt/tags/tag2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trans(w) \nonumber&#10;\end{align}&#10;&#10;\end{document}"/>
  <p:tag name="IGUANATEXSIZE" val="16"/>
</p:tagLst>
</file>

<file path=ppt/tags/tag2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trans(v) \nonumber&#10;\end{align}&#10;&#10;\end{document}"/>
  <p:tag name="IGUANATEXSIZE" val="16"/>
</p:tagLst>
</file>

<file path=ppt/tags/tag2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phase(\theta_v\!) \nonumber&#10;\end{align}&#10;&#10;\end{document}"/>
  <p:tag name="IGUANATEXSIZE" val="16"/>
</p:tagLst>
</file>

<file path=ppt/tags/tag2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phase(\theta_u\!) \nonumber&#10;\end{align}&#10;&#10;\end{document}"/>
  <p:tag name="IGUANATEXSIZE" val="16"/>
</p:tagLst>
</file>

<file path=ppt/tags/tag2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phase \nonumber&#10;\end{align}&#10;&#10;\end{document}"/>
  <p:tag name="IGUANATEXSIZE" val="18"/>
</p:tagLst>
</file>

<file path=ppt/tags/tag2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phase \nonumber&#10;\end{align}&#10;&#10;\end{document}"/>
  <p:tag name="IGUANATEXSIZE" val="18"/>
</p:tagLst>
</file>

<file path=ppt/tags/tag2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u\nonumber&#10;\end{align}&#10;&#10;\end{document}"/>
  <p:tag name="IGUANATEXSIZE" val="18"/>
</p:tagLst>
</file>

<file path=ppt/tags/tag2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v\nonumber&#10;\end{align}&#10;&#10;\end{document}"/>
  <p:tag name="IGUANATEXSIZE" val="18"/>
</p:tagLst>
</file>

<file path=ppt/tags/tag3.xml><?xml version="1.0" encoding="utf-8"?>
<p:tagLst xmlns:a="http://schemas.openxmlformats.org/drawingml/2006/main" xmlns:r="http://schemas.openxmlformats.org/officeDocument/2006/relationships" xmlns:p="http://schemas.openxmlformats.org/presentationml/2006/main">
  <p:tag name="TIMING" val="|10.8|2.8|4.4|8|13.7|4.9|1.7"/>
</p:tagLst>
</file>

<file path=ppt/tags/tag3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s\nonumber&#10;\end{align}&#10;&#10;\end{document}"/>
  <p:tag name="IGUANATEXSIZE" val="18"/>
</p:tagLst>
</file>

<file path=ppt/tags/tag3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t\nonumber&#10;\end{align}&#10;&#10;\end{document}"/>
  <p:tag name="IGUANATEXSIZE" val="18"/>
</p:tagLst>
</file>

<file path=ppt/tags/tag3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0\nonumber&#10;\end{align}&#10;&#10;\end{document}"/>
  <p:tag name="IGUANATEXSIZE" val="18"/>
</p:tagLst>
</file>

<file path=ppt/tags/tag3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u\nonumber&#10;\end{align}&#10;&#10;\end{document}"/>
  <p:tag name="IGUANATEXSIZE" val="18"/>
</p:tagLst>
</file>

<file path=ppt/tags/tag3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v\nonumber&#10;\end{align}&#10;&#10;\end{document}"/>
  <p:tag name="IGUANATEXSIZE" val="18"/>
</p:tagLst>
</file>

<file path=ppt/tags/tag3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s\nonumber&#10;\end{align}&#10;&#10;\end{document}"/>
  <p:tag name="IGUANATEXSIZE" val="18"/>
</p:tagLst>
</file>

<file path=ppt/tags/tag3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t\nonumber&#10;\end{align}&#10;&#10;\end{document}"/>
  <p:tag name="IGUANATEXSIZE" val="18"/>
</p:tagLst>
</file>

<file path=ppt/tags/tag3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Phi \nonumber&#10;\end{align}&#10;&#10;\end{document}"/>
  <p:tag name="IGUANATEXSIZE" val="18"/>
</p:tagLst>
</file>

<file path=ppt/tags/tag38.xml><?xml version="1.0" encoding="utf-8"?>
<p:tagLst xmlns:a="http://schemas.openxmlformats.org/drawingml/2006/main" xmlns:r="http://schemas.openxmlformats.org/officeDocument/2006/relationships" xmlns:p="http://schemas.openxmlformats.org/presentationml/2006/main">
  <p:tag name="TIMING" val="|8|5.1|4.9|6.7|2.2|8.3"/>
</p:tagLst>
</file>

<file path=ppt/tags/tag3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L &amp;\approx  \Phi ~ \frac{1}{N} \sum^N \frac{g(u_i, v_i)}{\pdf(u_i, v_i)} \nonumber&#10;\end{align}&#10;&#10;\end{document}"/>
  <p:tag name="IGUANATEXSIZE" val="16"/>
</p:tagLst>
</file>

<file path=ppt/tags/tag4.xml><?xml version="1.0" encoding="utf-8"?>
<p:tagLst xmlns:a="http://schemas.openxmlformats.org/drawingml/2006/main" xmlns:r="http://schemas.openxmlformats.org/officeDocument/2006/relationships" xmlns:p="http://schemas.openxmlformats.org/presentationml/2006/main">
  <p:tag name="TIMING" val="|4.6|1.6|3.3|21|11.4"/>
</p:tagLst>
</file>

<file path=ppt/tags/tag4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s\nonumber&#10;\end{align}&#10;&#10;\end{document}"/>
  <p:tag name="IGUANATEXSIZE" val="18"/>
</p:tagLst>
</file>

<file path=ppt/tags/tag4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t\nonumber&#10;\end{align}&#10;&#10;\end{document}"/>
  <p:tag name="IGUANATEXSIZE" val="18"/>
</p:tagLst>
</file>

<file path=ppt/tags/tag4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0\nonumber&#10;\end{align}&#10;&#10;\end{document}"/>
  <p:tag name="IGUANATEXSIZE" val="18"/>
</p:tagLst>
</file>

<file path=ppt/tags/tag4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L \! = \Phi \! \int_0^s \!\!\! \int_0^t \!\! &#10;\frac{&#10;~~~~~~~~~~~~~~~~~~~~~~~~~~~~~~~~~~~~~~~~~~~~~~~~~~~~~}{} \dif v \dif u \nonumber&#10;\end{align}&#10;&#10;\end{document}"/>
  <p:tag name="IGUANATEXSIZE" val="16"/>
</p:tagLst>
</file>

<file path=ppt/tags/tag4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w(u,v)^2 \nonumber&#10;\end{align}&#10;&#10;\end{document}"/>
  <p:tag name="IGUANATEXSIZE" val="16"/>
</p:tagLst>
</file>

<file path=ppt/tags/tag4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V \nonumber&#10;\end{align}&#10;&#10;\end{document}"/>
  <p:tag name="IGUANATEXSIZE" val="16"/>
</p:tagLst>
</file>

<file path=ppt/tags/tag4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scatter(u)\nonumber&#10;\end{align}&#10;&#10;\end{document}"/>
  <p:tag name="IGUANATEXSIZE" val="16"/>
</p:tagLst>
</file>

<file path=ppt/tags/tag4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scatter(v)\nonumber&#10;\end{align}&#10;&#10;\end{document}"/>
  <p:tag name="IGUANATEXSIZE" val="16"/>
</p:tagLst>
</file>

<file path=ppt/tags/tag4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trans(u) \nonumber&#10;\end{align}&#10;&#10;\end{document}"/>
  <p:tag name="IGUANATEXSIZE" val="16"/>
</p:tagLst>
</file>

<file path=ppt/tags/tag4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trans(w) \nonumber&#10;\end{align}&#10;&#10;\end{document}"/>
  <p:tag name="IGUANATEXSIZE" val="16"/>
</p:tagLst>
</file>

<file path=ppt/tags/tag5.xml><?xml version="1.0" encoding="utf-8"?>
<p:tagLst xmlns:a="http://schemas.openxmlformats.org/drawingml/2006/main" xmlns:r="http://schemas.openxmlformats.org/officeDocument/2006/relationships" xmlns:p="http://schemas.openxmlformats.org/presentationml/2006/main">
  <p:tag name="TIMING" val="|4.6|1.6|3.3|21|11.4"/>
</p:tagLst>
</file>

<file path=ppt/tags/tag5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trans(v) \nonumber&#10;\end{align}&#10;&#10;\end{document}"/>
  <p:tag name="IGUANATEXSIZE" val="16"/>
</p:tagLst>
</file>

<file path=ppt/tags/tag5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phase(\theta_v\!) \nonumber&#10;\end{align}&#10;&#10;\end{document}"/>
  <p:tag name="IGUANATEXSIZE" val="16"/>
</p:tagLst>
</file>

<file path=ppt/tags/tag5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phase(\theta_u\!) \nonumber&#10;\end{align}&#10;&#10;\end{document}"/>
  <p:tag name="IGUANATEXSIZE" val="16"/>
</p:tagLst>
</file>

<file path=ppt/tags/tag5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s\nonumber&#10;\end{align}&#10;&#10;\end{document}"/>
  <p:tag name="IGUANATEXSIZE" val="18"/>
</p:tagLst>
</file>

<file path=ppt/tags/tag5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t\nonumber&#10;\end{align}&#10;&#10;\end{document}"/>
  <p:tag name="IGUANATEXSIZE" val="18"/>
</p:tagLst>
</file>

<file path=ppt/tags/tag5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0\nonumber&#10;\end{align}&#10;&#10;\end{document}"/>
  <p:tag name="IGUANATEXSIZE" val="18"/>
</p:tagLst>
</file>

<file path=ppt/tags/tag56.xml><?xml version="1.0" encoding="utf-8"?>
<p:tagLst xmlns:a="http://schemas.openxmlformats.org/drawingml/2006/main" xmlns:r="http://schemas.openxmlformats.org/officeDocument/2006/relationships" xmlns:p="http://schemas.openxmlformats.org/presentationml/2006/main">
  <p:tag name="TIMING" val="|8|5.1|4.9|6.7|2.2|8.3"/>
</p:tagLst>
</file>

<file path=ppt/tags/tag57.xml><?xml version="1.0" encoding="utf-8"?>
<p:tagLst xmlns:a="http://schemas.openxmlformats.org/drawingml/2006/main" xmlns:r="http://schemas.openxmlformats.org/officeDocument/2006/relationships" xmlns:p="http://schemas.openxmlformats.org/presentationml/2006/main">
  <p:tag name="TIMING" val="|8|5.1|4.9|6.7|2.2|8.3"/>
</p:tagLst>
</file>

<file path=ppt/tags/tag58.xml><?xml version="1.0" encoding="utf-8"?>
<p:tagLst xmlns:a="http://schemas.openxmlformats.org/drawingml/2006/main" xmlns:r="http://schemas.openxmlformats.org/officeDocument/2006/relationships" xmlns:p="http://schemas.openxmlformats.org/presentationml/2006/main">
  <p:tag name="TIMING" val="|8|5.1|4.9|6.7|2.2|8.3"/>
</p:tagLst>
</file>

<file path=ppt/tags/tag59.xml><?xml version="1.0" encoding="utf-8"?>
<p:tagLst xmlns:a="http://schemas.openxmlformats.org/drawingml/2006/main" xmlns:r="http://schemas.openxmlformats.org/officeDocument/2006/relationships" xmlns:p="http://schemas.openxmlformats.org/presentationml/2006/main">
  <p:tag name="TIMING" val="|8|5.1|4.9|6.7|2.2|8.3"/>
</p:tagLst>
</file>

<file path=ppt/tags/tag6.xml><?xml version="1.0" encoding="utf-8"?>
<p:tagLst xmlns:a="http://schemas.openxmlformats.org/drawingml/2006/main" xmlns:r="http://schemas.openxmlformats.org/officeDocument/2006/relationships" xmlns:p="http://schemas.openxmlformats.org/presentationml/2006/main">
  <p:tag name="TIMING" val="|8|5.1|4.9|6.7|2.2|8.3"/>
</p:tagLst>
</file>

<file path=ppt/tags/tag6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alpha\nonumber&#10;\end{align}&#10;\end{document}"/>
  <p:tag name="IGUANATEXSIZE" val="20"/>
</p:tagLst>
</file>

<file path=ppt/tags/tag61.xml><?xml version="1.0" encoding="utf-8"?>
<p:tagLst xmlns:a="http://schemas.openxmlformats.org/drawingml/2006/main" xmlns:r="http://schemas.openxmlformats.org/officeDocument/2006/relationships" xmlns:p="http://schemas.openxmlformats.org/presentationml/2006/main">
  <p:tag name="TIMING" val="|8|5.1|4.9|6.7|2.2|8.3"/>
</p:tagLst>
</file>

<file path=ppt/tags/tag6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alpha\nonumber&#10;\end{align}&#10;\end{document}"/>
  <p:tag name="IGUANATEXSIZE" val="20"/>
</p:tagLst>
</file>

<file path=ppt/tags/tag6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alpha\nonumber&#10;\end{align}&#10;\end{document}"/>
  <p:tag name="IGUANATEXSIZE" val="20"/>
</p:tagLst>
</file>

<file path=ppt/tags/tag64.xml><?xml version="1.0" encoding="utf-8"?>
<p:tagLst xmlns:a="http://schemas.openxmlformats.org/drawingml/2006/main" xmlns:r="http://schemas.openxmlformats.org/officeDocument/2006/relationships" xmlns:p="http://schemas.openxmlformats.org/presentationml/2006/main">
  <p:tag name="TIMING" val="|8|5.1|4.9|6.7|2.2|8.3"/>
</p:tagLst>
</file>

<file path=ppt/tags/tag65.xml><?xml version="1.0" encoding="utf-8"?>
<p:tagLst xmlns:a="http://schemas.openxmlformats.org/drawingml/2006/main" xmlns:r="http://schemas.openxmlformats.org/officeDocument/2006/relationships" xmlns:p="http://schemas.openxmlformats.org/presentationml/2006/main">
  <p:tag name="TIMING" val="|8|5.1|4.9|6.7|2.2|8.3"/>
</p:tagLst>
</file>

<file path=ppt/tags/tag66.xml><?xml version="1.0" encoding="utf-8"?>
<p:tagLst xmlns:a="http://schemas.openxmlformats.org/drawingml/2006/main" xmlns:r="http://schemas.openxmlformats.org/officeDocument/2006/relationships" xmlns:p="http://schemas.openxmlformats.org/presentationml/2006/main">
  <p:tag name="TIMING" val="|4.6|1.6|3.3|21|11.4"/>
</p:tagLst>
</file>

<file path=ppt/tags/tag6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L \! = \Phi \! \int \!\!\! \int \!\! &#10;\frac{&#10;\phase(\theta_u) \phase(\theta_v)&#10;\scatter(u) \scatter(v)&#10;\trans(u) \trans(w) \trans(v) V&#10;}{w(u,v)^2} \dif v \dif u \nonumber&#10;\end{align}&#10;&#10;\end{document}"/>
  <p:tag name="IGUANATEXSIZE" val="16"/>
</p:tagLst>
</file>

<file path=ppt/tags/tag6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L \! = \frac{\Phi}{\pi R^2} \! \int \!\!\! \int &#10;\scatter(u) \trans(u)&#10;\textcolor{red}{\int_{\Omega_{\mathrm{VSL}}}}&#10;\!\!\!\!\!\!\!\!\!&#10;\phase(\theta_u) \phase(\theta_v)&#10;\scatter(v)&#10;\trans(w) \trans(v) V&#10;\textcolor{red}{\dif \omega} \dif v \dif u \nonumber&#10;\end{align}&#10;&#10;\end{document}"/>
  <p:tag name="IGUANATEXSIZE" val="16"/>
</p:tagLst>
</file>

<file path=ppt/tags/tag6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L \! = \frac{\Phi}{\pi R^2} \! \int \!\!\! \int&#10;\scatter(u) \scatter(v)&#10;\trans(u) \trans(w) \trans(v) V&#10;\textcolor{red}{\int_{\Omega_{\mathrm{VSL}}}}&#10;\!\!\!\!\!&#10;\textcolor{myBlue}{\phase(\theta_u) \phase(\theta_v)}&#10;\textcolor{red}{\dif \omega} \dif v \dif u \nonumber&#10;\end{align}&#10;&#10;\end{document}"/>
  <p:tag name="IGUANATEXSIZE" val="16"/>
</p:tagLst>
</file>

<file path=ppt/tags/tag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L(\pos, \w) &amp;= L_m + L_s \nonumber \\&#10;L_s &amp;= \,\,\,\,\,\,\,\,\,\,\,\textcolor{myGreen}{T(s)}\,\,\,\,\,\,\,\,\,\,\,\,\, &#10;\int_{\Omega^+} \!\!\! \textcolor{myPink}{\brdf(\w, \w')} \,\,L_i(\pos_s, \w') \,\, \dw' \nonumber \\&#10;L_m &amp;= \textcolor{myGreen}{\int_0^s \scatter(u) \trans(u)} &#10;\int_{\Omega} \textcolor{myBlue}{\phase(\w, \w')} \,\,L_i(\pos_u, \w') \,\, \dw' \textcolor{myGreen}{\dif u} \nonumber&#10;\end{align}&#10;&#10;\end{document}"/>
  <p:tag name="IGUANATEXSIZE" val="18"/>
</p:tagLst>
</file>

<file path=ppt/tags/tag7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u\nonumber&#10;\end{align}&#10;&#10;\end{document}"/>
  <p:tag name="IGUANATEXSIZE" val="18"/>
</p:tagLst>
</file>

<file path=ppt/tags/tag7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v\nonumber&#10;\end{align}&#10;&#10;\end{document}"/>
  <p:tag name="IGUANATEXSIZE" val="18"/>
</p:tagLst>
</file>

<file path=ppt/tags/tag7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u\nonumber&#10;\end{align}&#10;&#10;\end{document}"/>
  <p:tag name="IGUANATEXSIZE" val="18"/>
</p:tagLst>
</file>

<file path=ppt/tags/tag7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v\nonumber&#10;\end{align}&#10;&#10;\end{document}"/>
  <p:tag name="IGUANATEXSIZE" val="18"/>
</p:tagLst>
</file>

<file path=ppt/tags/tag74.xml><?xml version="1.0" encoding="utf-8"?>
<p:tagLst xmlns:a="http://schemas.openxmlformats.org/drawingml/2006/main" xmlns:r="http://schemas.openxmlformats.org/officeDocument/2006/relationships" xmlns:p="http://schemas.openxmlformats.org/presentationml/2006/main">
  <p:tag name="TIMING" val="|8|5.1|4.9|6.7|2.2|8.3"/>
</p:tagLst>
</file>

<file path=ppt/tags/tag75.xml><?xml version="1.0" encoding="utf-8"?>
<p:tagLst xmlns:a="http://schemas.openxmlformats.org/drawingml/2006/main" xmlns:r="http://schemas.openxmlformats.org/officeDocument/2006/relationships" xmlns:p="http://schemas.openxmlformats.org/presentationml/2006/main">
  <p:tag name="TIMING" val="|8|5.1|4.9|6.7|2.2|8.3"/>
</p:tagLst>
</file>

<file path=ppt/tags/tag76.xml><?xml version="1.0" encoding="utf-8"?>
<p:tagLst xmlns:a="http://schemas.openxmlformats.org/drawingml/2006/main" xmlns:r="http://schemas.openxmlformats.org/officeDocument/2006/relationships" xmlns:p="http://schemas.openxmlformats.org/presentationml/2006/main">
  <p:tag name="TIMING" val="|8|5.1|4.9|6.7|2.2|8.3"/>
</p:tagLst>
</file>

<file path=ppt/tags/tag7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Omega_{\mathrm{VSL}}\nonumber&#10;\end{align}&#10;\end{document}"/>
  <p:tag name="IGUANATEXSIZE" val="18"/>
</p:tagLst>
</file>

<file path=ppt/tags/tag7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Omega_{\mathrm{VSL}}\nonumber&#10;\end{align}&#10;\end{document}"/>
  <p:tag name="IGUANATEXSIZE" val="18"/>
</p:tagLst>
</file>

<file path=ppt/tags/tag79.xml><?xml version="1.0" encoding="utf-8"?>
<p:tagLst xmlns:a="http://schemas.openxmlformats.org/drawingml/2006/main" xmlns:r="http://schemas.openxmlformats.org/officeDocument/2006/relationships" xmlns:p="http://schemas.openxmlformats.org/presentationml/2006/main">
  <p:tag name="TIMING" val="|8|5.1|4.9|6.7|2.2|8.3"/>
</p:tagLst>
</file>

<file path=ppt/tags/tag8.xml><?xml version="1.0" encoding="utf-8"?>
<p:tagLst xmlns:a="http://schemas.openxmlformats.org/drawingml/2006/main" xmlns:r="http://schemas.openxmlformats.org/officeDocument/2006/relationships" xmlns:p="http://schemas.openxmlformats.org/presentationml/2006/main">
  <p:tag name="TIMING" val="|8|5.1|4.9|6.7|2.2|8.3"/>
</p:tagLst>
</file>

<file path=ppt/tags/tag80.xml><?xml version="1.0" encoding="utf-8"?>
<p:tagLst xmlns:a="http://schemas.openxmlformats.org/drawingml/2006/main" xmlns:r="http://schemas.openxmlformats.org/officeDocument/2006/relationships" xmlns:p="http://schemas.openxmlformats.org/presentationml/2006/main">
  <p:tag name="TIMING" val="|8|5.1|4.9|6.7|2.2|8.3"/>
</p:tagLst>
</file>

<file path=ppt/tags/tag81.xml><?xml version="1.0" encoding="utf-8"?>
<p:tagLst xmlns:a="http://schemas.openxmlformats.org/drawingml/2006/main" xmlns:r="http://schemas.openxmlformats.org/officeDocument/2006/relationships" xmlns:p="http://schemas.openxmlformats.org/presentationml/2006/main">
  <p:tag name="TIMING" val="|8|5.1|4.9|6.7|2.2|8.3"/>
</p:tagLst>
</file>

<file path=ppt/tags/tag82.xml><?xml version="1.0" encoding="utf-8"?>
<p:tagLst xmlns:a="http://schemas.openxmlformats.org/drawingml/2006/main" xmlns:r="http://schemas.openxmlformats.org/officeDocument/2006/relationships" xmlns:p="http://schemas.openxmlformats.org/presentationml/2006/main">
  <p:tag name="TIMING" val="|8|5.1|4.9|6.7|2.2|8.3"/>
</p:tagLst>
</file>

<file path=ppt/tags/tag83.xml><?xml version="1.0" encoding="utf-8"?>
<p:tagLst xmlns:a="http://schemas.openxmlformats.org/drawingml/2006/main" xmlns:r="http://schemas.openxmlformats.org/officeDocument/2006/relationships" xmlns:p="http://schemas.openxmlformats.org/presentationml/2006/main">
  <p:tag name="TIMING" val="|8|5.1|4.9|6.7|2.2|8.3"/>
</p:tagLst>
</file>

<file path=ppt/tags/tag84.xml><?xml version="1.0" encoding="utf-8"?>
<p:tagLst xmlns:a="http://schemas.openxmlformats.org/drawingml/2006/main" xmlns:r="http://schemas.openxmlformats.org/officeDocument/2006/relationships" xmlns:p="http://schemas.openxmlformats.org/presentationml/2006/main">
  <p:tag name="TIMING" val="|8|5.1|4.9|6.7|2.2|8.3"/>
</p:tagLst>
</file>

<file path=ppt/tags/tag85.xml><?xml version="1.0" encoding="utf-8"?>
<p:tagLst xmlns:a="http://schemas.openxmlformats.org/drawingml/2006/main" xmlns:r="http://schemas.openxmlformats.org/officeDocument/2006/relationships" xmlns:p="http://schemas.openxmlformats.org/presentationml/2006/main">
  <p:tag name="TIMING" val="|4.6|1.6|3.3|21|11.4"/>
</p:tagLst>
</file>

<file path=ppt/tags/tag86.xml><?xml version="1.0" encoding="utf-8"?>
<p:tagLst xmlns:a="http://schemas.openxmlformats.org/drawingml/2006/main" xmlns:r="http://schemas.openxmlformats.org/officeDocument/2006/relationships" xmlns:p="http://schemas.openxmlformats.org/presentationml/2006/main">
  <p:tag name="TIMING" val="|8|5.1|4.9|6.7|2.2|8.3"/>
</p:tagLst>
</file>

<file path=ppt/tags/tag87.xml><?xml version="1.0" encoding="utf-8"?>
<p:tagLst xmlns:a="http://schemas.openxmlformats.org/drawingml/2006/main" xmlns:r="http://schemas.openxmlformats.org/officeDocument/2006/relationships" xmlns:p="http://schemas.openxmlformats.org/presentationml/2006/main">
  <p:tag name="TIMING" val="|8|5.1|4.9|6.7|2.2|8.3"/>
</p:tagLst>
</file>

<file path=ppt/tags/tag88.xml><?xml version="1.0" encoding="utf-8"?>
<p:tagLst xmlns:a="http://schemas.openxmlformats.org/drawingml/2006/main" xmlns:r="http://schemas.openxmlformats.org/officeDocument/2006/relationships" xmlns:p="http://schemas.openxmlformats.org/presentationml/2006/main">
  <p:tag name="TIMING" val="|8|5.1|4.9|6.7|2.2|8.3"/>
</p:tagLst>
</file>

<file path=ppt/tags/tag8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L \! = \Phi \! \int_0^s \!\!\! \int_0^t \!\! &#10;\frac{&#10;~~~~~~~~~~~~~~~~~~~~~~~~~~~~~~~~~~~~~~~~~~~~~~~~~~~~~}{} \dif v \dif u \nonumber&#10;\end{align}&#10;&#10;\end{document}"/>
  <p:tag name="IGUANATEXSIZE" val="16"/>
</p:tagLst>
</file>

<file path=ppt/tags/tag9.xml><?xml version="1.0" encoding="utf-8"?>
<p:tagLst xmlns:a="http://schemas.openxmlformats.org/drawingml/2006/main" xmlns:r="http://schemas.openxmlformats.org/officeDocument/2006/relationships" xmlns:p="http://schemas.openxmlformats.org/presentationml/2006/main">
  <p:tag name="TIMING" val="|8|5.1|4.9|6.7|2.2|8.3"/>
</p:tagLst>
</file>

<file path=ppt/tags/tag9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w(u,v)^2 \nonumber&#10;\end{align}&#10;&#10;\end{document}"/>
  <p:tag name="IGUANATEXSIZE" val="16"/>
</p:tagLst>
</file>

<file path=ppt/tags/tag9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V \nonumber&#10;\end{align}&#10;&#10;\end{document}"/>
  <p:tag name="IGUANATEXSIZE" val="16"/>
</p:tagLst>
</file>

<file path=ppt/tags/tag9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L &amp;\approx  \Phi ~ \frac{1}{N} \sum^N \frac{g(u_i, v_i)}{\pdf(u_i, v_i)} \nonumber&#10;\end{align}&#10;&#10;\end{document}"/>
  <p:tag name="IGUANATEXSIZE" val="16"/>
</p:tagLst>
</file>

<file path=ppt/tags/tag9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scatter \nonumber&#10;\end{align}&#10;&#10;\end{document}"/>
  <p:tag name="IGUANATEXSIZE" val="18"/>
</p:tagLst>
</file>

<file path=ppt/tags/tag9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scatter \nonumber&#10;\end{align}&#10;&#10;\end{document}"/>
  <p:tag name="IGUANATEXSIZE" val="18"/>
</p:tagLst>
</file>

<file path=ppt/tags/tag9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w\nonumber&#10;\end{align}&#10;&#10;\end{document}"/>
  <p:tag name="IGUANATEXSIZE" val="18"/>
</p:tagLst>
</file>

<file path=ppt/tags/tag9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trans\nonumber&#10;\end{align}&#10;&#10;\end{document}"/>
  <p:tag name="IGUANATEXSIZE" val="18"/>
</p:tagLst>
</file>

<file path=ppt/tags/tag9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trans\nonumber&#10;\end{align}&#10;&#10;\end{document}"/>
  <p:tag name="IGUANATEXSIZE" val="18"/>
</p:tagLst>
</file>

<file path=ppt/tags/tag9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trans\nonumber&#10;\end{align}&#10;&#10;\end{document}"/>
  <p:tag name="IGUANATEXSIZE" val="18"/>
</p:tagLst>
</file>

<file path=ppt/tags/tag9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xcolor}&#10;\usepackage{graphicx}&#10;&#10;\definecolor{myGreen}{rgb}{0,0.45,0.10}&#10;\definecolor{myPink}{rgb}{0.75,0.3,0.45}&#10;\definecolor{myBlue}{rgb}{0.25,0.4,0.72}&#10;&#10;&#10;\DeclareMathOperator{\tr}{tr}&#10;&#10;&#10;\newcommand{\trans}{T}&#10;\newcommand{\eye}{\mathbf{e}}&#10;\newcommand{\udir}{\vec{\mathbf{u}}}&#10;\newcommand{\vdir}{\vec{\mathbf{v}}}&#10;\newcommand{\wdir}{\vec{\mathbf{w}}}&#10;\newcommand{\ppos}{\mathbf{p}}&#10;\newcommand{\pos}{\mathbf{x}}&#10;\newcommand{\posy}{\mathbf{y}}&#10;\newcommand{\ray}{\mathbf{r}}&#10;\newcommand{\n}{\vec{\mathbf{n}}}&#10;\newcommand{\w}{\vec{\omega}}&#10;\newcommand{\dif}{\mathrm{d}}&#10;\newcommand{\dw}{\dif\w}&#10;\newcommand{\Area}{\mathcal{A}}&#10;\newcommand{\Vol}{\mathcal{V}}&#10;\newcommand{\dA}{\dif\Area}&#10;\newcommand{\dV}{\dif\Vol}&#10;\newcommand{\dt}{\dif t}&#10;\newcommand{\absorb}{\sigma_{a}}&#10;\newcommand{\scatter}{\sigma_{s}}&#10;\newcommand{\ext}{\sigma_{t}}&#10;\newcommand{\grad}{\ensuremath{\nabla}}&#10;%\newcommand{\trans}{T_r}&#10;\newcommand{\phase}{f_s}&#10;\newcommand{\brdf}{f_r}&#10;\newcommand{\fourpi}{\Omega_{4\pi}}&#10;\DeclareMathOperator{\pdf}{pdf}&#10;%\newcommand{\pdf}{\mathrm{pdf}}&#10;\DeclareMathOperator{\cdf}{cdf}&#10;%\newcommand{\cdf}{cd\!f}&#10;\DeclareMathOperator{\lerp}{lerp}&#10;\newcommand{\Vis}{V}&#10;\newcommand{\abs}[1]{\lvert#1\rvert}&#10;\newcommand{\norm}[1]{\lVert#1\rVert}&#10;\newcommand{\la}{\!\leftarrow\!}&#10;\newcommand{\ra}{\!\rightarrow\!}&#10;\newcommand{\lra}{\!\leftrightarrow\!}&#10;\DeclareMathOperator{\arcsinh}{\sinh^{-1}}&#10;\DeclareMathOperator{\arccosh}{\cosh^{-1}}&#10;\DeclareMathOperator{\csch}{csch}&#10;\DeclareMathOperator{\arccsch}{\csch^{-1}}&#10;\DeclareMathOperator{\myarctan}{\tan^{-1}} &#10;&#10;\pagestyle{empty}&#10;\begin{document}&#10;&#10;\begin{align}&#10;\scatter(u)\nonumber&#10;\end{align}&#10;&#10;\end{document}"/>
  <p:tag name="IGUANATEXSIZE" val="16"/>
</p:tagLst>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scene3d>
          <a:camera prst="orthographicFront"/>
          <a:lightRig rig="threePt" dir="t"/>
        </a:scene3d>
        <a:sp3d extrusionH="57150">
          <a:bevelT w="38100" h="38100"/>
        </a:sp3d>
      </a:bodyPr>
      <a:lstStyle>
        <a:defPPr marL="0" marR="0" indent="0" algn="l" defTabSz="914400" rtl="0" eaLnBrk="1" fontAlgn="auto" latinLnBrk="0" hangingPunct="1">
          <a:lnSpc>
            <a:spcPct val="100000"/>
          </a:lnSpc>
          <a:spcBef>
            <a:spcPct val="0"/>
          </a:spcBef>
          <a:spcAft>
            <a:spcPts val="0"/>
          </a:spcAft>
          <a:buClrTx/>
          <a:buSzTx/>
          <a:buFont typeface="Arial" pitchFamily="34" charset="0"/>
          <a:buNone/>
          <a:tabLst/>
          <a:defRPr kumimoji="0" sz="2200" b="1" kern="1200" noProof="0" dirty="0" smtClean="0">
            <a:ln w="6350">
              <a:noFill/>
            </a:ln>
            <a:solidFill>
              <a:schemeClr val="bg1">
                <a:lumMod val="85000"/>
              </a:schemeClr>
            </a:solidFill>
            <a:effectLst>
              <a:outerShdw blurRad="50800" dist="38100" dir="2700000" algn="tl" rotWithShape="0">
                <a:srgbClr val="000000">
                  <a:alpha val="40000"/>
                </a:srgbClr>
              </a:outerShdw>
            </a:effectLst>
            <a:latin typeface="Calibri" pitchFamily="34" charset="0"/>
            <a:ea typeface="+mj-ea"/>
            <a:cs typeface="+mj-cs"/>
          </a:defRPr>
        </a:defPPr>
      </a:lstStyle>
    </a:tx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2978</Words>
  <Application>Microsoft Office PowerPoint</Application>
  <PresentationFormat>On-screen Show (4:3)</PresentationFormat>
  <Paragraphs>610</Paragraphs>
  <Slides>45</Slides>
  <Notes>37</Notes>
  <HiddenSlides>7</HiddenSlides>
  <MMClips>2</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Larissa-Design</vt:lpstr>
      <vt:lpstr>Progressive Virtual Beam Lights</vt:lpstr>
      <vt:lpstr>MOTIVATION</vt:lpstr>
      <vt:lpstr>MOTIVATION</vt:lpstr>
      <vt:lpstr>MOTIVATION</vt:lpstr>
      <vt:lpstr>PREVIOUS WORK</vt:lpstr>
      <vt:lpstr>PREVIOUS WORK</vt:lpstr>
      <vt:lpstr>OVERVIEW</vt:lpstr>
      <vt:lpstr>PREVIOUS WORK: INDIRECT ILLUMINATION with RAY LIGHTS</vt:lpstr>
      <vt:lpstr>PREVIOUS WORK: INDIRECT ILLUMINATION with RAY LIGHTS</vt:lpstr>
      <vt:lpstr>PREVIOUS WORK: MEDIA-to-MEDIA with RAY LIGHTS</vt:lpstr>
      <vt:lpstr>PREVIOUS WORK: MEDIA-to-MEDIA with RAY LIGHTS</vt:lpstr>
      <vt:lpstr>PREVIOUS WORK: MEDIA-to-MEDIA with RAY LIGHTS</vt:lpstr>
      <vt:lpstr>PREVIOUS WORK: MEDIA-to-MEDIA with RAY LIGHTS</vt:lpstr>
      <vt:lpstr>PREVIOUS WORK: MEDIA-to-MEDIA with RAY LIGHTS</vt:lpstr>
      <vt:lpstr>PREVIOUS WORK: MEDIA-to-MEDIA with RAY LIGHTS</vt:lpstr>
      <vt:lpstr>PREVIOUS WORK: MEDIA-to-MEDIA with RAY LIGHTS</vt:lpstr>
      <vt:lpstr>PREVIOUS WORK: RAY LIGHTS – OVERVIEW</vt:lpstr>
      <vt:lpstr>PREVIOUS WORK: RAY LIGHTS – OVERVIEW</vt:lpstr>
      <vt:lpstr>PREVIOUS WORK: AVOIDING SINGULARITIES</vt:lpstr>
      <vt:lpstr>BEAM as a SWEPT SPHERE</vt:lpstr>
      <vt:lpstr>RAY LIGHT versus BEAM LIGHT</vt:lpstr>
      <vt:lpstr>MEDIA-to-MEDIA with BEAM LIGHTS</vt:lpstr>
      <vt:lpstr>MEDIA-to-MEDIA with BEAM LIGHTS</vt:lpstr>
      <vt:lpstr>MEDIA-to-MEDIA with BEAM LIGHTS</vt:lpstr>
      <vt:lpstr>PROGRESSIVE RENDERING</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PREVIOUS WORK</vt:lpstr>
      <vt:lpstr>PREVIOUS WORK: INDIRECT ILLUMINATION with RAY LIGHTS</vt:lpstr>
      <vt:lpstr>PREVIOUS WORK: INDIRECT ILLUMINATION with RAY LIGHTS</vt:lpstr>
      <vt:lpstr>PREVIOUS WORK: MEDIA-to-MEDIA with RAY LIGHTS</vt:lpstr>
      <vt:lpstr>PREVIOUS WORK: MEDIA-to-MEDIA with RAY LIGHTS</vt:lpstr>
      <vt:lpstr>INDIRECT ILLUMINATION with VIRTUAL LIGHTS – OVERVIEW</vt:lpstr>
      <vt:lpstr>PowerPoint Presentation</vt:lpstr>
      <vt:lpstr>PROGRESSIVE RENDERING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Carsten</dc:creator>
  <cp:lastModifiedBy>jan</cp:lastModifiedBy>
  <cp:revision>797</cp:revision>
  <dcterms:created xsi:type="dcterms:W3CDTF">2010-05-09T10:56:48Z</dcterms:created>
  <dcterms:modified xsi:type="dcterms:W3CDTF">2012-06-27T13:52:24Z</dcterms:modified>
</cp:coreProperties>
</file>