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9" r:id="rId2"/>
    <p:sldId id="258" r:id="rId3"/>
    <p:sldId id="317" r:id="rId4"/>
    <p:sldId id="264" r:id="rId5"/>
    <p:sldId id="266" r:id="rId6"/>
    <p:sldId id="267" r:id="rId7"/>
    <p:sldId id="268" r:id="rId8"/>
    <p:sldId id="269" r:id="rId9"/>
    <p:sldId id="271" r:id="rId10"/>
    <p:sldId id="270" r:id="rId11"/>
    <p:sldId id="273" r:id="rId12"/>
    <p:sldId id="265" r:id="rId13"/>
    <p:sldId id="277" r:id="rId14"/>
    <p:sldId id="278" r:id="rId15"/>
    <p:sldId id="279" r:id="rId16"/>
    <p:sldId id="276" r:id="rId17"/>
    <p:sldId id="283" r:id="rId18"/>
    <p:sldId id="282" r:id="rId19"/>
    <p:sldId id="280" r:id="rId20"/>
    <p:sldId id="284" r:id="rId21"/>
    <p:sldId id="285" r:id="rId22"/>
    <p:sldId id="262" r:id="rId23"/>
    <p:sldId id="299" r:id="rId24"/>
    <p:sldId id="300" r:id="rId25"/>
    <p:sldId id="301" r:id="rId26"/>
    <p:sldId id="302" r:id="rId27"/>
    <p:sldId id="274" r:id="rId28"/>
    <p:sldId id="293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5" r:id="rId38"/>
    <p:sldId id="313" r:id="rId39"/>
    <p:sldId id="318" r:id="rId40"/>
    <p:sldId id="312" r:id="rId41"/>
    <p:sldId id="263" r:id="rId42"/>
    <p:sldId id="315" r:id="rId43"/>
    <p:sldId id="305" r:id="rId44"/>
    <p:sldId id="275" r:id="rId45"/>
    <p:sldId id="304" r:id="rId46"/>
    <p:sldId id="316" r:id="rId4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8E"/>
    <a:srgbClr val="01A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202" autoAdjust="0"/>
  </p:normalViewPr>
  <p:slideViewPr>
    <p:cSldViewPr snapToObjects="1">
      <p:cViewPr>
        <p:scale>
          <a:sx n="70" d="100"/>
          <a:sy n="70" d="100"/>
        </p:scale>
        <p:origin x="-2814" y="-1008"/>
      </p:cViewPr>
      <p:guideLst>
        <p:guide orient="horz" pos="3294"/>
        <p:guide orient="horz" pos="3990"/>
        <p:guide pos="36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11CC1-2AC0-45FE-BCB7-D616B3201EB5}" type="datetimeFigureOut">
              <a:rPr lang="en-US" smtClean="0"/>
              <a:t>3/2/2011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54963-2FCD-4733-8657-98D6246A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28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48641-7D10-4A4D-A2D9-028F233AE576}" type="datetimeFigureOut">
              <a:rPr lang="de-DE" smtClean="0"/>
              <a:t>02.03.2011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B0F0C-65A7-4CA1-99FD-5DA51561A4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2779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 – point of interest</a:t>
            </a:r>
          </a:p>
          <a:p>
            <a:r>
              <a:rPr lang="en-US" dirty="0" smtClean="0"/>
              <a:t>light from 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778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Compute a conservative bounding radius outside which, none of the pixels can contribute the to compensation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971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en-US" b="1" dirty="0" smtClean="0"/>
              <a:t>possible</a:t>
            </a:r>
            <a:r>
              <a:rPr lang="en-US" dirty="0" smtClean="0"/>
              <a:t>: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Gterm</a:t>
            </a:r>
            <a:r>
              <a:rPr lang="en-US" dirty="0" smtClean="0"/>
              <a:t> not too high, otherwise error</a:t>
            </a:r>
          </a:p>
          <a:p>
            <a:r>
              <a:rPr lang="en-US" dirty="0" smtClean="0"/>
              <a:t>	No discontinuity, </a:t>
            </a:r>
            <a:r>
              <a:rPr lang="en-US" dirty="0" smtClean="0"/>
              <a:t>otherwise </a:t>
            </a:r>
            <a:r>
              <a:rPr lang="en-US" dirty="0" smtClean="0"/>
              <a:t>data in G-Buffer </a:t>
            </a:r>
            <a:r>
              <a:rPr lang="en-US" dirty="0" smtClean="0"/>
              <a:t>inaccurate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348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Computing </a:t>
            </a:r>
            <a:r>
              <a:rPr lang="en-US" baseline="0" dirty="0" smtClean="0"/>
              <a:t>the illumination </a:t>
            </a:r>
            <a:r>
              <a:rPr lang="en-US" baseline="0" dirty="0" smtClean="0"/>
              <a:t>due to </a:t>
            </a:r>
            <a:r>
              <a:rPr lang="en-US" baseline="0" dirty="0" smtClean="0"/>
              <a:t>VPLs is still the most costly part of the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241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a design decision. We target high performance and thus use only the directly visible surfaces for the compensation.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65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77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</a:t>
            </a:r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726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15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Geometry term is too high, we clamp it to some maximum threshold.</a:t>
            </a:r>
          </a:p>
          <a:p>
            <a:endParaRPr lang="en-US" dirty="0"/>
          </a:p>
          <a:p>
            <a:r>
              <a:rPr lang="en-US" dirty="0" smtClean="0"/>
              <a:t>The rendering time remains the same.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05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bounding the Geometry term introduces </a:t>
            </a:r>
            <a:r>
              <a:rPr lang="en-US" dirty="0" smtClean="0"/>
              <a:t>a systematic </a:t>
            </a:r>
            <a:r>
              <a:rPr lang="en-US" dirty="0"/>
              <a:t>error.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fact, we remove a short distance light </a:t>
            </a:r>
            <a:r>
              <a:rPr lang="en-US" dirty="0" smtClean="0"/>
              <a:t>transport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The bias is visible as artificial darkening around concave features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913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18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70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NICHOLS, G., SHOPF, J., AND WYMAN, C. 2009. Hierarchical</a:t>
            </a:r>
          </a:p>
          <a:p>
            <a:r>
              <a:rPr lang="en-US" dirty="0" smtClean="0"/>
              <a:t>image-space </a:t>
            </a:r>
            <a:r>
              <a:rPr lang="en-US" dirty="0" err="1" smtClean="0"/>
              <a:t>radiosity</a:t>
            </a:r>
            <a:r>
              <a:rPr lang="en-US" dirty="0" smtClean="0"/>
              <a:t> for interactive global illumination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49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996952"/>
            <a:ext cx="7772400" cy="1470025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752727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E8E2D7C-BC88-4F7F-90DE-9605B9736C12}" type="datetime1">
              <a:rPr lang="de-DE" smtClean="0"/>
              <a:t>02.03.2011</a:t>
            </a:fld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E8E2D7C-BC88-4F7F-90DE-9605B9736C12}" type="datetime1">
              <a:rPr lang="de-DE" smtClean="0"/>
              <a:t>02.03.2011</a:t>
            </a:fld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2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E8E2D7C-BC88-4F7F-90DE-9605B9736C12}" type="datetime1">
              <a:rPr lang="de-DE" smtClean="0"/>
              <a:t>02.03.2011</a:t>
            </a:fld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E8E2D7C-BC88-4F7F-90DE-9605B9736C12}" type="datetime1">
              <a:rPr lang="de-DE" smtClean="0"/>
              <a:t>02.03.2011</a:t>
            </a:fld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E8E2D7C-BC88-4F7F-90DE-9605B9736C12}" type="datetime1">
              <a:rPr lang="de-DE" smtClean="0"/>
              <a:t>02.03.2011</a:t>
            </a:fld>
            <a:endParaRPr lang="en-US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E8E2D7C-BC88-4F7F-90DE-9605B9736C12}" type="datetime1">
              <a:rPr lang="de-DE" smtClean="0"/>
              <a:t>02.03.2011</a:t>
            </a:fld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E8E2D7C-BC88-4F7F-90DE-9605B9736C12}" type="datetime1">
              <a:rPr lang="de-DE" smtClean="0"/>
              <a:t>02.03.2011</a:t>
            </a:fld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E8E2D7C-BC88-4F7F-90DE-9605B9736C12}" type="datetime1">
              <a:rPr lang="de-DE" smtClean="0"/>
              <a:t>02.03.2011</a:t>
            </a:fld>
            <a:endParaRPr lang="en-US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0" y="6643710"/>
            <a:ext cx="9144000" cy="214314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49000">
              <a:schemeClr val="tx2">
                <a:lumMod val="50000"/>
              </a:schemeClr>
            </a:gs>
            <a:gs pos="100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4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bgtest.bmp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angle 3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gradFill>
            <a:gsLst>
              <a:gs pos="0">
                <a:schemeClr val="tx1"/>
              </a:gs>
              <a:gs pos="31000">
                <a:schemeClr val="tx1"/>
              </a:gs>
              <a:gs pos="60000">
                <a:schemeClr val="tx1">
                  <a:lumMod val="75000"/>
                  <a:lumOff val="25000"/>
                </a:schemeClr>
              </a:gs>
              <a:gs pos="61000">
                <a:schemeClr val="tx1">
                  <a:lumMod val="65000"/>
                  <a:lumOff val="35000"/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50800" dir="5400000" sx="101000" sy="10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 smtClean="0"/>
              <a:t>Titelmasterformat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124744"/>
            <a:ext cx="8820000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9144000" cy="214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E8E2D7C-BC88-4F7F-90DE-9605B9736C12}" type="datetime1">
              <a:rPr lang="de-DE" smtClean="0"/>
              <a:t>02.03.2011</a:t>
            </a:fld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309663" cy="49330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7" r:id="rId7"/>
    <p:sldLayoutId id="214748366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marL="54000" algn="l" defTabSz="914400" rtl="0" eaLnBrk="1" latinLnBrk="0" hangingPunct="1">
        <a:spcBef>
          <a:spcPct val="0"/>
        </a:spcBef>
        <a:buFont typeface="Arial" pitchFamily="34" charset="0"/>
        <a:buNone/>
        <a:defRPr kumimoji="0" lang="de-DE" sz="2800" b="1" kern="1200" dirty="0" smtClean="0">
          <a:ln w="6350">
            <a:noFill/>
          </a:ln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360000" indent="-288000" algn="l" defTabSz="914400" rtl="0" eaLnBrk="1" latinLnBrk="0" hangingPunct="1">
        <a:lnSpc>
          <a:spcPct val="100000"/>
        </a:lnSpc>
        <a:spcBef>
          <a:spcPct val="20000"/>
        </a:spcBef>
        <a:buFontTx/>
        <a:buBlip>
          <a:blip r:embed="rId12"/>
        </a:buBlip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100000"/>
        </a:lnSpc>
        <a:spcBef>
          <a:spcPct val="20000"/>
        </a:spcBef>
        <a:buFontTx/>
        <a:buBlip>
          <a:blip r:embed="rId13"/>
        </a:buBlip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ct val="20000"/>
        </a:spcBef>
        <a:buFontTx/>
        <a:buBlip>
          <a:blip r:embed="rId13"/>
        </a:buBlip>
        <a:defRPr sz="2200" kern="1200">
          <a:solidFill>
            <a:schemeClr val="bg1"/>
          </a:solidFill>
          <a:latin typeface="+mn-lt"/>
          <a:ea typeface="+mn-ea"/>
          <a:cs typeface="+mn-cs"/>
        </a:defRPr>
      </a:lvl3pPr>
      <a:lvl4pPr marL="1116000" indent="-288000" algn="l" defTabSz="914400" rtl="0" eaLnBrk="1" latinLnBrk="0" hangingPunct="1">
        <a:lnSpc>
          <a:spcPct val="100000"/>
        </a:lnSpc>
        <a:spcBef>
          <a:spcPct val="20000"/>
        </a:spcBef>
        <a:buFontTx/>
        <a:buBlip>
          <a:blip r:embed="rId13"/>
        </a:buBlip>
        <a:defRPr sz="2200" kern="1200">
          <a:solidFill>
            <a:schemeClr val="bg1"/>
          </a:solidFill>
          <a:latin typeface="+mn-lt"/>
          <a:ea typeface="+mn-ea"/>
          <a:cs typeface="+mn-cs"/>
        </a:defRPr>
      </a:lvl4pPr>
      <a:lvl5pPr marL="1368000" indent="-288000" algn="l" defTabSz="914400" rtl="0" eaLnBrk="1" latinLnBrk="0" hangingPunct="1">
        <a:lnSpc>
          <a:spcPct val="100000"/>
        </a:lnSpc>
        <a:spcBef>
          <a:spcPct val="20000"/>
        </a:spcBef>
        <a:buFontTx/>
        <a:buBlip>
          <a:blip r:embed="rId13"/>
        </a:buBlip>
        <a:defRPr sz="2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6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.png"/><Relationship Id="rId9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4.png"/><Relationship Id="rId9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67544" y="3039095"/>
            <a:ext cx="8208912" cy="147002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SCREEN-SPACE BIAS COMPENSATION</a:t>
            </a:r>
            <a:br>
              <a:rPr lang="en-US" sz="4000" dirty="0" smtClean="0"/>
            </a:br>
            <a:r>
              <a:rPr lang="en-US" sz="200" dirty="0" smtClean="0"/>
              <a:t/>
            </a:r>
            <a:br>
              <a:rPr lang="en-US" sz="200" dirty="0" smtClean="0"/>
            </a:br>
            <a:r>
              <a:rPr lang="en-US" sz="3100" dirty="0" smtClean="0"/>
              <a:t>FOR INTERACTIVE HIGH-QUALITY </a:t>
            </a:r>
            <a:r>
              <a:rPr lang="en-US" sz="3100" dirty="0"/>
              <a:t>R</a:t>
            </a:r>
            <a:r>
              <a:rPr lang="en-US" sz="3100" dirty="0" smtClean="0"/>
              <a:t>ENDERING </a:t>
            </a:r>
            <a:br>
              <a:rPr lang="en-US" sz="3100" dirty="0" smtClean="0"/>
            </a:br>
            <a:r>
              <a:rPr lang="en-US" sz="3100" dirty="0" smtClean="0"/>
              <a:t>WITH VIRTUAL POINT LIGHTS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83568" y="4988768"/>
            <a:ext cx="7776864" cy="1752600"/>
          </a:xfrm>
        </p:spPr>
        <p:txBody>
          <a:bodyPr>
            <a:normAutofit/>
          </a:bodyPr>
          <a:lstStyle/>
          <a:p>
            <a:r>
              <a:rPr lang="de-DE" sz="2000" dirty="0"/>
              <a:t>Jan </a:t>
            </a:r>
            <a:r>
              <a:rPr lang="de-DE" sz="2000" dirty="0" smtClean="0"/>
              <a:t>Novak, Thomas Engelhardt, and Carsten Dachsbacher</a:t>
            </a:r>
            <a:br>
              <a:rPr lang="de-DE" sz="2000" dirty="0" smtClean="0"/>
            </a:br>
            <a:endParaRPr lang="de-DE" sz="1100" dirty="0" smtClean="0"/>
          </a:p>
          <a:p>
            <a:r>
              <a:rPr lang="en-US" sz="2000" dirty="0"/>
              <a:t>Computer Graphics </a:t>
            </a:r>
            <a:r>
              <a:rPr lang="en-US" sz="2000" dirty="0" smtClean="0"/>
              <a:t>Group</a:t>
            </a:r>
            <a:br>
              <a:rPr lang="en-US" sz="2000" dirty="0" smtClean="0"/>
            </a:br>
            <a:r>
              <a:rPr lang="en-US" sz="2000" dirty="0" smtClean="0"/>
              <a:t>Karlsruhe </a:t>
            </a:r>
            <a:r>
              <a:rPr lang="en-US" sz="2000" dirty="0"/>
              <a:t>Institute of Technology</a:t>
            </a:r>
            <a:endParaRPr lang="de-DE" sz="2000" dirty="0"/>
          </a:p>
          <a:p>
            <a:endParaRPr lang="en-US" sz="20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96" y="999182"/>
            <a:ext cx="5410200" cy="1709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1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VPL Rendering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1543" y="3674622"/>
            <a:ext cx="3888429" cy="29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611580" y="5492956"/>
            <a:ext cx="3031232" cy="504056"/>
          </a:xfrm>
          <a:prstGeom prst="rect">
            <a:avLst/>
          </a:prstGeom>
          <a:effectLst>
            <a:outerShdw blurRad="63500" dist="508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image plane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411740" y="4708960"/>
            <a:ext cx="3031232" cy="504056"/>
          </a:xfrm>
          <a:prstGeom prst="rect">
            <a:avLst/>
          </a:prstGeom>
          <a:effectLst>
            <a:outerShdw blurRad="63500" dist="508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eye</a:t>
            </a:r>
            <a:endParaRPr lang="en-US" sz="2000" dirty="0"/>
          </a:p>
        </p:txBody>
      </p:sp>
      <p:sp>
        <p:nvSpPr>
          <p:cNvPr id="12" name="Content Placeholder 6"/>
          <p:cNvSpPr>
            <a:spLocks noGrp="1"/>
          </p:cNvSpPr>
          <p:nvPr>
            <p:ph idx="1"/>
          </p:nvPr>
        </p:nvSpPr>
        <p:spPr>
          <a:xfrm>
            <a:off x="180000" y="1077816"/>
            <a:ext cx="8820000" cy="5447528"/>
          </a:xfrm>
        </p:spPr>
        <p:txBody>
          <a:bodyPr/>
          <a:lstStyle/>
          <a:p>
            <a:pPr>
              <a:lnSpc>
                <a:spcPts val="2240"/>
              </a:lnSpc>
            </a:pPr>
            <a:r>
              <a:rPr lang="en-US" dirty="0" smtClean="0"/>
              <a:t>Based on Instant </a:t>
            </a:r>
            <a:r>
              <a:rPr lang="en-US" dirty="0" err="1" smtClean="0"/>
              <a:t>Radiosity</a:t>
            </a:r>
            <a:r>
              <a:rPr lang="en-US" dirty="0" smtClean="0"/>
              <a:t> [</a:t>
            </a:r>
            <a:r>
              <a:rPr lang="en-US" i="1" dirty="0" smtClean="0"/>
              <a:t>Keller 1997</a:t>
            </a:r>
            <a:r>
              <a:rPr lang="en-US" dirty="0" smtClean="0"/>
              <a:t>]</a:t>
            </a:r>
            <a:endParaRPr lang="en-US" sz="700" dirty="0" smtClean="0"/>
          </a:p>
          <a:p>
            <a:r>
              <a:rPr lang="en-US" dirty="0" smtClean="0"/>
              <a:t>Indirect illumination approximated by </a:t>
            </a:r>
            <a:r>
              <a:rPr lang="en-US" b="1" dirty="0" smtClean="0"/>
              <a:t>Virtual Point Lights (VPLs) </a:t>
            </a:r>
            <a:endParaRPr lang="en-US" b="1" dirty="0"/>
          </a:p>
        </p:txBody>
      </p:sp>
      <p:pic>
        <p:nvPicPr>
          <p:cNvPr id="13" name="Picture 4" descr="D:\papers\i3d2011_biascomp\presentation\img\eq_L_ha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07244"/>
            <a:ext cx="216024" cy="352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421" y="2186528"/>
            <a:ext cx="3003803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309" y="1700808"/>
            <a:ext cx="1864004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5"/>
          <p:cNvSpPr txBox="1">
            <a:spLocks/>
          </p:cNvSpPr>
          <p:nvPr/>
        </p:nvSpPr>
        <p:spPr>
          <a:xfrm rot="20761046">
            <a:off x="1271641" y="3091984"/>
            <a:ext cx="3231488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Direct emission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eft Brace 17"/>
          <p:cNvSpPr/>
          <p:nvPr/>
        </p:nvSpPr>
        <p:spPr>
          <a:xfrm rot="16200000">
            <a:off x="3466928" y="2710798"/>
            <a:ext cx="216026" cy="454154"/>
          </a:xfrm>
          <a:prstGeom prst="leftBrace">
            <a:avLst>
              <a:gd name="adj1" fmla="val 33134"/>
              <a:gd name="adj2" fmla="val 50000"/>
            </a:avLst>
          </a:prstGeom>
          <a:ln w="25400" cap="flat"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 rot="20761046">
            <a:off x="2120591" y="3127609"/>
            <a:ext cx="3231488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Direct illumination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Left Brace 19"/>
          <p:cNvSpPr/>
          <p:nvPr/>
        </p:nvSpPr>
        <p:spPr>
          <a:xfrm rot="16200000">
            <a:off x="4209899" y="2710798"/>
            <a:ext cx="216026" cy="454154"/>
          </a:xfrm>
          <a:prstGeom prst="leftBrace">
            <a:avLst>
              <a:gd name="adj1" fmla="val 33134"/>
              <a:gd name="adj2" fmla="val 50000"/>
            </a:avLst>
          </a:prstGeom>
          <a:ln w="25400" cap="flat"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 rot="20761046">
            <a:off x="2892958" y="3180638"/>
            <a:ext cx="3231488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Indirect illumination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eft Brace 21"/>
          <p:cNvSpPr/>
          <p:nvPr/>
        </p:nvSpPr>
        <p:spPr>
          <a:xfrm rot="16200000">
            <a:off x="5169171" y="2703694"/>
            <a:ext cx="216026" cy="454154"/>
          </a:xfrm>
          <a:prstGeom prst="leftBrace">
            <a:avLst>
              <a:gd name="adj1" fmla="val 33134"/>
              <a:gd name="adj2" fmla="val 50000"/>
            </a:avLst>
          </a:prstGeom>
          <a:ln w="25400" cap="flat"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VPL </a:t>
            </a:r>
            <a:r>
              <a:rPr lang="en-US" dirty="0" smtClean="0"/>
              <a:t>Rendering – Singularities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364" y="1741944"/>
            <a:ext cx="7017238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976752" y="1111096"/>
            <a:ext cx="693472" cy="45823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1543" y="3674622"/>
            <a:ext cx="3888429" cy="29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6259" y="2780928"/>
            <a:ext cx="4081885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 rot="2855543">
            <a:off x="5995052" y="3970403"/>
            <a:ext cx="642679" cy="311486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800675" y="3161033"/>
            <a:ext cx="1499017" cy="45823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51520" y="2708920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600" dirty="0" smtClean="0"/>
              <a:t>Geometry term:</a:t>
            </a:r>
            <a:endParaRPr lang="en-US" sz="16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51520" y="1628800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600" dirty="0" smtClean="0"/>
              <a:t>Transport operator:</a:t>
            </a:r>
            <a:endParaRPr lang="en-US" sz="16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611580" y="5492956"/>
            <a:ext cx="3031232" cy="504056"/>
          </a:xfrm>
          <a:prstGeom prst="rect">
            <a:avLst/>
          </a:prstGeom>
          <a:effectLst>
            <a:outerShdw blurRad="63500" dist="508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image plane</a:t>
            </a:r>
            <a:endParaRPr lang="en-US" sz="20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411740" y="4708960"/>
            <a:ext cx="3031232" cy="504056"/>
          </a:xfrm>
          <a:prstGeom prst="rect">
            <a:avLst/>
          </a:prstGeom>
          <a:effectLst>
            <a:outerShdw blurRad="63500" dist="508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eye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5254581" y="1924308"/>
            <a:ext cx="1143377" cy="45823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421" y="2186528"/>
            <a:ext cx="3003803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0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765E-6 L -2.77778E-6 -0.182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8" grpId="0"/>
      <p:bldP spid="19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Artifacts - Splotches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68" y="1144978"/>
            <a:ext cx="6261720" cy="46962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315279" y="5661248"/>
            <a:ext cx="3596932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marL="72000" indent="0">
              <a:buNone/>
            </a:pPr>
            <a:r>
              <a:rPr lang="en-US" sz="2000" i="1" dirty="0"/>
              <a:t>scene</a:t>
            </a:r>
            <a:r>
              <a:rPr lang="en-US" sz="2000" dirty="0"/>
              <a:t>: Autodesk | </a:t>
            </a:r>
            <a:r>
              <a:rPr lang="en-US" sz="2000" i="1" dirty="0"/>
              <a:t>rendering</a:t>
            </a:r>
            <a:r>
              <a:rPr lang="en-US" sz="2000" dirty="0"/>
              <a:t>: Edgar Velázquez-</a:t>
            </a:r>
            <a:r>
              <a:rPr lang="en-US" sz="2000" dirty="0" err="1"/>
              <a:t>Armendáriz</a:t>
            </a:r>
            <a:endParaRPr lang="en-US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83568" y="6165304"/>
            <a:ext cx="792088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Both are mathematically correct, but…</a:t>
            </a:r>
            <a:endParaRPr lang="en-US" sz="2000" dirty="0"/>
          </a:p>
        </p:txBody>
      </p:sp>
      <p:sp>
        <p:nvSpPr>
          <p:cNvPr id="3" name="Oval 2"/>
          <p:cNvSpPr/>
          <p:nvPr/>
        </p:nvSpPr>
        <p:spPr>
          <a:xfrm>
            <a:off x="3995936" y="1296799"/>
            <a:ext cx="836930" cy="83693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19672" y="1296799"/>
            <a:ext cx="836930" cy="83693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41734" y="1655966"/>
            <a:ext cx="836930" cy="83693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95736" y="4389578"/>
            <a:ext cx="836930" cy="83693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0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1112" y="205395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Artifacts - Splotches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5604" y="1628800"/>
            <a:ext cx="392238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Reference (slow) rendering</a:t>
            </a:r>
            <a:endParaRPr lang="en-US" sz="1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637004" y="1628800"/>
            <a:ext cx="39278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Clamping VPLs’ contribution</a:t>
            </a:r>
            <a:endParaRPr lang="en-US" sz="1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205395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5076" y="205395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788024" y="1628800"/>
            <a:ext cx="38164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Fast rendering with less VPLs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2775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-0.10278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10174 -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33472 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33299 4.44444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23628 2.9629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23229 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Artifacts - Splotches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430500" y="1628800"/>
            <a:ext cx="392238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Reference (slow) rendering</a:t>
            </a:r>
            <a:endParaRPr lang="en-US" sz="1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80112" y="1628800"/>
            <a:ext cx="39278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Clamping VPLs’ contribution</a:t>
            </a:r>
            <a:endParaRPr lang="en-US" sz="1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05395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205395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205395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2663788" y="1628800"/>
            <a:ext cx="38164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Fast rendering with less VPLs</a:t>
            </a:r>
            <a:endParaRPr lang="en-US" sz="18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80000" y="5324128"/>
            <a:ext cx="8820000" cy="954752"/>
          </a:xfrm>
        </p:spPr>
        <p:txBody>
          <a:bodyPr>
            <a:normAutofit/>
          </a:bodyPr>
          <a:lstStyle/>
          <a:p>
            <a:pPr marL="72000" indent="0" algn="ctr">
              <a:buNone/>
            </a:pPr>
            <a:r>
              <a:rPr lang="en-US" sz="2000" dirty="0" smtClean="0"/>
              <a:t>Clamp the contribution of nearby VPLs</a:t>
            </a:r>
            <a:br>
              <a:rPr lang="en-US" sz="2000" dirty="0" smtClean="0"/>
            </a:br>
            <a:r>
              <a:rPr lang="en-US" sz="2000" dirty="0" smtClean="0"/>
              <a:t>by bounding the Geometry term.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69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Artifacts - Splotches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430500" y="1628800"/>
            <a:ext cx="392238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Reference (slow) rendering</a:t>
            </a:r>
            <a:endParaRPr lang="en-US" sz="1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80112" y="1628800"/>
            <a:ext cx="39278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Clamping VPLs’ contribution</a:t>
            </a:r>
            <a:endParaRPr lang="en-US" sz="1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05395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205395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205395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2663788" y="1628800"/>
            <a:ext cx="38164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b="1" dirty="0" smtClean="0"/>
              <a:t>DIFFERENCE</a:t>
            </a:r>
            <a:endParaRPr lang="en-US" sz="1800" b="1" dirty="0"/>
          </a:p>
        </p:txBody>
      </p:sp>
      <p:sp>
        <p:nvSpPr>
          <p:cNvPr id="12" name="Arc 11"/>
          <p:cNvSpPr/>
          <p:nvPr/>
        </p:nvSpPr>
        <p:spPr>
          <a:xfrm>
            <a:off x="2887980" y="1508740"/>
            <a:ext cx="3401164" cy="883960"/>
          </a:xfrm>
          <a:prstGeom prst="arc">
            <a:avLst>
              <a:gd name="adj1" fmla="val 11028567"/>
              <a:gd name="adj2" fmla="val 21341249"/>
            </a:avLst>
          </a:prstGeom>
          <a:ln>
            <a:solidFill>
              <a:srgbClr val="00A88E"/>
            </a:solidFill>
            <a:headEnd type="triangl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0000" y="5301208"/>
            <a:ext cx="8820000" cy="836984"/>
          </a:xfrm>
        </p:spPr>
        <p:txBody>
          <a:bodyPr>
            <a:normAutofit/>
          </a:bodyPr>
          <a:lstStyle/>
          <a:p>
            <a:pPr marL="72000" indent="0" algn="ctr">
              <a:buNone/>
            </a:pPr>
            <a:r>
              <a:rPr lang="en-US" sz="2000" dirty="0" smtClean="0"/>
              <a:t>Clamping removes short distance light transport.</a:t>
            </a:r>
          </a:p>
          <a:p>
            <a:pPr marL="72000" indent="0" algn="ctr">
              <a:buNone/>
            </a:pPr>
            <a:r>
              <a:rPr lang="en-US" sz="2000" dirty="0" smtClean="0"/>
              <a:t>How do we restore the missing energy?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98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Bounded</a:t>
            </a:r>
            <a:r>
              <a:rPr lang="en-US" dirty="0"/>
              <a:t> and </a:t>
            </a:r>
            <a:r>
              <a:rPr lang="en-US" dirty="0">
                <a:solidFill>
                  <a:srgbClr val="00B0F0"/>
                </a:solidFill>
              </a:rPr>
              <a:t>Residual</a:t>
            </a:r>
            <a:r>
              <a:rPr lang="en-US" dirty="0"/>
              <a:t> Light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92" y="947585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papers\i3d2011_biascomp\presentation\img\buddha_clam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68" y="947585"/>
            <a:ext cx="2560320" cy="2560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2160" y="947584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51520" y="2028293"/>
            <a:ext cx="5616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 -</a:t>
            </a:r>
            <a:endParaRPr lang="en-US" sz="2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24696" y="2028292"/>
            <a:ext cx="56677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/>
              <a:t>=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2664" y="4697676"/>
            <a:ext cx="2040940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6"/>
          <a:stretch/>
        </p:blipFill>
        <p:spPr bwMode="auto">
          <a:xfrm>
            <a:off x="2145346" y="3829984"/>
            <a:ext cx="2008254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1670" y="5553932"/>
            <a:ext cx="3735323" cy="868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0743" y="4653136"/>
            <a:ext cx="3283609" cy="868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6111" y="3098274"/>
            <a:ext cx="556869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-684584" y="4869160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1800" dirty="0" smtClean="0"/>
              <a:t>Bounded indirect LT:</a:t>
            </a:r>
            <a:endParaRPr lang="en-US" sz="18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-684584" y="5798258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1800" dirty="0" smtClean="0"/>
              <a:t>Residual indirect</a:t>
            </a:r>
            <a:r>
              <a:rPr lang="en-US" sz="1800" dirty="0" smtClean="0">
                <a:solidFill>
                  <a:srgbClr val="00B0F0"/>
                </a:solidFill>
              </a:rPr>
              <a:t> </a:t>
            </a:r>
            <a:r>
              <a:rPr lang="en-US" sz="1800" dirty="0" smtClean="0"/>
              <a:t>LT:</a:t>
            </a:r>
            <a:endParaRPr lang="en-US" sz="18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7"/>
          <a:stretch/>
        </p:blipFill>
        <p:spPr bwMode="auto">
          <a:xfrm>
            <a:off x="467544" y="3098274"/>
            <a:ext cx="1530404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8115" y="3098272"/>
            <a:ext cx="1530706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8072" y="5622512"/>
            <a:ext cx="742492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-684584" y="4005064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1800" dirty="0" smtClean="0"/>
              <a:t>Complete LT:</a:t>
            </a:r>
            <a:endParaRPr lang="en-US" sz="1800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370" y="3806456"/>
            <a:ext cx="2280284" cy="868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1"/>
          <a:stretch/>
        </p:blipFill>
        <p:spPr bwMode="auto">
          <a:xfrm>
            <a:off x="1774302" y="6225872"/>
            <a:ext cx="256221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1808400" y="6394956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/>
              <a:t>:  user-defined bound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581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7" grpId="0"/>
      <p:bldP spid="28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1795" y="4697676"/>
            <a:ext cx="1667865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Bounded</a:t>
            </a:r>
            <a:r>
              <a:rPr lang="en-US" dirty="0"/>
              <a:t> and </a:t>
            </a:r>
            <a:r>
              <a:rPr lang="en-US" dirty="0">
                <a:solidFill>
                  <a:srgbClr val="00B0F0"/>
                </a:solidFill>
              </a:rPr>
              <a:t>Residual</a:t>
            </a:r>
            <a:r>
              <a:rPr lang="en-US" dirty="0"/>
              <a:t> Light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92" y="947585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papers\i3d2011_biascomp\presentation\img\buddha_clam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68" y="947585"/>
            <a:ext cx="2560320" cy="2560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2160" y="947584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8115" y="3098274"/>
            <a:ext cx="1530706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6111" y="3098274"/>
            <a:ext cx="556869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papers\i3d2011_biascomp\presentation\img\buddha_clam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68" y="947583"/>
            <a:ext cx="2560320" cy="2560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8115" y="3098272"/>
            <a:ext cx="1530706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51520" y="2028293"/>
            <a:ext cx="5616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 -</a:t>
            </a:r>
            <a:endParaRPr lang="en-US" sz="20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24696" y="2028292"/>
            <a:ext cx="56677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/>
              <a:t>=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7"/>
          <a:stretch/>
        </p:blipFill>
        <p:spPr bwMode="auto">
          <a:xfrm>
            <a:off x="467544" y="3098274"/>
            <a:ext cx="1530404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0.43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4.16667E-6 0.431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Bounded</a:t>
            </a:r>
            <a:r>
              <a:rPr lang="en-US" dirty="0"/>
              <a:t> and </a:t>
            </a:r>
            <a:r>
              <a:rPr lang="en-US" dirty="0">
                <a:solidFill>
                  <a:srgbClr val="00B0F0"/>
                </a:solidFill>
              </a:rPr>
              <a:t>Residual</a:t>
            </a:r>
            <a:r>
              <a:rPr lang="en-US" dirty="0"/>
              <a:t> Light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92" y="947585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papers\i3d2011_biascomp\presentation\img\buddha_clam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68" y="947585"/>
            <a:ext cx="2560320" cy="2560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2160" y="947584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92" y="3949065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2160" y="3949065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251520" y="5117740"/>
            <a:ext cx="5616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 =</a:t>
            </a:r>
            <a:endParaRPr lang="en-US" sz="20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224696" y="5117739"/>
            <a:ext cx="56677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+</a:t>
            </a:r>
            <a:endParaRPr lang="en-US" sz="2000" dirty="0"/>
          </a:p>
        </p:txBody>
      </p:sp>
      <p:pic>
        <p:nvPicPr>
          <p:cNvPr id="20" name="Picture 3" descr="D:\papers\i3d2011_biascomp\presentation\img\buddha_clam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68" y="3949064"/>
            <a:ext cx="2560320" cy="2560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8115" y="6049631"/>
            <a:ext cx="1530706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8115" y="3098272"/>
            <a:ext cx="1530706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6111" y="3098274"/>
            <a:ext cx="556869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51520" y="3710940"/>
            <a:ext cx="87400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251520" y="2028293"/>
            <a:ext cx="5616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 -</a:t>
            </a:r>
            <a:endParaRPr lang="en-US" sz="20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224696" y="2028292"/>
            <a:ext cx="56677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/>
              <a:t>=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7"/>
          <a:stretch/>
        </p:blipFill>
        <p:spPr bwMode="auto">
          <a:xfrm>
            <a:off x="467544" y="3098274"/>
            <a:ext cx="1530404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/>
          <a:stretch/>
        </p:blipFill>
        <p:spPr bwMode="auto">
          <a:xfrm>
            <a:off x="323528" y="6049631"/>
            <a:ext cx="2599184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2"/>
          <a:stretch/>
        </p:blipFill>
        <p:spPr bwMode="auto">
          <a:xfrm>
            <a:off x="6516216" y="6035064"/>
            <a:ext cx="943000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6436110" y="6146762"/>
            <a:ext cx="1176209" cy="32524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003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Residual </a:t>
            </a:r>
            <a:r>
              <a:rPr lang="en-US" dirty="0" smtClean="0"/>
              <a:t>Light Transport – 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00" y="1196752"/>
            <a:ext cx="8820000" cy="5447528"/>
          </a:xfrm>
        </p:spPr>
        <p:txBody>
          <a:bodyPr/>
          <a:lstStyle/>
          <a:p>
            <a:pPr marL="72000" indent="0">
              <a:buNone/>
            </a:pPr>
            <a:endParaRPr lang="en-US" dirty="0" smtClean="0"/>
          </a:p>
          <a:p>
            <a:pPr marL="72000" indent="0">
              <a:buNone/>
            </a:pPr>
            <a:r>
              <a:rPr lang="en-US" dirty="0" smtClean="0"/>
              <a:t>Illumination </a:t>
            </a:r>
            <a:r>
              <a:rPr lang="en-US" dirty="0"/>
              <a:t>in the Presence of Weak </a:t>
            </a:r>
            <a:r>
              <a:rPr lang="en-US" dirty="0" smtClean="0"/>
              <a:t>Singularities </a:t>
            </a:r>
            <a:r>
              <a:rPr lang="en-US" dirty="0"/>
              <a:t>[</a:t>
            </a:r>
            <a:r>
              <a:rPr lang="en-US" i="1" dirty="0" err="1"/>
              <a:t>Kollig</a:t>
            </a:r>
            <a:r>
              <a:rPr lang="en-US" i="1" dirty="0"/>
              <a:t> and Keller 2004</a:t>
            </a:r>
            <a:r>
              <a:rPr lang="en-US" dirty="0" smtClean="0"/>
              <a:t>]</a:t>
            </a:r>
          </a:p>
          <a:p>
            <a:pPr lvl="2"/>
            <a:endParaRPr lang="en-US" sz="1800" dirty="0" smtClean="0"/>
          </a:p>
          <a:p>
            <a:pPr lvl="2"/>
            <a:r>
              <a:rPr lang="en-US" sz="1800" dirty="0" smtClean="0"/>
              <a:t>Bias compensation via tracing additional rays</a:t>
            </a:r>
          </a:p>
          <a:p>
            <a:pPr lvl="2"/>
            <a:r>
              <a:rPr lang="en-US" sz="1800" dirty="0" smtClean="0"/>
              <a:t>Indirect illumination for </a:t>
            </a:r>
            <a:r>
              <a:rPr lang="en-US" sz="1800" dirty="0" smtClean="0">
                <a:solidFill>
                  <a:srgbClr val="00B0F0"/>
                </a:solidFill>
              </a:rPr>
              <a:t>residual</a:t>
            </a:r>
            <a:r>
              <a:rPr lang="en-US" sz="1800" dirty="0" smtClean="0"/>
              <a:t> transport </a:t>
            </a:r>
            <a:br>
              <a:rPr lang="en-US" sz="1800" dirty="0" smtClean="0"/>
            </a:br>
            <a:r>
              <a:rPr lang="en-US" sz="1800" dirty="0" smtClean="0"/>
              <a:t>computed via path tracing</a:t>
            </a:r>
            <a:endParaRPr lang="en-US" dirty="0" smtClean="0"/>
          </a:p>
          <a:p>
            <a:pPr lvl="2"/>
            <a:r>
              <a:rPr lang="en-US" sz="1800" dirty="0" smtClean="0"/>
              <a:t>Unbiased but computational very intensive (~hours)</a:t>
            </a:r>
          </a:p>
          <a:p>
            <a:pPr lvl="2"/>
            <a:r>
              <a:rPr lang="en-US" sz="1800" dirty="0" smtClean="0"/>
              <a:t>Infeasible for interactive applications</a:t>
            </a:r>
          </a:p>
          <a:p>
            <a:pPr marL="7200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76687"/>
            <a:ext cx="2435825" cy="15563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4365104"/>
            <a:ext cx="3427170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7138" y="4905356"/>
            <a:ext cx="4144065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427984" y="5058999"/>
            <a:ext cx="1080119" cy="45823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789240" y="5733256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600" dirty="0" smtClean="0"/>
              <a:t>Computed using path tracing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08103" y="5517232"/>
            <a:ext cx="432048" cy="288032"/>
          </a:xfrm>
          <a:prstGeom prst="straightConnector1">
            <a:avLst/>
          </a:prstGeom>
          <a:ln>
            <a:solidFill>
              <a:srgbClr val="00A88E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2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3205660"/>
            <a:ext cx="4512227" cy="339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Light Transport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Rendering equation:</a:t>
            </a:r>
          </a:p>
          <a:p>
            <a:endParaRPr lang="en-US" dirty="0" smtClean="0"/>
          </a:p>
          <a:p>
            <a:endParaRPr lang="en-US" dirty="0" smtClean="0"/>
          </a:p>
          <a:p>
            <a:pPr marL="72000" indent="0">
              <a:buNone/>
            </a:pPr>
            <a:endParaRPr lang="en-US" dirty="0"/>
          </a:p>
          <a:p>
            <a:pPr marL="72000" indent="0">
              <a:buNone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0" name="Picture 2" descr="D:\papers\i3d2011_biascomp\presentation\img\eq_render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89323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4292840" y="2348880"/>
            <a:ext cx="3231488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Reflected light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eft Brace 10"/>
          <p:cNvSpPr/>
          <p:nvPr/>
        </p:nvSpPr>
        <p:spPr>
          <a:xfrm rot="16200000">
            <a:off x="2522577" y="1739613"/>
            <a:ext cx="210420" cy="1152129"/>
          </a:xfrm>
          <a:prstGeom prst="leftBrace">
            <a:avLst>
              <a:gd name="adj1" fmla="val 33134"/>
              <a:gd name="adj2" fmla="val 50000"/>
            </a:avLst>
          </a:prstGeom>
          <a:ln w="25400" cap="flat"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16200000">
            <a:off x="5802366" y="-249639"/>
            <a:ext cx="216024" cy="5125030"/>
          </a:xfrm>
          <a:prstGeom prst="leftBrace">
            <a:avLst>
              <a:gd name="adj1" fmla="val 33134"/>
              <a:gd name="adj2" fmla="val 50000"/>
            </a:avLst>
          </a:prstGeom>
          <a:ln w="25400" cap="flat"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980472" y="2348880"/>
            <a:ext cx="3231488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Emitted light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340350" y="5413474"/>
            <a:ext cx="63500" cy="63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780308" y="4392662"/>
            <a:ext cx="63500" cy="63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302442" y="4356812"/>
            <a:ext cx="63500" cy="63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2843808" y="4437112"/>
            <a:ext cx="2482675" cy="987781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408491" y="4424412"/>
            <a:ext cx="891701" cy="975879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8" name="Content Placeholder 2"/>
          <p:cNvSpPr txBox="1">
            <a:spLocks/>
          </p:cNvSpPr>
          <p:nvPr/>
        </p:nvSpPr>
        <p:spPr>
          <a:xfrm>
            <a:off x="2267744" y="4221088"/>
            <a:ext cx="576064" cy="504056"/>
          </a:xfrm>
          <a:prstGeom prst="rect">
            <a:avLst/>
          </a:prstGeom>
          <a:effectLst>
            <a:outerShdw blurRad="63500" dist="508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600" b="1" dirty="0" smtClean="0">
                <a:latin typeface="Garamond" pitchFamily="18" charset="0"/>
                <a:cs typeface="Times New Roman" pitchFamily="18" charset="0"/>
              </a:rPr>
              <a:t>x</a:t>
            </a:r>
            <a:endParaRPr lang="en-US" sz="2000" b="1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5207905" y="5330318"/>
            <a:ext cx="576064" cy="504056"/>
          </a:xfrm>
          <a:prstGeom prst="rect">
            <a:avLst/>
          </a:prstGeom>
          <a:effectLst>
            <a:outerShdw blurRad="63500" dist="508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600" b="1" dirty="0" smtClean="0">
                <a:latin typeface="Garamond" pitchFamily="18" charset="0"/>
                <a:cs typeface="Times New Roman" pitchFamily="18" charset="0"/>
              </a:rPr>
              <a:t>y</a:t>
            </a:r>
            <a:endParaRPr lang="en-US" sz="2000" b="1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>
          <a:xfrm>
            <a:off x="6156176" y="3983603"/>
            <a:ext cx="576064" cy="504056"/>
          </a:xfrm>
          <a:prstGeom prst="rect">
            <a:avLst/>
          </a:prstGeom>
          <a:effectLst>
            <a:outerShdw blurRad="63500" dist="508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600" b="1" dirty="0" smtClean="0">
                <a:latin typeface="Garamond" pitchFamily="18" charset="0"/>
                <a:cs typeface="Times New Roman" pitchFamily="18" charset="0"/>
              </a:rPr>
              <a:t>z</a:t>
            </a:r>
            <a:endParaRPr lang="en-US" sz="2000" b="1" dirty="0">
              <a:latin typeface="Garamond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844202" y="4554943"/>
            <a:ext cx="1455989" cy="45823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ounded Rectangle 13"/>
          <p:cNvSpPr/>
          <p:nvPr/>
        </p:nvSpPr>
        <p:spPr>
          <a:xfrm>
            <a:off x="4317877" y="4554942"/>
            <a:ext cx="504055" cy="45823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Residual </a:t>
            </a:r>
            <a:r>
              <a:rPr lang="en-US" dirty="0" smtClean="0"/>
              <a:t>Light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908720"/>
            <a:ext cx="4788040" cy="5447528"/>
          </a:xfrm>
        </p:spPr>
        <p:txBody>
          <a:bodyPr>
            <a:normAutofit/>
          </a:bodyPr>
          <a:lstStyle/>
          <a:p>
            <a:pPr marL="72000" indent="0">
              <a:buNone/>
            </a:pPr>
            <a:endParaRPr lang="en-US" dirty="0" smtClean="0"/>
          </a:p>
          <a:p>
            <a:pPr marL="72000" indent="0">
              <a:buNone/>
            </a:pPr>
            <a:r>
              <a:rPr lang="en-US" dirty="0" smtClean="0"/>
              <a:t> </a:t>
            </a:r>
          </a:p>
          <a:p>
            <a:pPr marL="576000" lvl="2" indent="0">
              <a:buNone/>
            </a:pPr>
            <a:endParaRPr lang="en-US" sz="1800" dirty="0" smtClean="0"/>
          </a:p>
          <a:p>
            <a:r>
              <a:rPr lang="en-US" sz="1800" dirty="0" smtClean="0"/>
              <a:t>Solution:</a:t>
            </a:r>
          </a:p>
          <a:p>
            <a:pPr lvl="2"/>
            <a:r>
              <a:rPr lang="en-US" sz="1800" dirty="0" smtClean="0"/>
              <a:t>Re-use </a:t>
            </a:r>
            <a:r>
              <a:rPr lang="en-US" sz="1800" dirty="0"/>
              <a:t>the existing (clamped) </a:t>
            </a:r>
            <a:r>
              <a:rPr lang="en-US" sz="1800" dirty="0" smtClean="0"/>
              <a:t>solution</a:t>
            </a:r>
          </a:p>
          <a:p>
            <a:pPr lvl="2"/>
            <a:r>
              <a:rPr lang="en-US" sz="1800" dirty="0" smtClean="0"/>
              <a:t>Iteratively apply the residual transport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2400" y="908720"/>
            <a:ext cx="4095584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endParaRPr lang="en-US" dirty="0" smtClean="0"/>
          </a:p>
          <a:p>
            <a:pPr marL="72000" indent="0">
              <a:buFontTx/>
              <a:buNone/>
            </a:pPr>
            <a:r>
              <a:rPr lang="en-US" dirty="0" smtClean="0"/>
              <a:t>Our approach:</a:t>
            </a:r>
          </a:p>
          <a:p>
            <a:pPr marL="72000" indent="0">
              <a:buFontTx/>
              <a:buNone/>
            </a:pPr>
            <a:endParaRPr lang="en-US" sz="1800" dirty="0" smtClean="0"/>
          </a:p>
          <a:p>
            <a:r>
              <a:rPr lang="en-US" sz="1800" dirty="0" smtClean="0"/>
              <a:t>Motivation:</a:t>
            </a:r>
          </a:p>
          <a:p>
            <a:pPr lvl="2"/>
            <a:r>
              <a:rPr lang="en-US" sz="1800" dirty="0" smtClean="0"/>
              <a:t>Restore energy, remove bias</a:t>
            </a:r>
          </a:p>
          <a:p>
            <a:pPr lvl="2"/>
            <a:r>
              <a:rPr lang="en-US" sz="1800" dirty="0" smtClean="0"/>
              <a:t>Interactive frame-rates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959" y="3665608"/>
            <a:ext cx="4144065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05264" y="5157192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600" dirty="0" smtClean="0"/>
              <a:t>Compute once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788024" y="5085184"/>
            <a:ext cx="576064" cy="384043"/>
          </a:xfrm>
          <a:prstGeom prst="straightConnector1">
            <a:avLst/>
          </a:prstGeom>
          <a:ln>
            <a:solidFill>
              <a:srgbClr val="00A88E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300191" y="5013176"/>
            <a:ext cx="432048" cy="288032"/>
          </a:xfrm>
          <a:prstGeom prst="straightConnector1">
            <a:avLst/>
          </a:prstGeom>
          <a:ln>
            <a:solidFill>
              <a:srgbClr val="00A88E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4637112" y="5404492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600" dirty="0" smtClean="0"/>
              <a:t>Apply iteratively</a:t>
            </a:r>
            <a:endParaRPr lang="en-US" sz="16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115616" y="5877272"/>
            <a:ext cx="6775648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Design choice: compute and apply in screen-space</a:t>
            </a:r>
            <a:endParaRPr lang="en-US" sz="1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72" y="4437112"/>
            <a:ext cx="4144060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1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 uiExpand="1" build="p"/>
      <p:bldP spid="12" grpId="0"/>
      <p:bldP spid="19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Algorithm Overview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99592" y="836712"/>
            <a:ext cx="7200800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endParaRPr lang="en-US" dirty="0" smtClean="0"/>
          </a:p>
          <a:p>
            <a:pPr marL="72000" indent="0">
              <a:buFontTx/>
              <a:buNone/>
            </a:pPr>
            <a:endParaRPr lang="en-US" sz="1800" dirty="0" smtClean="0"/>
          </a:p>
          <a:p>
            <a:r>
              <a:rPr lang="en-US" sz="2000" dirty="0" err="1" smtClean="0"/>
              <a:t>Precomputation</a:t>
            </a:r>
            <a:r>
              <a:rPr lang="en-US" sz="2000" dirty="0" smtClean="0"/>
              <a:t>:</a:t>
            </a:r>
          </a:p>
          <a:p>
            <a:pPr marL="1033200" lvl="2" indent="-457200">
              <a:buFont typeface="+mj-lt"/>
              <a:buAutoNum type="arabicPeriod"/>
            </a:pPr>
            <a:r>
              <a:rPr lang="en-US" sz="2000" dirty="0" smtClean="0"/>
              <a:t>Distribute VPLs (CPU)</a:t>
            </a:r>
          </a:p>
          <a:p>
            <a:pPr marL="1033200" lvl="2" indent="-457200">
              <a:buFont typeface="+mj-lt"/>
              <a:buAutoNum type="arabicPeriod"/>
            </a:pPr>
            <a:r>
              <a:rPr lang="en-US" sz="2000" dirty="0" smtClean="0"/>
              <a:t>Create an Imperfect Shadow Map [</a:t>
            </a:r>
            <a:r>
              <a:rPr lang="en-US" sz="2000" i="1" dirty="0" err="1" smtClean="0"/>
              <a:t>Ritschel</a:t>
            </a:r>
            <a:r>
              <a:rPr lang="en-US" sz="2000" i="1" dirty="0" smtClean="0"/>
              <a:t> et al. 2008</a:t>
            </a:r>
            <a:r>
              <a:rPr lang="en-US" sz="2000" dirty="0" smtClean="0"/>
              <a:t>] </a:t>
            </a:r>
            <a:br>
              <a:rPr lang="en-US" sz="2000" dirty="0" smtClean="0"/>
            </a:br>
            <a:r>
              <a:rPr lang="en-US" sz="2000" dirty="0" smtClean="0"/>
              <a:t>for each VPL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Rendering:</a:t>
            </a:r>
          </a:p>
          <a:p>
            <a:pPr marL="1033200" lvl="2" indent="-457200">
              <a:buFont typeface="+mj-lt"/>
              <a:buAutoNum type="arabicPeriod"/>
            </a:pPr>
            <a:r>
              <a:rPr lang="en-US" sz="2000" dirty="0" smtClean="0"/>
              <a:t>Render the scene to find visible surfaces</a:t>
            </a:r>
          </a:p>
          <a:p>
            <a:pPr marL="1033200" lvl="2" indent="-457200">
              <a:buFont typeface="+mj-lt"/>
              <a:buAutoNum type="arabicPeriod"/>
            </a:pPr>
            <a:r>
              <a:rPr lang="en-US" sz="2000" dirty="0" smtClean="0"/>
              <a:t>Apply deferred direct and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bounded </a:t>
            </a:r>
            <a:r>
              <a:rPr lang="en-US" sz="2000" dirty="0" smtClean="0"/>
              <a:t>VPL lighting</a:t>
            </a:r>
          </a:p>
          <a:p>
            <a:pPr marL="1033200" lvl="2" indent="-457200">
              <a:buFont typeface="+mj-lt"/>
              <a:buAutoNum type="arabicPeriod"/>
            </a:pPr>
            <a:r>
              <a:rPr lang="en-US" sz="2000" dirty="0" smtClean="0"/>
              <a:t>N-times in screen-space:</a:t>
            </a:r>
          </a:p>
          <a:p>
            <a:pPr marL="1080000" lvl="4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Compute </a:t>
            </a:r>
            <a:r>
              <a:rPr lang="en-US" sz="2000" dirty="0" smtClean="0">
                <a:solidFill>
                  <a:srgbClr val="00B0F0"/>
                </a:solidFill>
              </a:rPr>
              <a:t>residual</a:t>
            </a:r>
            <a:r>
              <a:rPr lang="en-US" sz="2000" dirty="0" smtClean="0"/>
              <a:t> transport and add it to the image</a:t>
            </a:r>
          </a:p>
          <a:p>
            <a:pPr lvl="4"/>
            <a:endParaRPr lang="en-US" sz="1800" dirty="0" smtClean="0"/>
          </a:p>
          <a:p>
            <a:pPr marL="576000" lvl="2" indent="0">
              <a:buFontTx/>
              <a:buNone/>
            </a:pPr>
            <a:endParaRPr lang="en-US" sz="1800" dirty="0" smtClean="0"/>
          </a:p>
        </p:txBody>
      </p:sp>
      <p:sp>
        <p:nvSpPr>
          <p:cNvPr id="17" name="Rounded Rectangle 16"/>
          <p:cNvSpPr/>
          <p:nvPr/>
        </p:nvSpPr>
        <p:spPr>
          <a:xfrm>
            <a:off x="1403648" y="4450761"/>
            <a:ext cx="6624736" cy="1656183"/>
          </a:xfrm>
          <a:prstGeom prst="roundRect">
            <a:avLst>
              <a:gd name="adj" fmla="val 11623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/>
          <a:stretch/>
        </p:blipFill>
        <p:spPr bwMode="auto">
          <a:xfrm>
            <a:off x="7043437" y="3919408"/>
            <a:ext cx="1416995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9"/>
          <a:stretch/>
        </p:blipFill>
        <p:spPr bwMode="auto">
          <a:xfrm>
            <a:off x="3915176" y="5229200"/>
            <a:ext cx="2745055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Screen-Space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67544" y="836712"/>
            <a:ext cx="7632848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endParaRPr lang="en-US" dirty="0" smtClean="0"/>
          </a:p>
          <a:p>
            <a:r>
              <a:rPr lang="en-US" sz="2000" b="1" dirty="0" smtClean="0"/>
              <a:t>FOR EACH </a:t>
            </a:r>
            <a:r>
              <a:rPr lang="en-US" sz="2000" dirty="0" smtClean="0"/>
              <a:t>pixel:</a:t>
            </a:r>
          </a:p>
          <a:p>
            <a:pPr lvl="1"/>
            <a:r>
              <a:rPr lang="en-US" sz="2000" dirty="0" smtClean="0"/>
              <a:t>iterate over neighboring pixels </a:t>
            </a:r>
          </a:p>
          <a:p>
            <a:pPr lvl="2"/>
            <a:r>
              <a:rPr lang="en-US" sz="2000" b="1" dirty="0" smtClean="0"/>
              <a:t>IF</a:t>
            </a:r>
            <a:r>
              <a:rPr lang="en-US" sz="2000" dirty="0" smtClean="0"/>
              <a:t>                            :</a:t>
            </a:r>
          </a:p>
          <a:p>
            <a:pPr lvl="3"/>
            <a:r>
              <a:rPr lang="en-US" sz="2000" dirty="0"/>
              <a:t>add contribution in “</a:t>
            </a:r>
            <a:r>
              <a:rPr lang="en-US" sz="2000" dirty="0" err="1"/>
              <a:t>radiosity</a:t>
            </a:r>
            <a:r>
              <a:rPr lang="en-US" sz="2000" dirty="0"/>
              <a:t> style”</a:t>
            </a:r>
          </a:p>
          <a:p>
            <a:pPr marL="576000" lvl="2" indent="0">
              <a:buNone/>
            </a:pPr>
            <a:endParaRPr lang="en-US" sz="2000" dirty="0" smtClean="0"/>
          </a:p>
        </p:txBody>
      </p:sp>
      <p:sp>
        <p:nvSpPr>
          <p:cNvPr id="21" name="Rounded Rectangle 20"/>
          <p:cNvSpPr/>
          <p:nvPr/>
        </p:nvSpPr>
        <p:spPr>
          <a:xfrm>
            <a:off x="467544" y="2367976"/>
            <a:ext cx="5544616" cy="32524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0500" y="1829460"/>
            <a:ext cx="1525218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642385" y="1556792"/>
            <a:ext cx="2250095" cy="2123512"/>
            <a:chOff x="6642385" y="3609744"/>
            <a:chExt cx="2250095" cy="2123512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42385" y="3609744"/>
              <a:ext cx="1665655" cy="16689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6651856" y="5301208"/>
              <a:ext cx="1656184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800" dirty="0" smtClean="0"/>
                <a:t>Camera view</a:t>
              </a:r>
              <a:endParaRPr lang="en-US" sz="1800" dirty="0"/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7004088" y="4420928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Shading point 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x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7452320" y="3848113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Sample 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y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17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Screen-Space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642385" y="1556792"/>
            <a:ext cx="2250095" cy="2123512"/>
            <a:chOff x="6642385" y="3609744"/>
            <a:chExt cx="2250095" cy="212351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42385" y="3609744"/>
              <a:ext cx="1665655" cy="16689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6651856" y="5301208"/>
              <a:ext cx="1656184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800" dirty="0" smtClean="0"/>
                <a:t>Camera view</a:t>
              </a:r>
              <a:endParaRPr lang="en-US" sz="1800" dirty="0"/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7004088" y="4420928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Shading point 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x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7452320" y="3848113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Sample 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y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05507" y="3789040"/>
            <a:ext cx="2599995" cy="2160240"/>
            <a:chOff x="6505507" y="1340768"/>
            <a:chExt cx="2599995" cy="21602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05507" y="1447573"/>
              <a:ext cx="2458981" cy="16689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6836612" y="3068960"/>
              <a:ext cx="1327412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800" dirty="0" smtClean="0"/>
                <a:t>Side view</a:t>
              </a:r>
              <a:endParaRPr lang="en-US" sz="1800" dirty="0"/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8604448" y="1340768"/>
              <a:ext cx="501054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</a:effectLst>
                </a:rPr>
                <a:t>eye</a:t>
              </a:r>
              <a:endParaRPr lang="en-US" sz="12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8103394" y="1340768"/>
              <a:ext cx="64507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</a:effectLst>
                </a:rPr>
                <a:t>Image</a:t>
              </a:r>
              <a:endParaRPr lang="en-US" sz="12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7092280" y="2708920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Shading point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x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7380312" y="1844824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Sample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y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467544" y="2367976"/>
            <a:ext cx="5544616" cy="32524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67544" y="836712"/>
            <a:ext cx="7632848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endParaRPr lang="en-US" dirty="0" smtClean="0"/>
          </a:p>
          <a:p>
            <a:r>
              <a:rPr lang="en-US" sz="2000" b="1" dirty="0" smtClean="0"/>
              <a:t>FOR EACH </a:t>
            </a:r>
            <a:r>
              <a:rPr lang="en-US" sz="2000" dirty="0" smtClean="0"/>
              <a:t>pixel:</a:t>
            </a:r>
          </a:p>
          <a:p>
            <a:pPr lvl="1"/>
            <a:r>
              <a:rPr lang="en-US" sz="2000" dirty="0" smtClean="0"/>
              <a:t>iterate over neighboring pixels </a:t>
            </a:r>
          </a:p>
          <a:p>
            <a:pPr lvl="2"/>
            <a:r>
              <a:rPr lang="en-US" sz="2000" b="1" dirty="0" smtClean="0"/>
              <a:t>IF</a:t>
            </a:r>
            <a:r>
              <a:rPr lang="en-US" sz="2000" dirty="0" smtClean="0"/>
              <a:t>                            :</a:t>
            </a:r>
          </a:p>
          <a:p>
            <a:pPr lvl="3"/>
            <a:r>
              <a:rPr lang="en-US" sz="2000" dirty="0" smtClean="0"/>
              <a:t>add contribution in “</a:t>
            </a:r>
            <a:r>
              <a:rPr lang="en-US" sz="2000" dirty="0" err="1" smtClean="0"/>
              <a:t>radiosity</a:t>
            </a:r>
            <a:r>
              <a:rPr lang="en-US" sz="2000" dirty="0" smtClean="0"/>
              <a:t> style”</a:t>
            </a:r>
          </a:p>
          <a:p>
            <a:pPr marL="576000" lvl="2" indent="0">
              <a:buNone/>
            </a:pPr>
            <a:endParaRPr lang="en-US" sz="2000" dirty="0" smtClean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0500" y="1829460"/>
            <a:ext cx="1525218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3358713"/>
            <a:ext cx="3864738" cy="7555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619944" y="4618340"/>
            <a:ext cx="6384144" cy="202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000" lvl="2" indent="0">
              <a:buNone/>
            </a:pPr>
            <a:r>
              <a:rPr lang="en-US" sz="2000" dirty="0" smtClean="0"/>
              <a:t>G-buffer stores all necessary information.</a:t>
            </a:r>
          </a:p>
        </p:txBody>
      </p:sp>
    </p:spTree>
    <p:extLst>
      <p:ext uri="{BB962C8B-B14F-4D97-AF65-F5344CB8AC3E}">
        <p14:creationId xmlns:p14="http://schemas.microsoft.com/office/powerpoint/2010/main" val="385356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Screen-Space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467544" y="2023637"/>
            <a:ext cx="5544616" cy="32524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67544" y="836712"/>
            <a:ext cx="7632848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endParaRPr lang="en-US" dirty="0" smtClean="0"/>
          </a:p>
          <a:p>
            <a:r>
              <a:rPr lang="en-US" sz="2000" b="1" dirty="0" smtClean="0"/>
              <a:t>FOR EACH </a:t>
            </a:r>
            <a:r>
              <a:rPr lang="en-US" sz="2000" dirty="0" smtClean="0"/>
              <a:t>pixel:</a:t>
            </a:r>
          </a:p>
          <a:p>
            <a:pPr lvl="1"/>
            <a:r>
              <a:rPr lang="en-US" sz="2000" dirty="0" smtClean="0"/>
              <a:t>iterate over neighboring pixels </a:t>
            </a:r>
          </a:p>
          <a:p>
            <a:pPr lvl="2"/>
            <a:r>
              <a:rPr lang="en-US" sz="2000" b="1" dirty="0" smtClean="0"/>
              <a:t>IF</a:t>
            </a:r>
            <a:r>
              <a:rPr lang="en-US" sz="2000" dirty="0" smtClean="0"/>
              <a:t>                            :</a:t>
            </a:r>
          </a:p>
          <a:p>
            <a:pPr lvl="3"/>
            <a:r>
              <a:rPr lang="en-US" sz="2000" dirty="0"/>
              <a:t>add contribution in “</a:t>
            </a:r>
            <a:r>
              <a:rPr lang="en-US" sz="2000" dirty="0" err="1"/>
              <a:t>radiosity</a:t>
            </a:r>
            <a:r>
              <a:rPr lang="en-US" sz="2000" dirty="0"/>
              <a:t> style”</a:t>
            </a:r>
          </a:p>
          <a:p>
            <a:pPr marL="576000" lvl="2" indent="0">
              <a:buNone/>
            </a:pPr>
            <a:endParaRPr lang="en-US" sz="2000" dirty="0" smtClean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0500" y="1829460"/>
            <a:ext cx="1525218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299969" y="3951661"/>
            <a:ext cx="6384144" cy="1057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000" lvl="2" indent="0">
              <a:buNone/>
            </a:pPr>
            <a:r>
              <a:rPr lang="en-US" sz="2000" dirty="0" smtClean="0"/>
              <a:t>We are only interested in the clamped energy.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642385" y="1556792"/>
            <a:ext cx="2250095" cy="2123512"/>
            <a:chOff x="6642385" y="3609744"/>
            <a:chExt cx="2250095" cy="2123512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42385" y="3609744"/>
              <a:ext cx="1665655" cy="16689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6651856" y="5301208"/>
              <a:ext cx="1656184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800" dirty="0" smtClean="0"/>
                <a:t>Camera view</a:t>
              </a:r>
              <a:endParaRPr lang="en-US" sz="1800" dirty="0"/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7004088" y="4420928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Shading point 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x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7452320" y="3848113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Sample 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y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05507" y="3789040"/>
            <a:ext cx="2599995" cy="2160240"/>
            <a:chOff x="6505507" y="1340768"/>
            <a:chExt cx="2599995" cy="2160240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05507" y="1447573"/>
              <a:ext cx="2458981" cy="16689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6836612" y="3068960"/>
              <a:ext cx="1327412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800" dirty="0" smtClean="0"/>
                <a:t>Side view</a:t>
              </a:r>
              <a:endParaRPr lang="en-US" sz="1800" dirty="0"/>
            </a:p>
          </p:txBody>
        </p:sp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8604448" y="1340768"/>
              <a:ext cx="501054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</a:effectLst>
                </a:rPr>
                <a:t>eye</a:t>
              </a:r>
              <a:endParaRPr lang="en-US" sz="12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8103394" y="1340768"/>
              <a:ext cx="64507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</a:effectLst>
                </a:rPr>
                <a:t>Image</a:t>
              </a:r>
              <a:endParaRPr lang="en-US" sz="12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7092280" y="2708920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Shading point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x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7380312" y="1844824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Sample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y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6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Screen-Space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467544" y="1663597"/>
            <a:ext cx="5544616" cy="32524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67544" y="836712"/>
            <a:ext cx="7632848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endParaRPr lang="en-US" dirty="0" smtClean="0"/>
          </a:p>
          <a:p>
            <a:r>
              <a:rPr lang="en-US" sz="2000" b="1" dirty="0" smtClean="0"/>
              <a:t>FOR EACH </a:t>
            </a:r>
            <a:r>
              <a:rPr lang="en-US" sz="2000" dirty="0" smtClean="0"/>
              <a:t>pixel:</a:t>
            </a:r>
          </a:p>
          <a:p>
            <a:pPr lvl="1"/>
            <a:r>
              <a:rPr lang="en-US" sz="2000" dirty="0" smtClean="0"/>
              <a:t>iterate over neighboring pixels </a:t>
            </a:r>
          </a:p>
          <a:p>
            <a:pPr lvl="2"/>
            <a:r>
              <a:rPr lang="en-US" sz="2000" b="1" dirty="0" smtClean="0"/>
              <a:t>IF</a:t>
            </a:r>
            <a:r>
              <a:rPr lang="en-US" sz="2000" dirty="0" smtClean="0"/>
              <a:t>                            :</a:t>
            </a:r>
          </a:p>
          <a:p>
            <a:pPr lvl="3"/>
            <a:r>
              <a:rPr lang="en-US" sz="2000" dirty="0"/>
              <a:t>add contribution in “</a:t>
            </a:r>
            <a:r>
              <a:rPr lang="en-US" sz="2000" dirty="0" err="1"/>
              <a:t>radiosity</a:t>
            </a:r>
            <a:r>
              <a:rPr lang="en-US" sz="2000" dirty="0"/>
              <a:t> style”</a:t>
            </a:r>
          </a:p>
          <a:p>
            <a:pPr marL="576000" lvl="2" indent="0">
              <a:buNone/>
            </a:pPr>
            <a:endParaRPr lang="en-US" sz="2000" dirty="0" smtClean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0500" y="1829460"/>
            <a:ext cx="1525218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-108520" y="3356992"/>
            <a:ext cx="6384144" cy="3168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000" lvl="2" indent="0" algn="ctr">
              <a:buNone/>
            </a:pPr>
            <a:r>
              <a:rPr lang="en-US" sz="2000" dirty="0" smtClean="0"/>
              <a:t>Clamping occurs in a close neighborhood only!</a:t>
            </a:r>
            <a:br>
              <a:rPr lang="en-US" sz="2000" dirty="0" smtClean="0"/>
            </a:br>
            <a:r>
              <a:rPr lang="en-US" sz="2000" dirty="0" smtClean="0"/>
              <a:t>close in world space = close in screen-space</a:t>
            </a:r>
          </a:p>
          <a:p>
            <a:pPr marL="576000" lvl="2" indent="0" algn="ctr">
              <a:buNone/>
            </a:pPr>
            <a:endParaRPr lang="en-US" sz="2000" dirty="0" smtClean="0"/>
          </a:p>
          <a:p>
            <a:pPr marL="576000" lvl="2" indent="0" algn="ctr">
              <a:buNone/>
            </a:pPr>
            <a:endParaRPr lang="en-US" sz="2000" dirty="0"/>
          </a:p>
          <a:p>
            <a:pPr marL="576000" lvl="2" indent="0" algn="ctr">
              <a:buNone/>
            </a:pPr>
            <a:endParaRPr lang="en-US" sz="2000" dirty="0" smtClean="0"/>
          </a:p>
          <a:p>
            <a:pPr marL="576000" lvl="2" indent="0" algn="ctr">
              <a:buNone/>
            </a:pPr>
            <a:endParaRPr lang="en-US" sz="2000" dirty="0"/>
          </a:p>
          <a:p>
            <a:pPr marL="576000" lvl="2" indent="0" algn="ctr">
              <a:buNone/>
            </a:pPr>
            <a:endParaRPr lang="en-US" sz="2000" dirty="0" smtClean="0"/>
          </a:p>
          <a:p>
            <a:pPr marL="576000" lvl="2" indent="0" algn="ctr">
              <a:buNone/>
            </a:pPr>
            <a:r>
              <a:rPr lang="en-US" sz="2000" dirty="0" smtClean="0"/>
              <a:t>We can conservatively estimate a bounding radius</a:t>
            </a:r>
            <a:br>
              <a:rPr lang="en-US" sz="2000" dirty="0" smtClean="0"/>
            </a:br>
            <a:r>
              <a:rPr lang="en-US" sz="2000" dirty="0" smtClean="0"/>
              <a:t>and restrict the integration to it.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3" y="4300466"/>
            <a:ext cx="3715639" cy="7847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6642385" y="1556792"/>
            <a:ext cx="2250095" cy="2123512"/>
            <a:chOff x="6642385" y="3609744"/>
            <a:chExt cx="2250095" cy="2123512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42385" y="3609744"/>
              <a:ext cx="1665655" cy="16689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6651856" y="5301208"/>
              <a:ext cx="1656184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800" dirty="0" smtClean="0"/>
                <a:t>Camera view</a:t>
              </a:r>
              <a:endParaRPr lang="en-US" sz="1800" dirty="0"/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7004088" y="4420928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Shading point 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x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7452320" y="3848113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Sample 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y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05507" y="3789040"/>
            <a:ext cx="2599995" cy="2160240"/>
            <a:chOff x="6505507" y="1340768"/>
            <a:chExt cx="2599995" cy="216024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05507" y="1447573"/>
              <a:ext cx="2458981" cy="16689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6836612" y="3068960"/>
              <a:ext cx="1327412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800" dirty="0" smtClean="0"/>
                <a:t>Side view</a:t>
              </a:r>
              <a:endParaRPr lang="en-US" sz="1800" dirty="0"/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8604448" y="1340768"/>
              <a:ext cx="501054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</a:effectLst>
                </a:rPr>
                <a:t>eye</a:t>
              </a:r>
              <a:endParaRPr lang="en-US" sz="12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8103394" y="1340768"/>
              <a:ext cx="64507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</a:effectLst>
                </a:rPr>
                <a:t>Image</a:t>
              </a:r>
              <a:endParaRPr lang="en-US" sz="12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7092280" y="2708920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Shading point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x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35" name="Content Placeholder 2"/>
            <p:cNvSpPr txBox="1">
              <a:spLocks/>
            </p:cNvSpPr>
            <p:nvPr/>
          </p:nvSpPr>
          <p:spPr>
            <a:xfrm>
              <a:off x="7380312" y="1844824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Sample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y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9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Screen-Space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467544" y="1663597"/>
            <a:ext cx="5544616" cy="325243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67544" y="836712"/>
            <a:ext cx="7632848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endParaRPr lang="en-US" dirty="0" smtClean="0"/>
          </a:p>
          <a:p>
            <a:r>
              <a:rPr lang="en-US" sz="2000" b="1" dirty="0" smtClean="0"/>
              <a:t>FOR EACH </a:t>
            </a:r>
            <a:r>
              <a:rPr lang="en-US" sz="2000" dirty="0" smtClean="0"/>
              <a:t>pixel:</a:t>
            </a:r>
          </a:p>
          <a:p>
            <a:pPr lvl="1"/>
            <a:r>
              <a:rPr lang="en-US" sz="2000" dirty="0" smtClean="0"/>
              <a:t>iterate over neighboring pixels </a:t>
            </a:r>
          </a:p>
          <a:p>
            <a:pPr lvl="2"/>
            <a:r>
              <a:rPr lang="en-US" sz="2000" b="1" dirty="0" smtClean="0"/>
              <a:t>IF</a:t>
            </a:r>
            <a:r>
              <a:rPr lang="en-US" sz="2000" dirty="0" smtClean="0"/>
              <a:t>                            :</a:t>
            </a:r>
          </a:p>
          <a:p>
            <a:pPr lvl="3"/>
            <a:r>
              <a:rPr lang="en-US" sz="2000" dirty="0"/>
              <a:t>add contribution in “</a:t>
            </a:r>
            <a:r>
              <a:rPr lang="en-US" sz="2000" dirty="0" err="1"/>
              <a:t>radiosity</a:t>
            </a:r>
            <a:r>
              <a:rPr lang="en-US" sz="2000" dirty="0"/>
              <a:t> style”</a:t>
            </a:r>
          </a:p>
          <a:p>
            <a:pPr marL="576000" lvl="2" indent="0">
              <a:buNone/>
            </a:pPr>
            <a:endParaRPr lang="en-US" sz="2000" dirty="0" smtClean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0500" y="1829460"/>
            <a:ext cx="1525218" cy="731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3" y="4300466"/>
            <a:ext cx="3715639" cy="7847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6642385" y="1556792"/>
            <a:ext cx="2250095" cy="2123512"/>
            <a:chOff x="6642385" y="3609744"/>
            <a:chExt cx="2250095" cy="2123512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42385" y="3609744"/>
              <a:ext cx="1665655" cy="16689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6651856" y="5301208"/>
              <a:ext cx="1656184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800" dirty="0" smtClean="0"/>
                <a:t>Camera view</a:t>
              </a:r>
              <a:endParaRPr lang="en-US" sz="1800" dirty="0"/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7004088" y="4420928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Shading point 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x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7452320" y="3848113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Sample 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y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</p:grpSp>
      <p:sp>
        <p:nvSpPr>
          <p:cNvPr id="29" name="Content Placeholder 2"/>
          <p:cNvSpPr txBox="1">
            <a:spLocks/>
          </p:cNvSpPr>
          <p:nvPr/>
        </p:nvSpPr>
        <p:spPr>
          <a:xfrm>
            <a:off x="-108520" y="3356992"/>
            <a:ext cx="6384144" cy="3168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000" lvl="2" indent="0" algn="ctr">
              <a:buNone/>
            </a:pPr>
            <a:r>
              <a:rPr lang="en-US" sz="2000" dirty="0" smtClean="0"/>
              <a:t>Clamping occurs in a close neighborhood only!</a:t>
            </a:r>
            <a:br>
              <a:rPr lang="en-US" sz="2000" dirty="0" smtClean="0"/>
            </a:br>
            <a:r>
              <a:rPr lang="en-US" sz="2000" dirty="0" smtClean="0"/>
              <a:t>close in world space = close in screen-space</a:t>
            </a:r>
          </a:p>
          <a:p>
            <a:pPr marL="576000" lvl="2" indent="0" algn="ctr">
              <a:buNone/>
            </a:pPr>
            <a:endParaRPr lang="en-US" sz="2000" dirty="0" smtClean="0"/>
          </a:p>
          <a:p>
            <a:pPr marL="576000" lvl="2" indent="0" algn="ctr">
              <a:buNone/>
            </a:pPr>
            <a:endParaRPr lang="en-US" sz="2000" dirty="0"/>
          </a:p>
          <a:p>
            <a:pPr marL="576000" lvl="2" indent="0" algn="ctr">
              <a:buNone/>
            </a:pPr>
            <a:endParaRPr lang="en-US" sz="2000" dirty="0" smtClean="0"/>
          </a:p>
          <a:p>
            <a:pPr marL="576000" lvl="2" indent="0" algn="ctr">
              <a:buNone/>
            </a:pPr>
            <a:endParaRPr lang="en-US" sz="2000" dirty="0"/>
          </a:p>
          <a:p>
            <a:pPr marL="576000" lvl="2" indent="0" algn="ctr">
              <a:buNone/>
            </a:pPr>
            <a:endParaRPr lang="en-US" sz="2000" dirty="0" smtClean="0"/>
          </a:p>
          <a:p>
            <a:pPr marL="576000" lvl="2" indent="0" algn="ctr">
              <a:buNone/>
            </a:pPr>
            <a:r>
              <a:rPr lang="en-US" sz="2000" dirty="0" smtClean="0"/>
              <a:t>We can conservatively estimate a bounding radius</a:t>
            </a:r>
            <a:br>
              <a:rPr lang="en-US" sz="2000" dirty="0" smtClean="0"/>
            </a:br>
            <a:r>
              <a:rPr lang="en-US" sz="2000" dirty="0" smtClean="0"/>
              <a:t>and restrict the integration to it.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505507" y="3789040"/>
            <a:ext cx="2599995" cy="2160240"/>
            <a:chOff x="6505507" y="1340768"/>
            <a:chExt cx="2599995" cy="2160240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05507" y="1447573"/>
              <a:ext cx="2458981" cy="16689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6836612" y="3068960"/>
              <a:ext cx="1327412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800" dirty="0" smtClean="0"/>
                <a:t>Side view</a:t>
              </a:r>
              <a:endParaRPr lang="en-US" sz="1800" dirty="0"/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8604448" y="1340768"/>
              <a:ext cx="501054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</a:effectLst>
                </a:rPr>
                <a:t>eye</a:t>
              </a:r>
              <a:endParaRPr lang="en-US" sz="12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8103394" y="1340768"/>
              <a:ext cx="64507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</a:effectLst>
                </a:rPr>
                <a:t>Image</a:t>
              </a:r>
              <a:endParaRPr lang="en-US" sz="12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5" name="Content Placeholder 2"/>
            <p:cNvSpPr txBox="1">
              <a:spLocks/>
            </p:cNvSpPr>
            <p:nvPr/>
          </p:nvSpPr>
          <p:spPr>
            <a:xfrm>
              <a:off x="7092280" y="2708920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Shading point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x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7380312" y="1844824"/>
              <a:ext cx="144016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Sample </a:t>
              </a:r>
              <a:r>
                <a:rPr lang="en-US" sz="1200" b="1" dirty="0" smtClean="0">
                  <a:effectLst>
                    <a:glow rad="101600">
                      <a:schemeClr val="tx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ramond" pitchFamily="18" charset="0"/>
                </a:rPr>
                <a:t>y</a:t>
              </a:r>
              <a:endParaRPr lang="en-US" sz="1200" b="1" dirty="0"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3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11560" y="1077816"/>
            <a:ext cx="8280920" cy="5087488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Still too many samples (even with the bounding radius)</a:t>
            </a:r>
          </a:p>
          <a:p>
            <a:endParaRPr lang="en-US" dirty="0" smtClean="0"/>
          </a:p>
          <a:p>
            <a:r>
              <a:rPr lang="en-US" dirty="0" err="1" smtClean="0"/>
              <a:t>Multiresolution</a:t>
            </a:r>
            <a:r>
              <a:rPr lang="en-US" dirty="0" smtClean="0"/>
              <a:t> top-down integration</a:t>
            </a:r>
          </a:p>
          <a:p>
            <a:pPr lvl="1"/>
            <a:r>
              <a:rPr lang="en-US" dirty="0" smtClean="0"/>
              <a:t>In the spirit of [</a:t>
            </a:r>
            <a:r>
              <a:rPr lang="en-US" i="1" dirty="0" smtClean="0"/>
              <a:t>Nichols et al. 2009</a:t>
            </a:r>
            <a:r>
              <a:rPr lang="en-US" dirty="0" smtClean="0"/>
              <a:t>]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Requires:</a:t>
            </a:r>
          </a:p>
          <a:p>
            <a:pPr lvl="3"/>
            <a:r>
              <a:rPr lang="en-US" dirty="0" smtClean="0"/>
              <a:t>A </a:t>
            </a:r>
            <a:r>
              <a:rPr lang="en-US" dirty="0" err="1" smtClean="0"/>
              <a:t>mip</a:t>
            </a:r>
            <a:r>
              <a:rPr lang="en-US" dirty="0" smtClean="0"/>
              <a:t>-map chain of the G-Buffer and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bounded </a:t>
            </a:r>
            <a:r>
              <a:rPr lang="en-US" dirty="0" smtClean="0"/>
              <a:t>illumination</a:t>
            </a:r>
          </a:p>
          <a:p>
            <a:pPr lvl="3"/>
            <a:r>
              <a:rPr lang="en-US" dirty="0" smtClean="0"/>
              <a:t>Discontinuity buffer</a:t>
            </a:r>
          </a:p>
        </p:txBody>
      </p:sp>
      <p:pic>
        <p:nvPicPr>
          <p:cNvPr id="1027" name="Picture 3" descr="D:\papers\i3d2011_biascomp\presentation\img\g_buff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13176"/>
            <a:ext cx="5544616" cy="107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67664"/>
            <a:ext cx="4320480" cy="4583432"/>
          </a:xfrm>
        </p:spPr>
        <p:txBody>
          <a:bodyPr>
            <a:normAutofit/>
          </a:bodyPr>
          <a:lstStyle/>
          <a:p>
            <a:pPr marL="72000" indent="0">
              <a:buNone/>
            </a:pPr>
            <a:endParaRPr lang="en-US" sz="1800" dirty="0" smtClean="0"/>
          </a:p>
          <a:p>
            <a:pPr marL="72000" indent="0">
              <a:buNone/>
            </a:pPr>
            <a:endParaRPr lang="en-US" sz="1800" dirty="0"/>
          </a:p>
          <a:p>
            <a:pPr marL="72000" indent="0">
              <a:buNone/>
            </a:pPr>
            <a:r>
              <a:rPr lang="en-US" sz="1800" dirty="0" smtClean="0"/>
              <a:t>      Bias compensation for this pixel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26" name="Picture 2" descr="D:\papers\i3d2011_biascomp\presentation\img\hierarch_int_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64" y="1700808"/>
            <a:ext cx="3883316" cy="38884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016919" y="3364612"/>
            <a:ext cx="558641" cy="559687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630342" y="2636912"/>
            <a:ext cx="2301698" cy="1003735"/>
          </a:xfrm>
          <a:prstGeom prst="straightConnector1">
            <a:avLst/>
          </a:prstGeom>
          <a:ln>
            <a:solidFill>
              <a:srgbClr val="00A88E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251520" y="5594822"/>
            <a:ext cx="43204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1800" dirty="0" smtClean="0"/>
              <a:t>Coarsest level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741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67664"/>
            <a:ext cx="4320480" cy="4583432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en-US" sz="2400" dirty="0" smtClean="0"/>
              <a:t>Limit the integration domain</a:t>
            </a:r>
          </a:p>
          <a:p>
            <a:pPr marL="7200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64" y="1700808"/>
            <a:ext cx="3883315" cy="38884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51520" y="5594822"/>
            <a:ext cx="43204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1800" dirty="0" smtClean="0"/>
              <a:t>Coarsest level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12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Light Transport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Rendering equation:</a:t>
            </a:r>
          </a:p>
          <a:p>
            <a:endParaRPr lang="en-US" dirty="0" smtClean="0"/>
          </a:p>
          <a:p>
            <a:endParaRPr lang="en-US" dirty="0" smtClean="0"/>
          </a:p>
          <a:p>
            <a:pPr marL="72000" indent="0">
              <a:buNone/>
            </a:pPr>
            <a:endParaRPr lang="en-US" dirty="0"/>
          </a:p>
          <a:p>
            <a:endParaRPr lang="en-US" sz="1400" dirty="0" smtClean="0"/>
          </a:p>
          <a:p>
            <a:r>
              <a:rPr lang="en-US" dirty="0" smtClean="0"/>
              <a:t>Operator notation [</a:t>
            </a:r>
            <a:r>
              <a:rPr lang="en-US" dirty="0" err="1" smtClean="0"/>
              <a:t>Arvo</a:t>
            </a:r>
            <a:r>
              <a:rPr lang="en-US" dirty="0" smtClean="0"/>
              <a:t> et al. 1994]: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1" name="Picture 3" descr="D:\papers\i3d2011_biascomp\presentation\img\eq_opera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98128"/>
            <a:ext cx="7192671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5649" y="4941168"/>
            <a:ext cx="2446471" cy="1080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papers\i3d2011_biascomp\presentation\img\eq_render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89323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5"/>
          <p:cNvSpPr txBox="1">
            <a:spLocks/>
          </p:cNvSpPr>
          <p:nvPr/>
        </p:nvSpPr>
        <p:spPr>
          <a:xfrm>
            <a:off x="4292840" y="2348880"/>
            <a:ext cx="3231488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Reflected light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Left Brace 15"/>
          <p:cNvSpPr/>
          <p:nvPr/>
        </p:nvSpPr>
        <p:spPr>
          <a:xfrm rot="16200000">
            <a:off x="2522577" y="1739613"/>
            <a:ext cx="210420" cy="1152129"/>
          </a:xfrm>
          <a:prstGeom prst="leftBrace">
            <a:avLst>
              <a:gd name="adj1" fmla="val 33134"/>
              <a:gd name="adj2" fmla="val 50000"/>
            </a:avLst>
          </a:prstGeom>
          <a:ln w="25400" cap="flat"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/>
          <p:cNvSpPr/>
          <p:nvPr/>
        </p:nvSpPr>
        <p:spPr>
          <a:xfrm rot="16200000">
            <a:off x="5802366" y="-249639"/>
            <a:ext cx="216024" cy="5125030"/>
          </a:xfrm>
          <a:prstGeom prst="leftBrace">
            <a:avLst>
              <a:gd name="adj1" fmla="val 33134"/>
              <a:gd name="adj2" fmla="val 50000"/>
            </a:avLst>
          </a:prstGeom>
          <a:ln w="25400" cap="flat"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980472" y="2348880"/>
            <a:ext cx="3231488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Emitted light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67664"/>
            <a:ext cx="4320480" cy="4583432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en-US" sz="2400" dirty="0" smtClean="0"/>
              <a:t>For each pixel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1800" dirty="0" smtClean="0"/>
              <a:t>if </a:t>
            </a:r>
            <a:r>
              <a:rPr lang="en-US" sz="1800" i="1" dirty="0" smtClean="0"/>
              <a:t>possible</a:t>
            </a:r>
            <a:r>
              <a:rPr lang="en-US" sz="1800" dirty="0" smtClean="0"/>
              <a:t> add contribution</a:t>
            </a:r>
            <a:br>
              <a:rPr lang="en-US" sz="1800" dirty="0" smtClean="0"/>
            </a:br>
            <a:r>
              <a:rPr lang="en-US" sz="1800" dirty="0" smtClean="0"/>
              <a:t>	else refine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64" y="1700808"/>
            <a:ext cx="3883315" cy="3888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5594822"/>
            <a:ext cx="43204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1800" dirty="0" smtClean="0"/>
              <a:t>Coarsest level</a:t>
            </a:r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148064" y="3429000"/>
            <a:ext cx="3744416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en-US" sz="1800" dirty="0" smtClean="0"/>
              <a:t>: non-zero contribution</a:t>
            </a:r>
            <a:br>
              <a:rPr lang="en-US" sz="1800" dirty="0" smtClean="0"/>
            </a:b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 </a:t>
            </a:r>
            <a:r>
              <a:rPr lang="en-US" sz="1800" dirty="0" smtClean="0"/>
              <a:t>: zero contribution</a:t>
            </a:r>
            <a:br>
              <a:rPr lang="en-US" sz="1800" dirty="0" smtClean="0"/>
            </a:b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 </a:t>
            </a:r>
            <a:r>
              <a:rPr lang="en-US" sz="1800" dirty="0" smtClean="0"/>
              <a:t>: must be refined</a:t>
            </a:r>
          </a:p>
          <a:p>
            <a:pPr marL="72000" indent="0">
              <a:buNone/>
            </a:pPr>
            <a:endParaRPr lang="en-US" sz="1800" dirty="0"/>
          </a:p>
          <a:p>
            <a:pPr marL="72000" indent="0">
              <a:buNone/>
            </a:pPr>
            <a:r>
              <a:rPr lang="en-US" sz="1800" dirty="0" smtClean="0"/>
              <a:t>Refine when:</a:t>
            </a:r>
          </a:p>
          <a:p>
            <a:pPr lvl="2">
              <a:buFont typeface="Arial" pitchFamily="34" charset="0"/>
              <a:buChar char="•"/>
            </a:pPr>
            <a:r>
              <a:rPr lang="en-US" sz="1800" dirty="0"/>
              <a:t>	</a:t>
            </a:r>
            <a:r>
              <a:rPr lang="en-US" sz="1800" dirty="0" smtClean="0"/>
              <a:t>G-term too high</a:t>
            </a:r>
          </a:p>
          <a:p>
            <a:pPr lvl="2">
              <a:buFont typeface="Arial" pitchFamily="34" charset="0"/>
              <a:buChar char="•"/>
            </a:pPr>
            <a:r>
              <a:rPr lang="en-US" sz="1800" dirty="0"/>
              <a:t>	</a:t>
            </a:r>
            <a:r>
              <a:rPr lang="en-US" sz="1800" dirty="0" smtClean="0"/>
              <a:t>Discontinuity</a:t>
            </a:r>
          </a:p>
        </p:txBody>
      </p:sp>
    </p:spTree>
    <p:extLst>
      <p:ext uri="{BB962C8B-B14F-4D97-AF65-F5344CB8AC3E}">
        <p14:creationId xmlns:p14="http://schemas.microsoft.com/office/powerpoint/2010/main" val="29182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64" y="1700808"/>
            <a:ext cx="3883314" cy="3888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0" y="1667664"/>
            <a:ext cx="4320480" cy="4583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2400" dirty="0" smtClean="0"/>
              <a:t>Refine</a:t>
            </a:r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5594822"/>
            <a:ext cx="43204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1800" dirty="0" smtClean="0"/>
              <a:t>Finer level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94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67664"/>
            <a:ext cx="4320480" cy="4583432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en-US" sz="2400" dirty="0" smtClean="0"/>
              <a:t>For each pixel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1800" dirty="0" smtClean="0"/>
              <a:t>if </a:t>
            </a:r>
            <a:r>
              <a:rPr lang="en-US" sz="1800" i="1" dirty="0" smtClean="0"/>
              <a:t>possible</a:t>
            </a:r>
            <a:r>
              <a:rPr lang="en-US" sz="1800" dirty="0" smtClean="0"/>
              <a:t> add contribution</a:t>
            </a:r>
            <a:br>
              <a:rPr lang="en-US" sz="1800" dirty="0" smtClean="0"/>
            </a:br>
            <a:r>
              <a:rPr lang="en-US" sz="1800" dirty="0" smtClean="0"/>
              <a:t>	else refine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64" y="1700808"/>
            <a:ext cx="3883314" cy="3888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5594822"/>
            <a:ext cx="43204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1800" dirty="0" smtClean="0"/>
              <a:t>Finer level</a:t>
            </a:r>
            <a:endParaRPr lang="en-US" sz="1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48064" y="3429000"/>
            <a:ext cx="3744416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en-US" sz="1800" dirty="0" smtClean="0"/>
              <a:t>: non-zero contribution</a:t>
            </a:r>
            <a:br>
              <a:rPr lang="en-US" sz="1800" dirty="0" smtClean="0"/>
            </a:b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 </a:t>
            </a:r>
            <a:r>
              <a:rPr lang="en-US" sz="1800" dirty="0" smtClean="0"/>
              <a:t>: zero contribution</a:t>
            </a:r>
            <a:br>
              <a:rPr lang="en-US" sz="1800" dirty="0" smtClean="0"/>
            </a:b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 </a:t>
            </a:r>
            <a:r>
              <a:rPr lang="en-US" sz="1800" dirty="0" smtClean="0"/>
              <a:t>: must be refined</a:t>
            </a:r>
          </a:p>
          <a:p>
            <a:pPr marL="72000" indent="0">
              <a:buNone/>
            </a:pPr>
            <a:endParaRPr lang="en-US" sz="1800" dirty="0"/>
          </a:p>
          <a:p>
            <a:pPr marL="72000" indent="0">
              <a:buNone/>
            </a:pPr>
            <a:r>
              <a:rPr lang="en-US" sz="1800" dirty="0" smtClean="0"/>
              <a:t>Refine when:</a:t>
            </a:r>
          </a:p>
          <a:p>
            <a:pPr lvl="2">
              <a:buFont typeface="Arial" pitchFamily="34" charset="0"/>
              <a:buChar char="•"/>
            </a:pPr>
            <a:r>
              <a:rPr lang="en-US" sz="1800" dirty="0"/>
              <a:t>	</a:t>
            </a:r>
            <a:r>
              <a:rPr lang="en-US" sz="1800" dirty="0" smtClean="0"/>
              <a:t>G-term too high</a:t>
            </a:r>
          </a:p>
          <a:p>
            <a:pPr lvl="2">
              <a:buFont typeface="Arial" pitchFamily="34" charset="0"/>
              <a:buChar char="•"/>
            </a:pPr>
            <a:r>
              <a:rPr lang="en-US" sz="1800" dirty="0"/>
              <a:t>	</a:t>
            </a:r>
            <a:r>
              <a:rPr lang="en-US" sz="1800" dirty="0" smtClean="0"/>
              <a:t>Discontinuity</a:t>
            </a:r>
          </a:p>
        </p:txBody>
      </p:sp>
    </p:spTree>
    <p:extLst>
      <p:ext uri="{BB962C8B-B14F-4D97-AF65-F5344CB8AC3E}">
        <p14:creationId xmlns:p14="http://schemas.microsoft.com/office/powerpoint/2010/main" val="95780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67664"/>
            <a:ext cx="4320480" cy="4583432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en-US" sz="2400" dirty="0" smtClean="0"/>
              <a:t>Refine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64" y="1700808"/>
            <a:ext cx="3883313" cy="3888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5594822"/>
            <a:ext cx="43204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1800" dirty="0" smtClean="0"/>
              <a:t>Finest level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955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67664"/>
            <a:ext cx="4320480" cy="4583432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en-US" sz="2400" dirty="0"/>
              <a:t>For each pixel</a:t>
            </a:r>
            <a:br>
              <a:rPr lang="en-US" sz="2400" dirty="0"/>
            </a:br>
            <a:r>
              <a:rPr lang="en-US" sz="2400" dirty="0" smtClean="0"/>
              <a:t>	</a:t>
            </a:r>
            <a:r>
              <a:rPr lang="en-US" sz="1800" dirty="0" smtClean="0"/>
              <a:t>add contribution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72000" indent="0">
              <a:buNone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	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64" y="1700808"/>
            <a:ext cx="3883313" cy="38884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5594822"/>
            <a:ext cx="43204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1800" dirty="0" smtClean="0"/>
              <a:t>Finest level</a:t>
            </a:r>
            <a:endParaRPr lang="en-US" sz="1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48064" y="3429000"/>
            <a:ext cx="3744416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en-US" sz="1800" dirty="0" smtClean="0"/>
              <a:t>: non-zero contribution</a:t>
            </a:r>
            <a:br>
              <a:rPr lang="en-US" sz="1800" dirty="0" smtClean="0"/>
            </a:b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 </a:t>
            </a:r>
            <a:r>
              <a:rPr lang="en-US" sz="1800" dirty="0" smtClean="0"/>
              <a:t>: zero contribution</a:t>
            </a:r>
            <a:br>
              <a:rPr lang="en-US" sz="1800" dirty="0" smtClean="0"/>
            </a:b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4966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 –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64" y="1700808"/>
            <a:ext cx="3883312" cy="38884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2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4032448" cy="720080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en-US" sz="2000" dirty="0" smtClean="0"/>
              <a:t>Number of samples (per pixel)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72000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 –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051" name="Picture 3" descr="D:\papers\i3d2011_biascomp\presentation\img\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87339"/>
            <a:ext cx="5644908" cy="38164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427984" y="2003363"/>
            <a:ext cx="2088232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Happy Buddha</a:t>
            </a:r>
          </a:p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Stairs Scene</a:t>
            </a:r>
          </a:p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Tori</a:t>
            </a:r>
            <a:endParaRPr lang="en-US" sz="180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79692" y="5517230"/>
            <a:ext cx="360040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1</a:t>
            </a:r>
            <a:endParaRPr lang="en-US" sz="18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082142" y="5517230"/>
            <a:ext cx="360040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2</a:t>
            </a:r>
            <a:endParaRPr lang="en-US" sz="18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184592" y="5517230"/>
            <a:ext cx="360040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3</a:t>
            </a:r>
            <a:endParaRPr lang="en-US" sz="1800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287042" y="5517230"/>
            <a:ext cx="360040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4</a:t>
            </a:r>
            <a:endParaRPr lang="en-US" sz="1800" dirty="0" smtClean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389492" y="5517230"/>
            <a:ext cx="360040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5</a:t>
            </a:r>
            <a:endParaRPr lang="en-US" sz="1800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491940" y="5517230"/>
            <a:ext cx="360040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6</a:t>
            </a:r>
            <a:endParaRPr lang="en-US" sz="1800" dirty="0" smtClean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99672" y="5301208"/>
            <a:ext cx="360040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0</a:t>
            </a:r>
            <a:endParaRPr lang="en-US" sz="1800" dirty="0" smtClean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23528" y="1700808"/>
            <a:ext cx="836184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4000</a:t>
            </a:r>
            <a:endParaRPr lang="en-US" sz="1800" dirty="0" smtClean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23528" y="2636912"/>
            <a:ext cx="836184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3000</a:t>
            </a:r>
            <a:endParaRPr lang="en-US" sz="1800" dirty="0" smtClean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23528" y="3573016"/>
            <a:ext cx="836184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2000</a:t>
            </a:r>
            <a:endParaRPr lang="en-US" sz="1800" dirty="0" smtClean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23528" y="4451635"/>
            <a:ext cx="836184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1800" dirty="0">
                <a:ea typeface="Verdana" pitchFamily="34" charset="0"/>
                <a:cs typeface="Verdana" pitchFamily="34" charset="0"/>
              </a:rPr>
              <a:t>1</a:t>
            </a:r>
            <a:r>
              <a:rPr lang="en-US" sz="1800" dirty="0" smtClean="0">
                <a:ea typeface="Verdana" pitchFamily="34" charset="0"/>
                <a:cs typeface="Verdana" pitchFamily="34" charset="0"/>
              </a:rPr>
              <a:t>000</a:t>
            </a:r>
            <a:endParaRPr lang="en-US" sz="1800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203848" y="5733256"/>
            <a:ext cx="403244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000" dirty="0" smtClean="0"/>
              <a:t>Number of levels in the hierarchy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marL="72000" indent="0">
              <a:buFontTx/>
              <a:buNone/>
            </a:pPr>
            <a:endParaRPr lang="en-US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8167" y="3145014"/>
            <a:ext cx="1463039" cy="10972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8167" y="1908740"/>
            <a:ext cx="1463039" cy="10972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papers\i3d2011_biascomp\figures\results\tori\tori_2bounc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566" y="4381288"/>
            <a:ext cx="1463039" cy="1097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Integration –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6768" y="2276872"/>
            <a:ext cx="3017520" cy="3017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276872"/>
            <a:ext cx="3017520" cy="3017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184499" y="3688709"/>
            <a:ext cx="3017520" cy="1938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740352" y="2204864"/>
            <a:ext cx="936104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840</a:t>
            </a:r>
            <a:endParaRPr lang="en-US" sz="14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40352" y="5085185"/>
            <a:ext cx="936104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</a:t>
            </a:r>
            <a:endParaRPr lang="en-US" sz="14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95536" y="1340768"/>
            <a:ext cx="403244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000" dirty="0" smtClean="0"/>
              <a:t>Number of samples (per pixel)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11760" y="5589240"/>
            <a:ext cx="3024336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000" dirty="0" smtClean="0"/>
              <a:t>Discontinuities are costly.</a:t>
            </a:r>
          </a:p>
        </p:txBody>
      </p:sp>
    </p:spTree>
    <p:extLst>
      <p:ext uri="{BB962C8B-B14F-4D97-AF65-F5344CB8AC3E}">
        <p14:creationId xmlns:p14="http://schemas.microsoft.com/office/powerpoint/2010/main" val="25000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1049" y="4725144"/>
            <a:ext cx="1625599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2339752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No </a:t>
            </a:r>
            <a:r>
              <a:rPr lang="en-US" sz="1600" dirty="0" smtClean="0"/>
              <a:t>SSBC</a:t>
            </a:r>
            <a:endParaRPr lang="en-US" sz="16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339752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10.3 FPS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24696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>
                <a:solidFill>
                  <a:srgbClr val="00B0F0"/>
                </a:solidFill>
              </a:rPr>
              <a:t>Residual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/>
              <a:t>Light Transport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Rendering Results – Dragon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02361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68760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4696" y="1268760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221288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Final Image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1520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Bounded</a:t>
            </a:r>
            <a:r>
              <a:rPr lang="en-US" sz="2000" dirty="0" smtClean="0"/>
              <a:t> Light Transport</a:t>
            </a:r>
            <a:endParaRPr lang="en-US" sz="2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1288" y="1268759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51520" y="2388332"/>
            <a:ext cx="5616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 +</a:t>
            </a:r>
            <a:endParaRPr lang="en-US" sz="2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24696" y="2388331"/>
            <a:ext cx="56677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=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9521" y="4725144"/>
            <a:ext cx="1625599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4628" y="4725144"/>
            <a:ext cx="1625599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588224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rgbClr val="00B0F0"/>
                </a:solidFill>
              </a:rPr>
              <a:t>2-step</a:t>
            </a:r>
            <a:r>
              <a:rPr lang="en-US" sz="1600" dirty="0" smtClean="0"/>
              <a:t> SSBC</a:t>
            </a:r>
            <a:endParaRPr lang="en-US" sz="16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483331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rgbClr val="00B0F0"/>
                </a:solidFill>
              </a:rPr>
              <a:t>1-step</a:t>
            </a:r>
            <a:r>
              <a:rPr lang="en-US" sz="1600" dirty="0" smtClean="0"/>
              <a:t> SSBC</a:t>
            </a:r>
            <a:endParaRPr lang="en-US" sz="16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67544" y="5993976"/>
            <a:ext cx="1880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1600" dirty="0" smtClean="0"/>
              <a:t>Rendered with: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7311141" y="3068960"/>
            <a:ext cx="504056" cy="378042"/>
          </a:xfrm>
          <a:prstGeom prst="rect">
            <a:avLst/>
          </a:prstGeom>
          <a:noFill/>
          <a:ln>
            <a:solidFill>
              <a:srgbClr val="00A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588224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6.4 FPS</a:t>
            </a:r>
            <a:endParaRPr lang="en-US" sz="16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483331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8.2 FPS</a:t>
            </a:r>
            <a:endParaRPr lang="en-US" sz="16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67544" y="6237312"/>
            <a:ext cx="1880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1600" dirty="0" smtClean="0"/>
              <a:t>1024x768 at: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488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19" grpId="0"/>
      <p:bldP spid="20" grpId="0"/>
      <p:bldP spid="22" grpId="0"/>
      <p:bldP spid="3" grpId="0" animBg="1"/>
      <p:bldP spid="27" grpId="0"/>
      <p:bldP spid="28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>
          <a:xfrm>
            <a:off x="2339752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No </a:t>
            </a:r>
            <a:r>
              <a:rPr lang="en-US" sz="1600" dirty="0" smtClean="0"/>
              <a:t>SSBC</a:t>
            </a:r>
            <a:endParaRPr lang="en-US" sz="16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339752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10.3 FPS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Rendering Results – Dragon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02361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57192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step of SSBC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07704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step of SSBC</a:t>
            </a:r>
            <a:endParaRPr lang="en-US" sz="2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r="5967"/>
          <a:stretch/>
        </p:blipFill>
        <p:spPr bwMode="auto">
          <a:xfrm>
            <a:off x="5347427" y="1277613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9521" y="4725144"/>
            <a:ext cx="1625599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588224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rgbClr val="00B0F0"/>
                </a:solidFill>
              </a:rPr>
              <a:t>2-step</a:t>
            </a:r>
            <a:r>
              <a:rPr lang="en-US" sz="1600" dirty="0" smtClean="0"/>
              <a:t> SSBC</a:t>
            </a:r>
            <a:endParaRPr lang="en-US" sz="16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483331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rgbClr val="00B0F0"/>
                </a:solidFill>
              </a:rPr>
              <a:t>1-step</a:t>
            </a:r>
            <a:r>
              <a:rPr lang="en-US" sz="1600" dirty="0" smtClean="0"/>
              <a:t> SSBC</a:t>
            </a:r>
            <a:endParaRPr lang="en-US" sz="16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67544" y="5993976"/>
            <a:ext cx="1880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1600" dirty="0" smtClean="0"/>
              <a:t>Rendered with:</a:t>
            </a:r>
            <a:endParaRPr lang="en-US" sz="160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588224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6.4 FPS</a:t>
            </a:r>
            <a:endParaRPr lang="en-US" sz="16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483331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8.2 FPS</a:t>
            </a:r>
            <a:endParaRPr lang="en-US" sz="16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67544" y="6237312"/>
            <a:ext cx="1880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1600" dirty="0" smtClean="0"/>
              <a:t>1024x768 at:</a:t>
            </a:r>
            <a:endParaRPr lang="en-US" sz="1600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4600" y="1268760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3828105" y="4011960"/>
            <a:ext cx="706523" cy="1574811"/>
            <a:chOff x="3828105" y="4011960"/>
            <a:chExt cx="706523" cy="1574811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4271089" y="4011960"/>
              <a:ext cx="0" cy="1217240"/>
            </a:xfrm>
            <a:prstGeom prst="straightConnector1">
              <a:avLst/>
            </a:prstGeom>
            <a:ln>
              <a:solidFill>
                <a:srgbClr val="00A88E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3962565" y="5082715"/>
              <a:ext cx="504056" cy="5040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None/>
              </a:pPr>
              <a:r>
                <a:rPr lang="en-US" sz="2000" dirty="0" smtClean="0"/>
                <a:t> +</a:t>
              </a:r>
              <a:endParaRPr lang="en-US" sz="2000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3828105" y="5295303"/>
              <a:ext cx="386488" cy="0"/>
            </a:xfrm>
            <a:prstGeom prst="straightConnector1">
              <a:avLst/>
            </a:prstGeom>
            <a:ln>
              <a:solidFill>
                <a:srgbClr val="00A88E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4353291" y="5295303"/>
              <a:ext cx="181337" cy="0"/>
            </a:xfrm>
            <a:prstGeom prst="straightConnector1">
              <a:avLst/>
            </a:prstGeom>
            <a:ln>
              <a:solidFill>
                <a:srgbClr val="00A88E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1049" y="4725144"/>
            <a:ext cx="1625599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5932998" y="4020813"/>
            <a:ext cx="706523" cy="1574811"/>
            <a:chOff x="3828105" y="4011960"/>
            <a:chExt cx="706523" cy="1574811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4271089" y="4011960"/>
              <a:ext cx="0" cy="1217240"/>
            </a:xfrm>
            <a:prstGeom prst="straightConnector1">
              <a:avLst/>
            </a:prstGeom>
            <a:ln>
              <a:solidFill>
                <a:srgbClr val="00A88E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1" name="Content Placeholder 2"/>
            <p:cNvSpPr txBox="1">
              <a:spLocks/>
            </p:cNvSpPr>
            <p:nvPr/>
          </p:nvSpPr>
          <p:spPr>
            <a:xfrm>
              <a:off x="3962565" y="5082715"/>
              <a:ext cx="504056" cy="5040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2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None/>
              </a:pPr>
              <a:r>
                <a:rPr lang="en-US" sz="2000" dirty="0" smtClean="0"/>
                <a:t> +</a:t>
              </a:r>
              <a:endParaRPr lang="en-US" sz="2000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3828105" y="5295303"/>
              <a:ext cx="386488" cy="0"/>
            </a:xfrm>
            <a:prstGeom prst="straightConnector1">
              <a:avLst/>
            </a:prstGeom>
            <a:ln>
              <a:solidFill>
                <a:srgbClr val="00A88E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353291" y="5295303"/>
              <a:ext cx="181337" cy="0"/>
            </a:xfrm>
            <a:prstGeom prst="straightConnector1">
              <a:avLst/>
            </a:prstGeom>
            <a:ln>
              <a:solidFill>
                <a:srgbClr val="00A88E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4628" y="4725144"/>
            <a:ext cx="1625599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9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VPL Rendering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0000" y="1077816"/>
            <a:ext cx="8820000" cy="5447528"/>
          </a:xfrm>
        </p:spPr>
        <p:txBody>
          <a:bodyPr/>
          <a:lstStyle/>
          <a:p>
            <a:pPr>
              <a:lnSpc>
                <a:spcPts val="2240"/>
              </a:lnSpc>
            </a:pPr>
            <a:r>
              <a:rPr lang="en-US" dirty="0" smtClean="0"/>
              <a:t>Based on Instant </a:t>
            </a:r>
            <a:r>
              <a:rPr lang="en-US" dirty="0" err="1" smtClean="0"/>
              <a:t>Radiosity</a:t>
            </a:r>
            <a:r>
              <a:rPr lang="en-US" dirty="0" smtClean="0"/>
              <a:t> [</a:t>
            </a:r>
            <a:r>
              <a:rPr lang="en-US" i="1" dirty="0" smtClean="0"/>
              <a:t>Keller 1997</a:t>
            </a:r>
            <a:r>
              <a:rPr lang="en-US" dirty="0" smtClean="0"/>
              <a:t>]</a:t>
            </a:r>
            <a:endParaRPr lang="en-US" sz="700" dirty="0" smtClean="0"/>
          </a:p>
          <a:p>
            <a:r>
              <a:rPr lang="en-US" dirty="0" smtClean="0"/>
              <a:t>Indirect illumination approximated by </a:t>
            </a:r>
            <a:r>
              <a:rPr lang="en-US" b="1" dirty="0" smtClean="0"/>
              <a:t>Virtual Point Lights (VPLs)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8" name="Picture 4" descr="D:\papers\i3d2011_biascomp\presentation\img\eq_L_h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07244"/>
            <a:ext cx="216024" cy="352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77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1049" y="4725144"/>
            <a:ext cx="1625599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2339752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No </a:t>
            </a:r>
            <a:r>
              <a:rPr lang="en-US" sz="1600" dirty="0" smtClean="0"/>
              <a:t>SSBC</a:t>
            </a:r>
            <a:endParaRPr lang="en-US" sz="16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339752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16.4 FPS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24696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>
                <a:solidFill>
                  <a:srgbClr val="00B0F0"/>
                </a:solidFill>
              </a:rPr>
              <a:t>Residual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/>
              <a:t>Light Transport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Rendering Results – Tori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02361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68760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4696" y="1268760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221288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Final Image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1520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Bounded</a:t>
            </a:r>
            <a:r>
              <a:rPr lang="en-US" sz="2000" dirty="0" smtClean="0"/>
              <a:t> Light Transport</a:t>
            </a:r>
            <a:endParaRPr lang="en-US" sz="2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1288" y="1268759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51520" y="2388332"/>
            <a:ext cx="5616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 +</a:t>
            </a:r>
            <a:endParaRPr lang="en-US" sz="2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24696" y="2388331"/>
            <a:ext cx="56677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=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9521" y="4725144"/>
            <a:ext cx="1625599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4628" y="4725144"/>
            <a:ext cx="1625599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588224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rgbClr val="00B0F0"/>
                </a:solidFill>
              </a:rPr>
              <a:t>2-step</a:t>
            </a:r>
            <a:r>
              <a:rPr lang="en-US" sz="1600" dirty="0" smtClean="0"/>
              <a:t> SSBC</a:t>
            </a:r>
            <a:endParaRPr lang="en-US" sz="16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483331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rgbClr val="00B0F0"/>
                </a:solidFill>
              </a:rPr>
              <a:t>1-step</a:t>
            </a:r>
            <a:r>
              <a:rPr lang="en-US" sz="1600" dirty="0" smtClean="0"/>
              <a:t> SSBC</a:t>
            </a:r>
            <a:endParaRPr lang="en-US" sz="16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67544" y="5993976"/>
            <a:ext cx="1880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1600" dirty="0" smtClean="0"/>
              <a:t>Rendered with: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6804248" y="2522626"/>
            <a:ext cx="504056" cy="378042"/>
          </a:xfrm>
          <a:prstGeom prst="rect">
            <a:avLst/>
          </a:prstGeom>
          <a:noFill/>
          <a:ln>
            <a:solidFill>
              <a:srgbClr val="00A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588224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9.3 FPS</a:t>
            </a:r>
            <a:endParaRPr lang="en-US" sz="16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483331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12.1 FPS</a:t>
            </a:r>
            <a:endParaRPr lang="en-US" sz="16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67544" y="6237312"/>
            <a:ext cx="1880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1600" dirty="0" smtClean="0"/>
              <a:t>1024x768 at: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253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19" grpId="0"/>
      <p:bldP spid="20" grpId="0"/>
      <p:bldP spid="22" grpId="0"/>
      <p:bldP spid="3" grpId="0" animBg="1"/>
      <p:bldP spid="27" grpId="0"/>
      <p:bldP spid="28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1049" y="4725144"/>
            <a:ext cx="1625599" cy="1219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2339752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No </a:t>
            </a:r>
            <a:r>
              <a:rPr lang="en-US" sz="1600" dirty="0" smtClean="0"/>
              <a:t>SSBC</a:t>
            </a:r>
            <a:endParaRPr lang="en-US" sz="16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339752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3.8 FPS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24696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>
                <a:solidFill>
                  <a:srgbClr val="00B0F0"/>
                </a:solidFill>
              </a:rPr>
              <a:t>Residual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/>
              <a:t>Light Transport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Rendering Results – </a:t>
            </a:r>
            <a:r>
              <a:rPr lang="en-US" dirty="0" err="1" smtClean="0">
                <a:solidFill>
                  <a:schemeClr val="bg1"/>
                </a:solidFill>
              </a:rPr>
              <a:t>Crytek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Sponza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02361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68760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4696" y="1268760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221288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Final Image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1520" y="837953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Bounded</a:t>
            </a:r>
            <a:r>
              <a:rPr lang="en-US" sz="2000" dirty="0" smtClean="0"/>
              <a:t> Light Transport</a:t>
            </a:r>
            <a:endParaRPr lang="en-US" sz="2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1288" y="1268759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51520" y="2388332"/>
            <a:ext cx="5616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 +</a:t>
            </a:r>
            <a:endParaRPr lang="en-US" sz="2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24696" y="2388331"/>
            <a:ext cx="56677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=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9521" y="4725144"/>
            <a:ext cx="1625599" cy="1219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4628" y="4725144"/>
            <a:ext cx="1625599" cy="1219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588224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rgbClr val="00B0F0"/>
                </a:solidFill>
              </a:rPr>
              <a:t>2-step</a:t>
            </a:r>
            <a:r>
              <a:rPr lang="en-US" sz="1600" dirty="0" smtClean="0"/>
              <a:t> SSBC</a:t>
            </a:r>
            <a:endParaRPr lang="en-US" sz="16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483331" y="5993976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>
                <a:solidFill>
                  <a:srgbClr val="00B0F0"/>
                </a:solidFill>
              </a:rPr>
              <a:t>1-step</a:t>
            </a:r>
            <a:r>
              <a:rPr lang="en-US" sz="1600" dirty="0" smtClean="0"/>
              <a:t> SSBC</a:t>
            </a:r>
            <a:endParaRPr lang="en-US" sz="16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67544" y="5993976"/>
            <a:ext cx="1880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1600" dirty="0" smtClean="0"/>
              <a:t>Rendered with: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6804248" y="2522626"/>
            <a:ext cx="504056" cy="378042"/>
          </a:xfrm>
          <a:prstGeom prst="rect">
            <a:avLst/>
          </a:prstGeom>
          <a:noFill/>
          <a:ln>
            <a:solidFill>
              <a:srgbClr val="00A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588224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3.0 FPS</a:t>
            </a:r>
            <a:endParaRPr lang="en-US" sz="16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483331" y="6237312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600" dirty="0" smtClean="0"/>
              <a:t>3.4 FPS</a:t>
            </a:r>
            <a:endParaRPr lang="en-US" sz="16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67544" y="6237312"/>
            <a:ext cx="1880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1600" dirty="0" smtClean="0"/>
              <a:t>1024x768 at: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208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19" grpId="0"/>
      <p:bldP spid="20" grpId="0"/>
      <p:bldP spid="22" grpId="0"/>
      <p:bldP spid="3" grpId="0" animBg="1"/>
      <p:bldP spid="27" grpId="0"/>
      <p:bldP spid="28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SSBC Timings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75284" y="2587539"/>
            <a:ext cx="4409006" cy="69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91802" y="2609904"/>
            <a:ext cx="216024" cy="648072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07826" y="2609904"/>
            <a:ext cx="2308358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16184" y="2609904"/>
            <a:ext cx="932002" cy="648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48186" y="2609904"/>
            <a:ext cx="932002" cy="648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75284" y="3741197"/>
            <a:ext cx="4409006" cy="69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91802" y="3763562"/>
            <a:ext cx="88679" cy="648072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82185" y="3763562"/>
            <a:ext cx="932002" cy="648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114186" y="3763562"/>
            <a:ext cx="466001" cy="648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75284" y="4869160"/>
            <a:ext cx="4409006" cy="69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91802" y="4891525"/>
            <a:ext cx="258612" cy="648072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50414" y="4891525"/>
            <a:ext cx="2477692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28107" y="4891525"/>
            <a:ext cx="759122" cy="648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687228" y="4891525"/>
            <a:ext cx="892959" cy="648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80481" y="3763562"/>
            <a:ext cx="3406747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83568" y="2564904"/>
            <a:ext cx="2088232" cy="79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2000" dirty="0" smtClean="0"/>
              <a:t>Tori </a:t>
            </a:r>
            <a:br>
              <a:rPr lang="en-US" sz="2000" dirty="0" smtClean="0"/>
            </a:br>
            <a:r>
              <a:rPr lang="en-US" sz="1600" dirty="0" smtClean="0"/>
              <a:t>1531 VPLs, 106 </a:t>
            </a:r>
            <a:r>
              <a:rPr lang="en-US" sz="1600" dirty="0" err="1" smtClean="0"/>
              <a:t>ms</a:t>
            </a:r>
            <a:endParaRPr lang="en-US" sz="12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83568" y="3691769"/>
            <a:ext cx="2088232" cy="79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2000" dirty="0" err="1" smtClean="0"/>
              <a:t>Crytek</a:t>
            </a:r>
            <a:r>
              <a:rPr lang="en-US" sz="2000" dirty="0" smtClean="0"/>
              <a:t> </a:t>
            </a:r>
            <a:r>
              <a:rPr lang="en-US" sz="2000" dirty="0" err="1" smtClean="0"/>
              <a:t>Sponza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>1962 VPLs, 332 </a:t>
            </a:r>
            <a:r>
              <a:rPr lang="en-US" sz="1600" dirty="0" err="1" smtClean="0"/>
              <a:t>ms</a:t>
            </a:r>
            <a:endParaRPr lang="en-US" sz="12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83568" y="4820282"/>
            <a:ext cx="2088232" cy="79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None/>
            </a:pPr>
            <a:r>
              <a:rPr lang="en-US" sz="2000" dirty="0" smtClean="0"/>
              <a:t>Dragon</a:t>
            </a:r>
            <a:br>
              <a:rPr lang="en-US" sz="2000" dirty="0" smtClean="0"/>
            </a:br>
            <a:r>
              <a:rPr lang="en-US" sz="1600" dirty="0" smtClean="0"/>
              <a:t>1486 VPLs, 156 </a:t>
            </a:r>
            <a:r>
              <a:rPr lang="en-US" sz="1600" dirty="0" err="1" smtClean="0"/>
              <a:t>ms</a:t>
            </a:r>
            <a:endParaRPr lang="en-US" sz="12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2975778" y="5574717"/>
            <a:ext cx="648072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0%</a:t>
            </a:r>
            <a:endParaRPr lang="en-US" sz="1800" dirty="0" smtClean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7080234" y="5589240"/>
            <a:ext cx="864096" cy="51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1800" dirty="0" smtClean="0">
                <a:ea typeface="Verdana" pitchFamily="34" charset="0"/>
                <a:cs typeface="Verdana" pitchFamily="34" charset="0"/>
              </a:rPr>
              <a:t>100%</a:t>
            </a:r>
            <a:endParaRPr lang="en-US" sz="1800" dirty="0" smtClean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 rot="18626541">
            <a:off x="2909793" y="1420470"/>
            <a:ext cx="2088232" cy="79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2000" dirty="0" smtClean="0">
                <a:solidFill>
                  <a:srgbClr val="00A88E"/>
                </a:solidFill>
              </a:rPr>
              <a:t>Direct </a:t>
            </a:r>
            <a:r>
              <a:rPr lang="en-US" sz="2000" dirty="0" err="1" smtClean="0">
                <a:solidFill>
                  <a:srgbClr val="00A88E"/>
                </a:solidFill>
              </a:rPr>
              <a:t>Illum</a:t>
            </a:r>
            <a:r>
              <a:rPr lang="en-US" sz="2000" dirty="0" smtClean="0">
                <a:solidFill>
                  <a:srgbClr val="00A88E"/>
                </a:solidFill>
              </a:rPr>
              <a:t>.</a:t>
            </a:r>
            <a:endParaRPr lang="en-US" sz="1200" dirty="0">
              <a:solidFill>
                <a:srgbClr val="00A88E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 rot="18626541">
            <a:off x="3977867" y="1420469"/>
            <a:ext cx="2088232" cy="79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Indirect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illum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    by VPLs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 rot="18626541">
            <a:off x="5778067" y="1421240"/>
            <a:ext cx="2088232" cy="79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2000" dirty="0" smtClean="0">
                <a:solidFill>
                  <a:srgbClr val="00B0F0"/>
                </a:solidFill>
              </a:rPr>
              <a:t>1</a:t>
            </a:r>
            <a:r>
              <a:rPr lang="en-US" sz="2000" baseline="30000" dirty="0" smtClean="0">
                <a:solidFill>
                  <a:srgbClr val="00B0F0"/>
                </a:solidFill>
              </a:rPr>
              <a:t>st</a:t>
            </a:r>
            <a:r>
              <a:rPr lang="en-US" sz="2000" dirty="0" smtClean="0">
                <a:solidFill>
                  <a:srgbClr val="00B0F0"/>
                </a:solidFill>
              </a:rPr>
              <a:t> SSBC step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 rot="18626541">
            <a:off x="6654209" y="1420470"/>
            <a:ext cx="2088232" cy="79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2</a:t>
            </a:r>
            <a:r>
              <a:rPr lang="en-US" sz="2000" baseline="30000" dirty="0" smtClean="0">
                <a:solidFill>
                  <a:srgbClr val="0070C0"/>
                </a:solidFill>
              </a:rPr>
              <a:t>nd</a:t>
            </a:r>
            <a:r>
              <a:rPr lang="en-US" sz="2000" dirty="0" smtClean="0">
                <a:solidFill>
                  <a:srgbClr val="0070C0"/>
                </a:solidFill>
              </a:rPr>
              <a:t> SSBC step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1268760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991272" y="830504"/>
            <a:ext cx="244827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2000" dirty="0" smtClean="0"/>
              <a:t>Compensation Only</a:t>
            </a:r>
            <a:endParaRPr lang="en-US" sz="20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4109040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 rot="7790187">
            <a:off x="4699893" y="4163399"/>
            <a:ext cx="576064" cy="415180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ounded Rectangle 15"/>
          <p:cNvSpPr/>
          <p:nvPr/>
        </p:nvSpPr>
        <p:spPr>
          <a:xfrm rot="5400000">
            <a:off x="4180488" y="5025399"/>
            <a:ext cx="576064" cy="415180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Comparison – [</a:t>
            </a:r>
            <a:r>
              <a:rPr lang="en-US" dirty="0" err="1" smtClean="0">
                <a:solidFill>
                  <a:schemeClr val="bg1"/>
                </a:solidFill>
              </a:rPr>
              <a:t>Kollig</a:t>
            </a:r>
            <a:r>
              <a:rPr lang="en-US" dirty="0" smtClean="0">
                <a:solidFill>
                  <a:schemeClr val="bg1"/>
                </a:solidFill>
              </a:rPr>
              <a:t> and Keller 2004] vs. SSBC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1268760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444208" y="836712"/>
            <a:ext cx="244827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2000" dirty="0" smtClean="0"/>
              <a:t>Final Image</a:t>
            </a:r>
            <a:endParaRPr lang="en-US" sz="2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51520" y="3972696"/>
            <a:ext cx="87400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109040"/>
            <a:ext cx="2560320" cy="256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251520" y="1628800"/>
            <a:ext cx="2808312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2000" dirty="0" smtClean="0"/>
              <a:t>Bias Compensation</a:t>
            </a:r>
            <a:br>
              <a:rPr lang="en-US" sz="2000" dirty="0" smtClean="0"/>
            </a:br>
            <a:r>
              <a:rPr lang="en-US" sz="1600" i="1" dirty="0" smtClean="0"/>
              <a:t>[</a:t>
            </a:r>
            <a:r>
              <a:rPr lang="en-US" sz="1600" i="1" dirty="0" err="1" smtClean="0"/>
              <a:t>Kollig</a:t>
            </a:r>
            <a:r>
              <a:rPr lang="en-US" sz="1600" i="1" dirty="0" smtClean="0"/>
              <a:t> and Keller 2004]</a:t>
            </a:r>
          </a:p>
          <a:p>
            <a:pPr marL="72000" indent="0">
              <a:buNone/>
            </a:pPr>
            <a:endParaRPr lang="en-US" sz="2000" i="1" dirty="0"/>
          </a:p>
          <a:p>
            <a:pPr marL="72000" indent="0">
              <a:buNone/>
            </a:pPr>
            <a:r>
              <a:rPr lang="en-US" sz="2000" dirty="0" smtClean="0"/>
              <a:t>CPU ~ 10.9 hours</a:t>
            </a:r>
            <a:br>
              <a:rPr lang="en-US" sz="2000" dirty="0" smtClean="0"/>
            </a:br>
            <a:r>
              <a:rPr lang="en-US" sz="1600" dirty="0" smtClean="0"/>
              <a:t>(8-core, 4GB RAM)</a:t>
            </a:r>
            <a:endParaRPr lang="en-US" sz="16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51520" y="4417092"/>
            <a:ext cx="2808312" cy="19442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2000" dirty="0" smtClean="0"/>
              <a:t>Screen-Space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2000" dirty="0" smtClean="0"/>
              <a:t>Bias Compensation</a:t>
            </a:r>
            <a:endParaRPr lang="en-US" sz="1600" dirty="0" smtClean="0"/>
          </a:p>
          <a:p>
            <a:pPr marL="72000" indent="0">
              <a:buNone/>
            </a:pPr>
            <a:r>
              <a:rPr lang="en-US" sz="1600" dirty="0" smtClean="0"/>
              <a:t>(3 steps)</a:t>
            </a:r>
            <a:endParaRPr lang="en-US" sz="1600" dirty="0"/>
          </a:p>
          <a:p>
            <a:pPr marL="7200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GPU ~ 550 </a:t>
            </a:r>
            <a:r>
              <a:rPr lang="en-US" sz="2000" dirty="0" err="1" smtClean="0"/>
              <a:t>ms</a:t>
            </a:r>
            <a:endParaRPr lang="en-US" sz="2000" dirty="0" smtClean="0"/>
          </a:p>
          <a:p>
            <a:pPr marL="72000" indent="0">
              <a:buNone/>
            </a:pPr>
            <a:r>
              <a:rPr lang="en-US" sz="1600" dirty="0" smtClean="0"/>
              <a:t>(ATI Radeon HD 5870)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021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Artifacts in Screen-Space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Sources of artifacts:</a:t>
            </a:r>
          </a:p>
          <a:p>
            <a:pPr lvl="1"/>
            <a:r>
              <a:rPr lang="en-US" dirty="0" smtClean="0"/>
              <a:t>Grazing view angles</a:t>
            </a:r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54621"/>
            <a:ext cx="3672408" cy="24290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79712" y="5805264"/>
            <a:ext cx="564243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dirty="0" smtClean="0"/>
              <a:t>Solution: Conservative bias compensation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1560" y="2785080"/>
            <a:ext cx="3748359" cy="2298601"/>
            <a:chOff x="5724128" y="2883568"/>
            <a:chExt cx="2805733" cy="172055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24128" y="2935177"/>
              <a:ext cx="2458981" cy="16689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8028807" y="2923482"/>
              <a:ext cx="501054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</a:effectLst>
                </a:rPr>
                <a:t>eye</a:t>
              </a:r>
              <a:endParaRPr lang="en-US" sz="12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7322015" y="2883568"/>
              <a:ext cx="645070" cy="325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1200" dirty="0" smtClean="0">
                  <a:effectLst>
                    <a:glow rad="101600">
                      <a:schemeClr val="tx1">
                        <a:alpha val="40000"/>
                      </a:schemeClr>
                    </a:glow>
                  </a:effectLst>
                </a:rPr>
                <a:t>Image</a:t>
              </a:r>
              <a:endParaRPr lang="en-US" sz="12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 rot="2417638">
            <a:off x="5571678" y="3761264"/>
            <a:ext cx="576064" cy="415180"/>
          </a:xfrm>
          <a:prstGeom prst="roundRect">
            <a:avLst>
              <a:gd name="adj" fmla="val 45061"/>
            </a:avLst>
          </a:prstGeom>
          <a:noFill/>
          <a:ln w="28575">
            <a:solidFill>
              <a:srgbClr val="00A88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940152" y="3869152"/>
            <a:ext cx="360040" cy="99702"/>
          </a:xfrm>
          <a:prstGeom prst="straightConnector1">
            <a:avLst/>
          </a:prstGeom>
          <a:ln>
            <a:solidFill>
              <a:srgbClr val="00A88E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23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Artifacts in Screen-Space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Sources of artifacts:</a:t>
            </a:r>
          </a:p>
          <a:p>
            <a:pPr lvl="1"/>
            <a:r>
              <a:rPr lang="en-US" dirty="0" smtClean="0"/>
              <a:t>Grazing view angles</a:t>
            </a:r>
          </a:p>
          <a:p>
            <a:pPr lvl="1"/>
            <a:r>
              <a:rPr lang="en-US" dirty="0" smtClean="0"/>
              <a:t>Hidden surfaces</a:t>
            </a:r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19672" y="5805264"/>
            <a:ext cx="6264696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dirty="0" smtClean="0"/>
              <a:t>Solution: Use multiple viewports (not implemented)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8960"/>
            <a:ext cx="1981200" cy="2000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47" y="3068960"/>
            <a:ext cx="1981201" cy="2000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796136" y="4365104"/>
            <a:ext cx="1566665" cy="504056"/>
          </a:xfrm>
          <a:prstGeom prst="straightConnector1">
            <a:avLst/>
          </a:prstGeom>
          <a:ln>
            <a:solidFill>
              <a:srgbClr val="00A88E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7020272" y="4869160"/>
            <a:ext cx="2088232" cy="79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2000" dirty="0" smtClean="0"/>
              <a:t>Missing compensation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56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sbc_shor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91.09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3206682"/>
            <a:ext cx="6066420" cy="3412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Screen-space </a:t>
            </a:r>
            <a:r>
              <a:rPr lang="en-US" dirty="0"/>
              <a:t>b</a:t>
            </a:r>
            <a:r>
              <a:rPr lang="en-US" dirty="0" smtClean="0"/>
              <a:t>ias compensation (SSBC) for IR methods</a:t>
            </a:r>
          </a:p>
          <a:p>
            <a:pPr lvl="1"/>
            <a:r>
              <a:rPr lang="en-US" dirty="0" smtClean="0"/>
              <a:t>Novel formulation of bias compensation</a:t>
            </a:r>
          </a:p>
          <a:p>
            <a:pPr lvl="1"/>
            <a:r>
              <a:rPr lang="en-US" dirty="0" smtClean="0"/>
              <a:t>Fast approximation in screen-space</a:t>
            </a:r>
          </a:p>
          <a:p>
            <a:pPr lvl="1"/>
            <a:r>
              <a:rPr lang="en-US" dirty="0" smtClean="0"/>
              <a:t>Feasible for integration into existing IR renderers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99992" y="5877272"/>
            <a:ext cx="3384376" cy="787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en-US" sz="4400" b="1" dirty="0" smtClean="0"/>
              <a:t>…thank </a:t>
            </a:r>
            <a:r>
              <a:rPr lang="en-US" sz="4400" b="1" dirty="0"/>
              <a:t>y</a:t>
            </a:r>
            <a:r>
              <a:rPr lang="en-US" sz="4400" b="1" dirty="0" smtClean="0"/>
              <a:t>ou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93716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VPL Rendering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27584" y="3674478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Distribution of VPLs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1542" y="3674622"/>
            <a:ext cx="3888432" cy="29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180000" y="1077816"/>
            <a:ext cx="8820000" cy="5447528"/>
          </a:xfrm>
        </p:spPr>
        <p:txBody>
          <a:bodyPr/>
          <a:lstStyle/>
          <a:p>
            <a:pPr>
              <a:lnSpc>
                <a:spcPts val="2240"/>
              </a:lnSpc>
            </a:pPr>
            <a:r>
              <a:rPr lang="en-US" dirty="0" smtClean="0"/>
              <a:t>Based on Instant </a:t>
            </a:r>
            <a:r>
              <a:rPr lang="en-US" dirty="0" err="1" smtClean="0"/>
              <a:t>Radiosity</a:t>
            </a:r>
            <a:r>
              <a:rPr lang="en-US" dirty="0" smtClean="0"/>
              <a:t> [</a:t>
            </a:r>
            <a:r>
              <a:rPr lang="en-US" i="1" dirty="0" smtClean="0"/>
              <a:t>Keller 1997</a:t>
            </a:r>
            <a:r>
              <a:rPr lang="en-US" dirty="0" smtClean="0"/>
              <a:t>]</a:t>
            </a:r>
            <a:endParaRPr lang="en-US" sz="700" dirty="0" smtClean="0"/>
          </a:p>
          <a:p>
            <a:r>
              <a:rPr lang="en-US" dirty="0" smtClean="0"/>
              <a:t>Indirect illumination approximated by </a:t>
            </a:r>
            <a:r>
              <a:rPr lang="en-US" b="1" dirty="0" smtClean="0"/>
              <a:t>Virtual Point Lights (VPLs) </a:t>
            </a:r>
            <a:endParaRPr lang="en-US" b="1" dirty="0"/>
          </a:p>
        </p:txBody>
      </p:sp>
      <p:pic>
        <p:nvPicPr>
          <p:cNvPr id="11" name="Picture 4" descr="D:\papers\i3d2011_biascomp\presentation\img\eq_L_ha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07244"/>
            <a:ext cx="216024" cy="352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08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VPL Rendering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27584" y="3674478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Distribution of VPLs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1543" y="3674622"/>
            <a:ext cx="3888430" cy="29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6"/>
          <p:cNvSpPr txBox="1">
            <a:spLocks/>
          </p:cNvSpPr>
          <p:nvPr/>
        </p:nvSpPr>
        <p:spPr>
          <a:xfrm>
            <a:off x="180000" y="1077816"/>
            <a:ext cx="8820000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40"/>
              </a:lnSpc>
            </a:pPr>
            <a:r>
              <a:rPr lang="en-US" smtClean="0"/>
              <a:t>Based on Instant Radiosity [</a:t>
            </a:r>
            <a:r>
              <a:rPr lang="en-US" i="1" smtClean="0"/>
              <a:t>Keller 1997</a:t>
            </a:r>
            <a:r>
              <a:rPr lang="en-US" smtClean="0"/>
              <a:t>]</a:t>
            </a:r>
            <a:endParaRPr lang="en-US" sz="700" smtClean="0"/>
          </a:p>
          <a:p>
            <a:r>
              <a:rPr lang="en-US" smtClean="0"/>
              <a:t>Indirect illumination approximated by </a:t>
            </a:r>
            <a:r>
              <a:rPr lang="en-US" b="1" smtClean="0"/>
              <a:t>Virtual Point Lights (VPLs) </a:t>
            </a:r>
            <a:endParaRPr lang="en-US" b="1" dirty="0"/>
          </a:p>
        </p:txBody>
      </p:sp>
      <p:pic>
        <p:nvPicPr>
          <p:cNvPr id="10" name="Picture 4" descr="D:\papers\i3d2011_biascomp\presentation\img\eq_L_ha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07244"/>
            <a:ext cx="216024" cy="352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7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VPL Rendering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27584" y="3674478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Distribution of VPLs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1543" y="3674622"/>
            <a:ext cx="3888430" cy="29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180000" y="1077816"/>
            <a:ext cx="8820000" cy="5447528"/>
          </a:xfrm>
        </p:spPr>
        <p:txBody>
          <a:bodyPr/>
          <a:lstStyle/>
          <a:p>
            <a:pPr>
              <a:lnSpc>
                <a:spcPts val="2240"/>
              </a:lnSpc>
            </a:pPr>
            <a:r>
              <a:rPr lang="en-US" dirty="0" smtClean="0"/>
              <a:t>Based on Instant </a:t>
            </a:r>
            <a:r>
              <a:rPr lang="en-US" dirty="0" err="1" smtClean="0"/>
              <a:t>Radiosity</a:t>
            </a:r>
            <a:r>
              <a:rPr lang="en-US" dirty="0" smtClean="0"/>
              <a:t> [</a:t>
            </a:r>
            <a:r>
              <a:rPr lang="en-US" i="1" dirty="0" smtClean="0"/>
              <a:t>Keller 1997</a:t>
            </a:r>
            <a:r>
              <a:rPr lang="en-US" dirty="0" smtClean="0"/>
              <a:t>]</a:t>
            </a:r>
            <a:endParaRPr lang="en-US" sz="700" dirty="0" smtClean="0"/>
          </a:p>
          <a:p>
            <a:r>
              <a:rPr lang="en-US" dirty="0" smtClean="0"/>
              <a:t>Indirect illumination approximated by </a:t>
            </a:r>
            <a:r>
              <a:rPr lang="en-US" b="1" dirty="0" smtClean="0"/>
              <a:t>Virtual Point Lights (VPLs) </a:t>
            </a:r>
            <a:endParaRPr lang="en-US" b="1" dirty="0"/>
          </a:p>
        </p:txBody>
      </p:sp>
      <p:pic>
        <p:nvPicPr>
          <p:cNvPr id="11" name="Picture 4" descr="D:\papers\i3d2011_biascomp\presentation\img\eq_L_ha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07244"/>
            <a:ext cx="216024" cy="352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VPL Rendering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27584" y="3674478"/>
            <a:ext cx="27432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Distribution of VPLs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1543" y="3674622"/>
            <a:ext cx="3888429" cy="29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180000" y="1077816"/>
            <a:ext cx="8820000" cy="5447528"/>
          </a:xfrm>
        </p:spPr>
        <p:txBody>
          <a:bodyPr/>
          <a:lstStyle/>
          <a:p>
            <a:pPr>
              <a:lnSpc>
                <a:spcPts val="2240"/>
              </a:lnSpc>
            </a:pPr>
            <a:r>
              <a:rPr lang="en-US" dirty="0" smtClean="0"/>
              <a:t>Based on Instant </a:t>
            </a:r>
            <a:r>
              <a:rPr lang="en-US" dirty="0" err="1" smtClean="0"/>
              <a:t>Radiosity</a:t>
            </a:r>
            <a:r>
              <a:rPr lang="en-US" dirty="0" smtClean="0"/>
              <a:t> [</a:t>
            </a:r>
            <a:r>
              <a:rPr lang="en-US" i="1" dirty="0" smtClean="0"/>
              <a:t>Keller 1997</a:t>
            </a:r>
            <a:r>
              <a:rPr lang="en-US" dirty="0" smtClean="0"/>
              <a:t>]</a:t>
            </a:r>
            <a:endParaRPr lang="en-US" sz="700" dirty="0" smtClean="0"/>
          </a:p>
          <a:p>
            <a:r>
              <a:rPr lang="en-US" dirty="0" smtClean="0"/>
              <a:t>Indirect illumination approximated by </a:t>
            </a:r>
            <a:r>
              <a:rPr lang="en-US" b="1" dirty="0" smtClean="0"/>
              <a:t>Virtual Point Lights (VPLs) </a:t>
            </a:r>
            <a:endParaRPr lang="en-US" b="1" dirty="0"/>
          </a:p>
        </p:txBody>
      </p:sp>
      <p:pic>
        <p:nvPicPr>
          <p:cNvPr id="11" name="Picture 4" descr="D:\papers\i3d2011_biascomp\presentation\img\eq_L_ha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07244"/>
            <a:ext cx="216024" cy="352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421" y="2186528"/>
            <a:ext cx="3003803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309" y="1700808"/>
            <a:ext cx="1864004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55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VPL Rendering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1543" y="3674622"/>
            <a:ext cx="3888429" cy="292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611580" y="5492956"/>
            <a:ext cx="3031232" cy="504056"/>
          </a:xfrm>
          <a:prstGeom prst="rect">
            <a:avLst/>
          </a:prstGeom>
          <a:effectLst>
            <a:outerShdw blurRad="63500" dist="508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image plane</a:t>
            </a:r>
            <a:endParaRPr lang="en-US" sz="20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411740" y="4708960"/>
            <a:ext cx="3031232" cy="504056"/>
          </a:xfrm>
          <a:prstGeom prst="rect">
            <a:avLst/>
          </a:prstGeom>
          <a:effectLst>
            <a:outerShdw blurRad="63500" dist="508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dirty="0" smtClean="0"/>
              <a:t>eye</a:t>
            </a:r>
            <a:endParaRPr lang="en-US" sz="2000" dirty="0"/>
          </a:p>
        </p:txBody>
      </p:sp>
      <p:sp>
        <p:nvSpPr>
          <p:cNvPr id="13" name="Content Placeholder 6"/>
          <p:cNvSpPr>
            <a:spLocks noGrp="1"/>
          </p:cNvSpPr>
          <p:nvPr>
            <p:ph idx="1"/>
          </p:nvPr>
        </p:nvSpPr>
        <p:spPr>
          <a:xfrm>
            <a:off x="180000" y="1077816"/>
            <a:ext cx="8820000" cy="5447528"/>
          </a:xfrm>
        </p:spPr>
        <p:txBody>
          <a:bodyPr/>
          <a:lstStyle/>
          <a:p>
            <a:pPr>
              <a:lnSpc>
                <a:spcPts val="2240"/>
              </a:lnSpc>
            </a:pPr>
            <a:r>
              <a:rPr lang="en-US" dirty="0" smtClean="0"/>
              <a:t>Based on Instant </a:t>
            </a:r>
            <a:r>
              <a:rPr lang="en-US" dirty="0" err="1" smtClean="0"/>
              <a:t>Radiosity</a:t>
            </a:r>
            <a:r>
              <a:rPr lang="en-US" dirty="0" smtClean="0"/>
              <a:t> [</a:t>
            </a:r>
            <a:r>
              <a:rPr lang="en-US" i="1" dirty="0" smtClean="0"/>
              <a:t>Keller 1997</a:t>
            </a:r>
            <a:r>
              <a:rPr lang="en-US" dirty="0" smtClean="0"/>
              <a:t>]</a:t>
            </a:r>
            <a:endParaRPr lang="en-US" sz="700" dirty="0" smtClean="0"/>
          </a:p>
          <a:p>
            <a:r>
              <a:rPr lang="en-US" dirty="0" smtClean="0"/>
              <a:t>Indirect illumination approximated by </a:t>
            </a:r>
            <a:r>
              <a:rPr lang="en-US" b="1" dirty="0" smtClean="0"/>
              <a:t>Virtual Point Lights (VPLs) </a:t>
            </a:r>
            <a:endParaRPr lang="en-US" b="1" dirty="0"/>
          </a:p>
        </p:txBody>
      </p:sp>
      <p:pic>
        <p:nvPicPr>
          <p:cNvPr id="14" name="Picture 4" descr="D:\papers\i3d2011_biascomp\presentation\img\eq_L_ha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07244"/>
            <a:ext cx="216024" cy="352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421" y="2186528"/>
            <a:ext cx="3003803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309" y="1700808"/>
            <a:ext cx="1864004" cy="822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5"/>
          <p:cNvSpPr txBox="1">
            <a:spLocks/>
          </p:cNvSpPr>
          <p:nvPr/>
        </p:nvSpPr>
        <p:spPr>
          <a:xfrm rot="20761046">
            <a:off x="1271641" y="3091984"/>
            <a:ext cx="3231488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Direct emission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eft Brace 20"/>
          <p:cNvSpPr/>
          <p:nvPr/>
        </p:nvSpPr>
        <p:spPr>
          <a:xfrm rot="16200000">
            <a:off x="3466928" y="2710798"/>
            <a:ext cx="216026" cy="454154"/>
          </a:xfrm>
          <a:prstGeom prst="leftBrace">
            <a:avLst>
              <a:gd name="adj1" fmla="val 33134"/>
              <a:gd name="adj2" fmla="val 50000"/>
            </a:avLst>
          </a:prstGeom>
          <a:ln w="25400" cap="flat"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 rot="20761046">
            <a:off x="2120591" y="3127609"/>
            <a:ext cx="3231488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Direct illumination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eft Brace 22"/>
          <p:cNvSpPr/>
          <p:nvPr/>
        </p:nvSpPr>
        <p:spPr>
          <a:xfrm rot="16200000">
            <a:off x="4209899" y="2710798"/>
            <a:ext cx="216026" cy="454154"/>
          </a:xfrm>
          <a:prstGeom prst="leftBrace">
            <a:avLst>
              <a:gd name="adj1" fmla="val 33134"/>
              <a:gd name="adj2" fmla="val 50000"/>
            </a:avLst>
          </a:prstGeom>
          <a:ln w="25400" cap="flat"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 rot="20761046">
            <a:off x="2892958" y="3180638"/>
            <a:ext cx="3231488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1800" dirty="0" smtClean="0"/>
              <a:t>Indirect illumination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eft Brace 24"/>
          <p:cNvSpPr/>
          <p:nvPr/>
        </p:nvSpPr>
        <p:spPr>
          <a:xfrm rot="16200000">
            <a:off x="5169171" y="2703694"/>
            <a:ext cx="216026" cy="454154"/>
          </a:xfrm>
          <a:prstGeom prst="leftBrace">
            <a:avLst>
              <a:gd name="adj1" fmla="val 33134"/>
              <a:gd name="adj2" fmla="val 50000"/>
            </a:avLst>
          </a:prstGeom>
          <a:ln w="25400" cap="flat"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scene3d>
          <a:camera prst="orthographicFront"/>
          <a:lightRig rig="threePt" dir="t"/>
        </a:scene3d>
        <a:sp3d extrusionH="57150">
          <a:bevelT w="38100" h="38100"/>
        </a:sp3d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200" b="1" kern="1200" noProof="0" dirty="0" smtClean="0">
            <a:ln w="6350">
              <a:noFill/>
            </a:ln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  <a:latin typeface="Calibri" pitchFamily="34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4320</TotalTime>
  <Words>1247</Words>
  <Application>Microsoft Office PowerPoint</Application>
  <PresentationFormat>On-screen Show (4:3)</PresentationFormat>
  <Paragraphs>461</Paragraphs>
  <Slides>46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Larissa-Design</vt:lpstr>
      <vt:lpstr>SCREEN-SPACE BIAS COMPENSATION  FOR INTERACTIVE HIGH-QUALITY RENDERING  WITH VIRTUAL POINT LIGHTS</vt:lpstr>
      <vt:lpstr>Light Transport</vt:lpstr>
      <vt:lpstr>Light Transport</vt:lpstr>
      <vt:lpstr>VPL Rendering</vt:lpstr>
      <vt:lpstr>VPL Rendering</vt:lpstr>
      <vt:lpstr>VPL Rendering</vt:lpstr>
      <vt:lpstr>VPL Rendering</vt:lpstr>
      <vt:lpstr>VPL Rendering</vt:lpstr>
      <vt:lpstr>VPL Rendering</vt:lpstr>
      <vt:lpstr>VPL Rendering</vt:lpstr>
      <vt:lpstr>VPL Rendering – Singularities</vt:lpstr>
      <vt:lpstr>Artifacts - Splotches</vt:lpstr>
      <vt:lpstr>Artifacts - Splotches</vt:lpstr>
      <vt:lpstr>Artifacts - Splotches</vt:lpstr>
      <vt:lpstr>Artifacts - Splotches</vt:lpstr>
      <vt:lpstr>Bounded and Residual Light Transport</vt:lpstr>
      <vt:lpstr>Bounded and Residual Light Transport</vt:lpstr>
      <vt:lpstr>Bounded and Residual Light Transport</vt:lpstr>
      <vt:lpstr>Residual Light Transport – Previous Work</vt:lpstr>
      <vt:lpstr>Residual Light Transport</vt:lpstr>
      <vt:lpstr>Algorithm Overview</vt:lpstr>
      <vt:lpstr>Screen-Space Integration</vt:lpstr>
      <vt:lpstr>Screen-Space Integration</vt:lpstr>
      <vt:lpstr>Screen-Space Integration</vt:lpstr>
      <vt:lpstr>Screen-Space Integration</vt:lpstr>
      <vt:lpstr>Screen-Space Integration</vt:lpstr>
      <vt:lpstr>Hierarchical Integration</vt:lpstr>
      <vt:lpstr>Hierarchical Integration</vt:lpstr>
      <vt:lpstr>Hierarchical Integration</vt:lpstr>
      <vt:lpstr>Hierarchical Integration</vt:lpstr>
      <vt:lpstr>Hierarchical Integration</vt:lpstr>
      <vt:lpstr>Hierarchical Integration</vt:lpstr>
      <vt:lpstr>Hierarchical Integration</vt:lpstr>
      <vt:lpstr>Hierarchical Integration</vt:lpstr>
      <vt:lpstr>Hierarchical Integration – Overview</vt:lpstr>
      <vt:lpstr>Hierarchical Integration – Evaluation</vt:lpstr>
      <vt:lpstr>Hierarchical Integration – Evaluation</vt:lpstr>
      <vt:lpstr>Rendering Results – Dragon</vt:lpstr>
      <vt:lpstr>Rendering Results – Dragon</vt:lpstr>
      <vt:lpstr>Rendering Results – Tori</vt:lpstr>
      <vt:lpstr>Rendering Results – Crytek Sponza</vt:lpstr>
      <vt:lpstr>SSBC Timings</vt:lpstr>
      <vt:lpstr>Comparison – [Kollig and Keller 2004] vs. SSBC</vt:lpstr>
      <vt:lpstr>Artifacts in Screen-Space Integration</vt:lpstr>
      <vt:lpstr>Artifacts in Screen-Space Integration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Carsten</dc:creator>
  <cp:lastModifiedBy>Jan Novak</cp:lastModifiedBy>
  <cp:revision>261</cp:revision>
  <dcterms:created xsi:type="dcterms:W3CDTF">2010-05-09T10:56:48Z</dcterms:created>
  <dcterms:modified xsi:type="dcterms:W3CDTF">2011-03-02T10:53:06Z</dcterms:modified>
</cp:coreProperties>
</file>