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368" r:id="rId3"/>
    <p:sldId id="369" r:id="rId4"/>
    <p:sldId id="319" r:id="rId5"/>
    <p:sldId id="323" r:id="rId6"/>
    <p:sldId id="370" r:id="rId7"/>
    <p:sldId id="325" r:id="rId8"/>
    <p:sldId id="327" r:id="rId9"/>
    <p:sldId id="335" r:id="rId10"/>
    <p:sldId id="329" r:id="rId11"/>
    <p:sldId id="331" r:id="rId12"/>
    <p:sldId id="332" r:id="rId13"/>
    <p:sldId id="336" r:id="rId14"/>
    <p:sldId id="334" r:id="rId15"/>
    <p:sldId id="337" r:id="rId16"/>
    <p:sldId id="338" r:id="rId17"/>
    <p:sldId id="333" r:id="rId18"/>
    <p:sldId id="328" r:id="rId19"/>
    <p:sldId id="326" r:id="rId20"/>
    <p:sldId id="340" r:id="rId21"/>
    <p:sldId id="371" r:id="rId22"/>
    <p:sldId id="362" r:id="rId23"/>
    <p:sldId id="372" r:id="rId24"/>
    <p:sldId id="361" r:id="rId25"/>
    <p:sldId id="347" r:id="rId26"/>
    <p:sldId id="355" r:id="rId27"/>
    <p:sldId id="360" r:id="rId28"/>
    <p:sldId id="357" r:id="rId29"/>
    <p:sldId id="358" r:id="rId30"/>
    <p:sldId id="364" r:id="rId31"/>
    <p:sldId id="367" r:id="rId32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E10166"/>
    <a:srgbClr val="519216"/>
    <a:srgbClr val="CC0066"/>
    <a:srgbClr val="64B51B"/>
    <a:srgbClr val="007461"/>
    <a:srgbClr val="006453"/>
    <a:srgbClr val="E2EEDE"/>
    <a:srgbClr val="BDD8BC"/>
    <a:srgbClr val="006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4581" autoAdjust="0"/>
    <p:restoredTop sz="87035" autoAdjust="0"/>
  </p:normalViewPr>
  <p:slideViewPr>
    <p:cSldViewPr snapToObjects="1">
      <p:cViewPr>
        <p:scale>
          <a:sx n="60" d="100"/>
          <a:sy n="60" d="100"/>
        </p:scale>
        <p:origin x="-1794" y="-1296"/>
      </p:cViewPr>
      <p:guideLst>
        <p:guide orient="horz" pos="3294"/>
        <p:guide orient="horz" pos="3990"/>
        <p:guide pos="360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101" d="100"/>
          <a:sy n="101" d="100"/>
        </p:scale>
        <p:origin x="-352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9950414355931"/>
          <c:y val="4.8077095066997873E-2"/>
          <c:w val="0.89500495856440687"/>
          <c:h val="0.77598892573107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Dragon</c:v>
                </c:pt>
                <c:pt idx="1">
                  <c:v>Happy Buddha</c:v>
                </c:pt>
                <c:pt idx="2">
                  <c:v>Beast</c:v>
                </c:pt>
                <c:pt idx="3">
                  <c:v>Asian Dragon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161.30000000000001</c:v>
                </c:pt>
                <c:pt idx="1">
                  <c:v>169.3</c:v>
                </c:pt>
                <c:pt idx="2">
                  <c:v>140.5</c:v>
                </c:pt>
                <c:pt idx="3">
                  <c:v>180.2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gradFill rotWithShape="1">
              <a:gsLst>
                <a:gs pos="0">
                  <a:srgbClr val="CC0066"/>
                </a:gs>
                <a:gs pos="80000">
                  <a:srgbClr val="E10166">
                    <a:lumMod val="89000"/>
                    <a:lumOff val="11000"/>
                  </a:srgbClr>
                </a:gs>
                <a:gs pos="100000">
                  <a:srgbClr val="CC0066"/>
                </a:gs>
              </a:gsLst>
              <a:lin ang="16200000" scaled="0"/>
            </a:gradFill>
            <a:ln w="9525" cap="flat" cmpd="sng" algn="ctr">
              <a:solidFill>
                <a:srgbClr val="CC0066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Dragon</c:v>
                </c:pt>
                <c:pt idx="1">
                  <c:v>Happy Buddha</c:v>
                </c:pt>
                <c:pt idx="2">
                  <c:v>Beast</c:v>
                </c:pt>
                <c:pt idx="3">
                  <c:v>Asian Dragon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146.30000000000001</c:v>
                </c:pt>
                <c:pt idx="1">
                  <c:v>138.1</c:v>
                </c:pt>
                <c:pt idx="2">
                  <c:v>109.6</c:v>
                </c:pt>
                <c:pt idx="3">
                  <c:v>159.9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8254208"/>
        <c:axId val="33111360"/>
      </c:barChart>
      <c:catAx>
        <c:axId val="548254208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33111360"/>
        <c:crosses val="autoZero"/>
        <c:auto val="1"/>
        <c:lblAlgn val="ctr"/>
        <c:lblOffset val="100"/>
        <c:noMultiLvlLbl val="0"/>
      </c:catAx>
      <c:valAx>
        <c:axId val="33111360"/>
        <c:scaling>
          <c:orientation val="minMax"/>
          <c:max val="20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48254208"/>
        <c:crosses val="autoZero"/>
        <c:crossBetween val="between"/>
        <c:majorUnit val="40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bg2">
                <a:lumMod val="88000"/>
                <a:lumOff val="12000"/>
              </a:schemeClr>
            </a:gs>
          </a:gsLst>
          <a:lin ang="16200000" scaled="0"/>
        </a:gra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49950414355931"/>
          <c:y val="4.8077095066997873E-2"/>
          <c:w val="0.89500495856440687"/>
          <c:h val="0.77598892573107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 w="9525" cap="flat" cmpd="sng" algn="ctr">
              <a:solidFill>
                <a:schemeClr val="accent1">
                  <a:shade val="95000"/>
                  <a:satMod val="105000"/>
                </a:scheme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Dragon</c:v>
                </c:pt>
                <c:pt idx="1">
                  <c:v>Happy Buddha</c:v>
                </c:pt>
                <c:pt idx="2">
                  <c:v>Beast</c:v>
                </c:pt>
                <c:pt idx="3">
                  <c:v>Asian Dragon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26.8</c:v>
                </c:pt>
                <c:pt idx="1">
                  <c:v>50.6</c:v>
                </c:pt>
                <c:pt idx="2">
                  <c:v>118.1</c:v>
                </c:pt>
                <c:pt idx="3">
                  <c:v>173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Median</c:v>
                </c:pt>
              </c:strCache>
            </c:strRef>
          </c:tx>
          <c:spPr>
            <a:gradFill rotWithShape="1">
              <a:gsLst>
                <a:gs pos="0">
                  <a:srgbClr val="CC0066"/>
                </a:gs>
                <a:gs pos="80000">
                  <a:srgbClr val="E10166"/>
                </a:gs>
                <a:gs pos="100000">
                  <a:srgbClr val="CC0066"/>
                </a:gs>
              </a:gsLst>
              <a:lin ang="16200000" scaled="0"/>
            </a:gradFill>
            <a:ln w="9525" cap="flat" cmpd="sng" algn="ctr">
              <a:solidFill>
                <a:srgbClr val="CC0066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Sheet1!$A$2:$A$5</c:f>
              <c:strCache>
                <c:ptCount val="4"/>
                <c:pt idx="0">
                  <c:v>Dragon</c:v>
                </c:pt>
                <c:pt idx="1">
                  <c:v>Happy Buddha</c:v>
                </c:pt>
                <c:pt idx="2">
                  <c:v>Beast</c:v>
                </c:pt>
                <c:pt idx="3">
                  <c:v>Asian Dragon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0.9</c:v>
                </c:pt>
                <c:pt idx="1">
                  <c:v>1.8</c:v>
                </c:pt>
                <c:pt idx="2">
                  <c:v>3.5</c:v>
                </c:pt>
                <c:pt idx="3">
                  <c:v>5.9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43080960"/>
        <c:axId val="33135360"/>
      </c:barChart>
      <c:catAx>
        <c:axId val="543080960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400" b="0"/>
            </a:pPr>
            <a:endParaRPr lang="en-US"/>
          </a:p>
        </c:txPr>
        <c:crossAx val="33135360"/>
        <c:crosses val="autoZero"/>
        <c:auto val="1"/>
        <c:lblAlgn val="ctr"/>
        <c:lblOffset val="100"/>
        <c:noMultiLvlLbl val="0"/>
      </c:catAx>
      <c:valAx>
        <c:axId val="33135360"/>
        <c:scaling>
          <c:orientation val="minMax"/>
          <c:max val="180"/>
          <c:min val="0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543080960"/>
        <c:crosses val="autoZero"/>
        <c:crossBetween val="between"/>
        <c:majorUnit val="50"/>
      </c:valAx>
      <c:spPr>
        <a:gradFill>
          <a:gsLst>
            <a:gs pos="0">
              <a:srgbClr val="FFEFD1"/>
            </a:gs>
            <a:gs pos="64999">
              <a:srgbClr val="F0EBD5"/>
            </a:gs>
            <a:gs pos="100000">
              <a:schemeClr val="bg2">
                <a:lumMod val="88000"/>
                <a:lumOff val="12000"/>
              </a:schemeClr>
            </a:gs>
          </a:gsLst>
          <a:lin ang="16200000" scaled="0"/>
        </a:gradFill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23555502380077E-2"/>
          <c:y val="3.3404122016051863E-2"/>
          <c:w val="0.97015288899523988"/>
          <c:h val="0.9033731850646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gradFill flip="none" rotWithShape="1">
              <a:gsLst>
                <a:gs pos="0">
                  <a:srgbClr val="CC0066">
                    <a:lumMod val="86000"/>
                  </a:srgbClr>
                </a:gs>
                <a:gs pos="80000">
                  <a:srgbClr val="E10166">
                    <a:lumMod val="65000"/>
                    <a:lumOff val="35000"/>
                  </a:srgbClr>
                </a:gs>
                <a:gs pos="100000">
                  <a:srgbClr val="CC0066">
                    <a:lumMod val="36000"/>
                    <a:lumOff val="64000"/>
                  </a:srgbClr>
                </a:gs>
              </a:gsLst>
              <a:lin ang="12000000" scaled="0"/>
              <a:tileRect/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lumMod val="55000"/>
                    </a:srgbClr>
                  </a:gs>
                  <a:gs pos="80000">
                    <a:srgbClr val="0070C0">
                      <a:lumMod val="91000"/>
                      <a:lumOff val="9000"/>
                    </a:srgb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numFmt formatCode="#,##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Tabelle1!$A$2:$A$7</c:f>
              <c:numCache>
                <c:formatCode>General</c:formatCode>
                <c:ptCount val="6"/>
              </c:numCache>
            </c:num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122.9</c:v>
                </c:pt>
                <c:pt idx="1">
                  <c:v>197.4</c:v>
                </c:pt>
                <c:pt idx="2">
                  <c:v>250.5</c:v>
                </c:pt>
                <c:pt idx="3">
                  <c:v>302.7</c:v>
                </c:pt>
                <c:pt idx="4">
                  <c:v>375.4</c:v>
                </c:pt>
                <c:pt idx="5">
                  <c:v>454.6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60971520"/>
        <c:axId val="33146560"/>
      </c:barChart>
      <c:catAx>
        <c:axId val="660971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146560"/>
        <c:crosses val="autoZero"/>
        <c:auto val="1"/>
        <c:lblAlgn val="ctr"/>
        <c:lblOffset val="100"/>
        <c:noMultiLvlLbl val="0"/>
      </c:catAx>
      <c:valAx>
        <c:axId val="3314656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660971520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4923555502380077E-2"/>
          <c:y val="3.3404122016051863E-2"/>
          <c:w val="0.97015288899523988"/>
          <c:h val="0.90337318506462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gradFill flip="none" rotWithShape="1">
              <a:gsLst>
                <a:gs pos="0">
                  <a:srgbClr val="CC0066">
                    <a:lumMod val="86000"/>
                  </a:srgbClr>
                </a:gs>
                <a:gs pos="80000">
                  <a:srgbClr val="E10166">
                    <a:lumMod val="65000"/>
                    <a:lumOff val="35000"/>
                  </a:srgbClr>
                </a:gs>
                <a:gs pos="100000">
                  <a:srgbClr val="CC0066">
                    <a:lumMod val="36000"/>
                    <a:lumOff val="64000"/>
                  </a:srgbClr>
                </a:gs>
              </a:gsLst>
              <a:lin ang="12000000" scaled="0"/>
              <a:tileRect/>
            </a:gradFill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0070C0">
                      <a:lumMod val="55000"/>
                    </a:srgbClr>
                  </a:gs>
                  <a:gs pos="80000">
                    <a:srgbClr val="0070C0">
                      <a:lumMod val="91000"/>
                      <a:lumOff val="9000"/>
                    </a:srgbClr>
                  </a:gs>
                  <a:gs pos="100000">
                    <a:schemeClr val="tx2">
                      <a:lumMod val="60000"/>
                      <a:lumOff val="40000"/>
                    </a:schemeClr>
                  </a:gs>
                </a:gsLst>
                <a:lin ang="12000000" scaled="0"/>
                <a:tileRect/>
              </a:gra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c:spPr>
          </c:dPt>
          <c:dLbls>
            <c:dLbl>
              <c:idx val="0"/>
              <c:layout>
                <c:manualLayout>
                  <c:x val="-1.3566868638527343E-3"/>
                  <c:y val="8.3510305040129656E-2"/>
                </c:manualLayout>
              </c:layout>
              <c:numFmt formatCode="#,##0.0" sourceLinked="0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Tabelle1!$A$2:$A$7</c:f>
              <c:numCache>
                <c:formatCode>General</c:formatCode>
                <c:ptCount val="6"/>
              </c:numCache>
            </c:numRef>
          </c:cat>
          <c:val>
            <c:numRef>
              <c:f>Tabelle1!$B$2:$B$7</c:f>
              <c:numCache>
                <c:formatCode>General</c:formatCode>
                <c:ptCount val="6"/>
                <c:pt idx="0">
                  <c:v>375.5</c:v>
                </c:pt>
                <c:pt idx="1">
                  <c:v>16.600000000000001</c:v>
                </c:pt>
                <c:pt idx="2">
                  <c:v>8.32</c:v>
                </c:pt>
                <c:pt idx="3">
                  <c:v>4.21</c:v>
                </c:pt>
                <c:pt idx="4">
                  <c:v>1.7</c:v>
                </c:pt>
                <c:pt idx="5">
                  <c:v>0.56000000000000005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3359872"/>
        <c:axId val="33149440"/>
      </c:barChart>
      <c:catAx>
        <c:axId val="553359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33149440"/>
        <c:crosses val="autoZero"/>
        <c:auto val="1"/>
        <c:lblAlgn val="ctr"/>
        <c:lblOffset val="100"/>
        <c:noMultiLvlLbl val="0"/>
      </c:catAx>
      <c:valAx>
        <c:axId val="331494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553359872"/>
        <c:crosses val="autoZero"/>
        <c:crossBetween val="between"/>
        <c:majorUnit val="1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11CC1-2AC0-45FE-BCB7-D616B3201EB5}" type="datetimeFigureOut">
              <a:rPr lang="en-US" smtClean="0"/>
              <a:t>6/15/2012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154963-2FCD-4733-8657-98D6246A5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28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48641-7D10-4A4D-A2D9-028F233AE576}" type="datetimeFigureOut">
              <a:rPr lang="de-DE" smtClean="0"/>
              <a:t>15.06.2012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B0F0C-65A7-4CA1-99FD-5DA51561A4D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42779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1741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have some primitives on the left, some on the right of the splitting plane, but since </a:t>
            </a:r>
            <a:r>
              <a:rPr lang="en-US" b="1" dirty="0" smtClean="0"/>
              <a:t>we do</a:t>
            </a:r>
            <a:r>
              <a:rPr lang="en-US" b="1" baseline="0" dirty="0" smtClean="0"/>
              <a:t> </a:t>
            </a:r>
            <a:r>
              <a:rPr lang="en-US" b="1" dirty="0" smtClean="0"/>
              <a:t>not know the actual</a:t>
            </a:r>
            <a:r>
              <a:rPr lang="en-US" b="1" baseline="0" dirty="0" smtClean="0"/>
              <a:t> height fields in advance</a:t>
            </a:r>
            <a:r>
              <a:rPr lang="en-US" baseline="0" dirty="0" smtClean="0"/>
              <a:t>, it is </a:t>
            </a:r>
            <a:r>
              <a:rPr lang="en-US" b="1" baseline="0" dirty="0" smtClean="0"/>
              <a:t>difficult to estimate the intersection cost</a:t>
            </a:r>
            <a:r>
              <a:rPr lang="en-US" baseline="0" dirty="0" smtClean="0"/>
              <a:t>.</a:t>
            </a:r>
          </a:p>
          <a:p>
            <a:endParaRPr lang="de-DE" dirty="0" smtClean="0"/>
          </a:p>
          <a:p>
            <a:r>
              <a:rPr lang="de-DE" dirty="0" smtClean="0"/>
              <a:t>C_split = cost of the</a:t>
            </a:r>
            <a:r>
              <a:rPr lang="de-DE" baseline="0" dirty="0" smtClean="0"/>
              <a:t> split</a:t>
            </a:r>
          </a:p>
          <a:p>
            <a:r>
              <a:rPr lang="de-DE" baseline="0" dirty="0" smtClean="0"/>
              <a:t>C_trav = cost of traversing the node</a:t>
            </a:r>
          </a:p>
          <a:p>
            <a:r>
              <a:rPr lang="de-DE" baseline="0" dirty="0" smtClean="0"/>
              <a:t>C_isect = cost of intersection a primitive</a:t>
            </a:r>
          </a:p>
          <a:p>
            <a:r>
              <a:rPr lang="de-DE" baseline="0" dirty="0" smtClean="0"/>
              <a:t>N = number of primitives</a:t>
            </a:r>
          </a:p>
          <a:p>
            <a:r>
              <a:rPr lang="de-DE" baseline="0" dirty="0" smtClean="0"/>
              <a:t>p(b|a) = conditional geometric probability of intersecting ‚b‘ when intersecting ‚a‘</a:t>
            </a:r>
          </a:p>
          <a:p>
            <a:r>
              <a:rPr lang="de-DE" dirty="0" smtClean="0"/>
              <a:t>A_b = total area of surfaces in ‚b‘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Spatial median is a good estimate since we are interested in equally splitting the area. In cases when the surface have similar curvature on both sides the the spatial</a:t>
            </a:r>
            <a:r>
              <a:rPr lang="de-DE" baseline="0" dirty="0" smtClean="0"/>
              <a:t> median gives the same result as the more costly SAH.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Increasing the importance of any of the </a:t>
            </a:r>
            <a:r>
              <a:rPr lang="en-US" b="1" dirty="0" smtClean="0"/>
              <a:t>individual constraints</a:t>
            </a:r>
            <a:r>
              <a:rPr lang="en-US" dirty="0" smtClean="0"/>
              <a:t> leads to RBVH of </a:t>
            </a:r>
            <a:r>
              <a:rPr lang="en-US" b="1" dirty="0" smtClean="0"/>
              <a:t>different flavor</a:t>
            </a:r>
            <a:r>
              <a:rPr lang="en-US" dirty="0" smtClean="0"/>
              <a:t>,</a:t>
            </a:r>
          </a:p>
          <a:p>
            <a:r>
              <a:rPr lang="en-US" dirty="0" smtClean="0"/>
              <a:t>But </a:t>
            </a:r>
            <a:r>
              <a:rPr lang="en-US" b="1" dirty="0" smtClean="0"/>
              <a:t>ultimately</a:t>
            </a:r>
            <a:r>
              <a:rPr lang="en-US" dirty="0" smtClean="0"/>
              <a:t>, we want to be able to </a:t>
            </a:r>
            <a:r>
              <a:rPr lang="en-US" b="1" dirty="0" smtClean="0"/>
              <a:t>achieve all of them</a:t>
            </a:r>
            <a:r>
              <a:rPr lang="en-US" dirty="0" smtClean="0"/>
              <a:t>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7810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61781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using height</a:t>
            </a:r>
            <a:r>
              <a:rPr lang="en-US" baseline="0" dirty="0" smtClean="0"/>
              <a:t> fields, we actually decouple from the input geometry.</a:t>
            </a:r>
          </a:p>
          <a:p>
            <a:r>
              <a:rPr lang="en-US" baseline="0" dirty="0" smtClean="0"/>
              <a:t>This gives us a freedom in the sense that we can decide how much memory we want to use to represent the input geometry.</a:t>
            </a:r>
          </a:p>
          <a:p>
            <a:r>
              <a:rPr lang="en-US" baseline="0" dirty="0" smtClean="0"/>
              <a:t>It can be low or rather high, nevertheless, we need means to control and thus we introduce a user defined parameter “Pixel-to-Area ratio”, which defines sampling density.</a:t>
            </a:r>
            <a:endParaRPr lang="en-US" dirty="0" smtClean="0"/>
          </a:p>
          <a:p>
            <a:r>
              <a:rPr lang="en-US" dirty="0" smtClean="0"/>
              <a:t>More</a:t>
            </a:r>
            <a:r>
              <a:rPr lang="en-US" baseline="0" dirty="0" smtClean="0"/>
              <a:t> precisely, it specifies the number of pixels that shall be used to represent a unit area.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Sampling</a:t>
            </a:r>
            <a:r>
              <a:rPr lang="en-US" baseline="0" dirty="0" smtClean="0"/>
              <a:t> density is controlled by pixel-to-area ratio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5B0F0C-65A7-4CA1-99FD-5DA51561A4DE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316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2996952"/>
            <a:ext cx="7772400" cy="1470025"/>
          </a:xfrm>
        </p:spPr>
        <p:txBody>
          <a:bodyPr>
            <a:normAutofit/>
          </a:bodyPr>
          <a:lstStyle>
            <a:lvl1pPr algn="ctr">
              <a:defRPr sz="3600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752727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8DAB7DED-5F3C-46C7-9BD7-F141C85BCE10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E09A75A-014B-410B-944F-402D26419FA1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33883"/>
            <a:ext cx="9144000" cy="86409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  <a:gs pos="29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kumimoji="0" lang="de-DE" sz="2800" b="1" kern="1200" dirty="0" smtClean="0">
                <a:ln w="6350">
                  <a:noFill/>
                </a:ln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FontTx/>
              <a:buBlip>
                <a:blip r:embed="rId2"/>
              </a:buBlip>
              <a:defRPr/>
            </a:lvl3pPr>
            <a:lvl4pPr>
              <a:buFontTx/>
              <a:buBlip>
                <a:blip r:embed="rId2"/>
              </a:buBlip>
              <a:defRPr/>
            </a:lvl4pPr>
            <a:lvl5pPr>
              <a:buFontTx/>
              <a:buBlip>
                <a:blip r:embed="rId2"/>
              </a:buBlip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Rasterized Bounding Volume Hierarchies</a:t>
            </a:r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6F974C8-1DB9-42A5-9D93-A2A447353803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09663" cy="4933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33883"/>
            <a:ext cx="9144000" cy="86409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  <a:gs pos="29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>
            <a:lvl1pPr>
              <a:defRPr kumimoji="0" lang="de-DE" sz="2800" b="1" kern="1200" dirty="0" smtClean="0">
                <a:ln w="6350">
                  <a:noFill/>
                </a:ln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Rasterized Bounding Volume Hierarchies</a:t>
            </a:r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5AE74C8-FED3-490D-88C9-1690F313C717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09663" cy="4933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-33883"/>
            <a:ext cx="9144000" cy="86409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  <a:gs pos="29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>
            <a:lvl1pPr>
              <a:defRPr kumimoji="0" lang="de-DE" sz="2800" b="1" kern="1200" dirty="0" smtClean="0">
                <a:ln w="6350">
                  <a:noFill/>
                </a:ln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Rasterized Bounding Volume Hierarchies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37CF01AF-387A-475D-BC2F-35D77806CCCD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11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09663" cy="4933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-33883"/>
            <a:ext cx="9144000" cy="86409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  <a:gs pos="29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>
            <a:lvl1pPr>
              <a:defRPr kumimoji="0" lang="de-DE" sz="2800" b="1" kern="1200" dirty="0" smtClean="0">
                <a:ln w="6350">
                  <a:noFill/>
                </a:ln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50800" dist="38100" dir="2700000" algn="tl" rotWithShape="0">
                    <a:srgbClr val="000000">
                      <a:alpha val="40000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/>
          </a:p>
        </p:txBody>
      </p:sp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F12275D5-FF7F-4449-AB54-B911A3EA47D1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09663" cy="4933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/>
          </a:p>
        </p:txBody>
      </p:sp>
      <p:sp>
        <p:nvSpPr>
          <p:cNvPr id="8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DFF4653-51DF-4FE6-855E-BBD2FB23EC9C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09663" cy="4933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2ADB7BD2-5242-456C-9A07-56C11CC612E4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3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0" y="6643710"/>
            <a:ext cx="9144000" cy="214314"/>
          </a:xfrm>
        </p:spPr>
        <p:txBody>
          <a:bodyPr/>
          <a:lstStyle/>
          <a:p>
            <a:r>
              <a:rPr lang="de-DE" smtClean="0"/>
              <a:t>Rasterized Bounding Volume Hierarchies</a:t>
            </a:r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16632"/>
            <a:ext cx="1309663" cy="493306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e-DE" dirty="0" smtClean="0"/>
              <a:t>Titelmasterformat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80000" y="1124744"/>
            <a:ext cx="8820000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0" y="6643710"/>
            <a:ext cx="9144000" cy="2143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  <p:sp>
        <p:nvSpPr>
          <p:cNvPr id="14" name="Datumsplatzhalter 3"/>
          <p:cNvSpPr>
            <a:spLocks noGrp="1"/>
          </p:cNvSpPr>
          <p:nvPr>
            <p:ph type="dt" sz="half" idx="2"/>
          </p:nvPr>
        </p:nvSpPr>
        <p:spPr>
          <a:xfrm>
            <a:off x="62136" y="6646984"/>
            <a:ext cx="2133600" cy="211015"/>
          </a:xfrm>
          <a:prstGeom prst="rect">
            <a:avLst/>
          </a:prstGeom>
        </p:spPr>
        <p:txBody>
          <a:bodyPr anchor="ctr"/>
          <a:lstStyle>
            <a:lvl1pPr marL="0" algn="l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94E6E8E6-58E8-4098-A3AB-C62213C4C717}" type="datetime1">
              <a:rPr lang="de-DE" smtClean="0"/>
              <a:t>15.06.2012</a:t>
            </a:fld>
            <a:endParaRPr lang="en-US" dirty="0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44408" y="6646984"/>
            <a:ext cx="792088" cy="211015"/>
          </a:xfrm>
          <a:prstGeom prst="rect">
            <a:avLst/>
          </a:prstGeom>
        </p:spPr>
        <p:txBody>
          <a:bodyPr anchor="ctr"/>
          <a:lstStyle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7E95431C-F0EC-4DC5-A098-16E27D1FF48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3" r:id="rId5"/>
    <p:sldLayoutId id="2147483654" r:id="rId6"/>
    <p:sldLayoutId id="2147483657" r:id="rId7"/>
    <p:sldLayoutId id="2147483660" r:id="rId8"/>
  </p:sldLayoutIdLst>
  <p:timing>
    <p:tnLst>
      <p:par>
        <p:cTn id="1" dur="indefinite" restart="never" nodeType="tmRoot"/>
      </p:par>
    </p:tnLst>
  </p:timing>
  <p:hf hdr="0" dt="0"/>
  <p:txStyles>
    <p:titleStyle>
      <a:lvl1pPr marL="54000" algn="l" defTabSz="914400" rtl="0" eaLnBrk="1" latinLnBrk="0" hangingPunct="1">
        <a:spcBef>
          <a:spcPct val="0"/>
        </a:spcBef>
        <a:buFont typeface="Arial" pitchFamily="34" charset="0"/>
        <a:buNone/>
        <a:defRPr kumimoji="0" lang="de-DE" sz="2800" b="1" kern="1200" dirty="0" smtClean="0">
          <a:ln w="6350">
            <a:noFill/>
          </a:ln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</a:gsLst>
            <a:lin ang="5400000" scaled="1"/>
            <a:tileRect/>
          </a:gradFill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  <a:latin typeface="Calibri" pitchFamily="34" charset="0"/>
          <a:ea typeface="+mj-ea"/>
          <a:cs typeface="+mj-cs"/>
        </a:defRPr>
      </a:lvl1pPr>
    </p:titleStyle>
    <p:bodyStyle>
      <a:lvl1pPr marL="360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0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12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1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1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116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1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368000" indent="-288000" algn="l" defTabSz="914400" rtl="0" eaLnBrk="1" latinLnBrk="0" hangingPunct="1">
        <a:lnSpc>
          <a:spcPct val="100000"/>
        </a:lnSpc>
        <a:spcBef>
          <a:spcPct val="20000"/>
        </a:spcBef>
        <a:buFontTx/>
        <a:buBlip>
          <a:blip r:embed="rId11"/>
        </a:buBlip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0.png"/><Relationship Id="rId3" Type="http://schemas.openxmlformats.org/officeDocument/2006/relationships/notesSlide" Target="../notesSlides/notesSlide7.xm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Relationship Id="rId6" Type="http://schemas.openxmlformats.org/officeDocument/2006/relationships/image" Target="../media/image200.png"/><Relationship Id="rId11" Type="http://schemas.openxmlformats.org/officeDocument/2006/relationships/image" Target="../media/image210.png"/><Relationship Id="rId5" Type="http://schemas.openxmlformats.org/officeDocument/2006/relationships/image" Target="../media/image2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11" Type="http://schemas.openxmlformats.org/officeDocument/2006/relationships/image" Target="../media/image200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10" Type="http://schemas.openxmlformats.org/officeDocument/2006/relationships/image" Target="../media/image280.png"/><Relationship Id="rId4" Type="http://schemas.openxmlformats.org/officeDocument/2006/relationships/image" Target="../media/image1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Relationship Id="rId6" Type="http://schemas.openxmlformats.org/officeDocument/2006/relationships/image" Target="../media/image320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6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Relationship Id="rId6" Type="http://schemas.openxmlformats.org/officeDocument/2006/relationships/image" Target="../media/image310.png"/><Relationship Id="rId11" Type="http://schemas.openxmlformats.org/officeDocument/2006/relationships/image" Target="../media/image340.png"/><Relationship Id="rId5" Type="http://schemas.openxmlformats.org/officeDocument/2006/relationships/image" Target="../media/image300.png"/><Relationship Id="rId10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chart" Target="../charts/chart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Relationship Id="rId6" Type="http://schemas.openxmlformats.org/officeDocument/2006/relationships/chart" Target="../charts/char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34.jpeg"/><Relationship Id="rId4" Type="http://schemas.openxmlformats.org/officeDocument/2006/relationships/image" Target="../media/image39.pn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30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notesSlide" Target="../notesSlides/notesSlide17.xml"/><Relationship Id="rId7" Type="http://schemas.microsoft.com/office/2007/relationships/hdphoto" Target="../media/hdphoto6.wdp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44.png"/><Relationship Id="rId5" Type="http://schemas.microsoft.com/office/2007/relationships/hdphoto" Target="../media/hdphoto5.wdp"/><Relationship Id="rId4" Type="http://schemas.openxmlformats.org/officeDocument/2006/relationships/image" Target="../media/image43.png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2.png"/><Relationship Id="rId10" Type="http://schemas.openxmlformats.org/officeDocument/2006/relationships/image" Target="../media/image56.png"/><Relationship Id="rId4" Type="http://schemas.openxmlformats.org/officeDocument/2006/relationships/image" Target="../media/image1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2.png"/><Relationship Id="rId10" Type="http://schemas.openxmlformats.org/officeDocument/2006/relationships/image" Target="../media/image63.png"/><Relationship Id="rId4" Type="http://schemas.openxmlformats.org/officeDocument/2006/relationships/image" Target="../media/image1.pn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5.xml"/><Relationship Id="rId6" Type="http://schemas.openxmlformats.org/officeDocument/2006/relationships/image" Target="../media/image1.png"/><Relationship Id="rId5" Type="http://schemas.openxmlformats.org/officeDocument/2006/relationships/chart" Target="../charts/chart3.xml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Relationship Id="rId6" Type="http://schemas.openxmlformats.org/officeDocument/2006/relationships/image" Target="../media/image1.png"/><Relationship Id="rId5" Type="http://schemas.openxmlformats.org/officeDocument/2006/relationships/chart" Target="../charts/chart4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0.png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11" Type="http://schemas.openxmlformats.org/officeDocument/2006/relationships/image" Target="../media/image15.png"/><Relationship Id="rId5" Type="http://schemas.openxmlformats.org/officeDocument/2006/relationships/image" Target="../media/image1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5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5.xml"/><Relationship Id="rId6" Type="http://schemas.openxmlformats.org/officeDocument/2006/relationships/image" Target="../media/image2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6" Type="http://schemas.openxmlformats.org/officeDocument/2006/relationships/image" Target="../media/image1.png"/><Relationship Id="rId5" Type="http://schemas.microsoft.com/office/2007/relationships/hdphoto" Target="../media/hdphoto4.wdp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08520" y="3957464"/>
            <a:ext cx="9361040" cy="91169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  <a:gs pos="29000">
                <a:schemeClr val="tx1">
                  <a:lumMod val="65000"/>
                  <a:lumOff val="3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7150" y="3284984"/>
            <a:ext cx="9029700" cy="1470025"/>
          </a:xfrm>
        </p:spPr>
        <p:txBody>
          <a:bodyPr>
            <a:normAutofit/>
          </a:bodyPr>
          <a:lstStyle/>
          <a:p>
            <a:r>
              <a:rPr lang="en-US" sz="4000" dirty="0" smtClean="0">
                <a:gradFill flip="none" rotWithShape="1">
                  <a:gsLst>
                    <a:gs pos="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1"/>
                  <a:tileRect/>
                </a:gradFill>
              </a:rPr>
              <a:t>Rasterized Bounding Volume Hierarchies</a:t>
            </a:r>
            <a:endParaRPr lang="en-US" dirty="0"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83568" y="5157192"/>
            <a:ext cx="4824536" cy="1296144"/>
          </a:xfrm>
        </p:spPr>
        <p:txBody>
          <a:bodyPr>
            <a:normAutofit/>
          </a:bodyPr>
          <a:lstStyle/>
          <a:p>
            <a:pPr algn="r"/>
            <a:r>
              <a:rPr lang="de-DE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Jan </a:t>
            </a:r>
            <a:r>
              <a:rPr lang="de-D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Novák and Carsten Dachsbacher</a:t>
            </a:r>
            <a:br>
              <a:rPr lang="de-DE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de-DE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/>
            </a:r>
            <a:br>
              <a:rPr lang="de-DE" sz="12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Computer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Graphics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Group</a:t>
            </a:r>
            <a:b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Karlsruhe </a:t>
            </a: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Institute of </a:t>
            </a:r>
            <a:r>
              <a:rPr lang="en-US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Technology</a:t>
            </a:r>
            <a:endParaRPr lang="de-DE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3891" y="116632"/>
            <a:ext cx="5248602" cy="34253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938" y="5157192"/>
            <a:ext cx="2832510" cy="1066911"/>
          </a:xfrm>
          <a:prstGeom prst="rect">
            <a:avLst/>
          </a:prstGeom>
          <a:noFill/>
          <a:ln>
            <a:noFill/>
          </a:ln>
          <a:effectLst>
            <a:reflection blurRad="6350" stA="52000" endA="300" endPos="35000" dir="5400000" sy="-100000" algn="bl" rotWithShape="0"/>
          </a:effectLst>
        </p:spPr>
      </p:pic>
      <p:sp>
        <p:nvSpPr>
          <p:cNvPr id="8" name="Subtitle 5"/>
          <p:cNvSpPr txBox="1">
            <a:spLocks/>
          </p:cNvSpPr>
          <p:nvPr/>
        </p:nvSpPr>
        <p:spPr>
          <a:xfrm>
            <a:off x="907976" y="6372944"/>
            <a:ext cx="4600128" cy="29641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EUROGRAPHICS 2012</a:t>
            </a:r>
            <a:endParaRPr lang="de-DE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15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Ellipse 7"/>
          <p:cNvSpPr/>
          <p:nvPr/>
        </p:nvSpPr>
        <p:spPr>
          <a:xfrm>
            <a:off x="1992344" y="2994933"/>
            <a:ext cx="2001852" cy="629408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>
                <a:latin typeface="Cambria Math" pitchFamily="18" charset="0"/>
                <a:ea typeface="Cambria Math" pitchFamily="18" charset="0"/>
              </a:rPr>
              <a:t>I. </a:t>
            </a:r>
            <a:r>
              <a:rPr lang="en-US" dirty="0" smtClean="0"/>
              <a:t>REFINEMENT CRITERIA</a:t>
            </a:r>
            <a:endParaRPr lang="en-US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1577340" y="2565941"/>
            <a:ext cx="2758658" cy="1004851"/>
            <a:chOff x="1577340" y="2565941"/>
            <a:chExt cx="2758658" cy="1004851"/>
          </a:xfrm>
        </p:grpSpPr>
        <p:cxnSp>
          <p:nvCxnSpPr>
            <p:cNvPr id="5" name="Gerade Verbindung mit Pfeil 4"/>
            <p:cNvCxnSpPr/>
            <p:nvPr/>
          </p:nvCxnSpPr>
          <p:spPr>
            <a:xfrm rot="240000" flipH="1" flipV="1">
              <a:off x="1577340" y="3528060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rot="480000" flipH="1" flipV="1">
              <a:off x="1613515" y="3369942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/>
            <p:cNvCxnSpPr/>
            <p:nvPr/>
          </p:nvCxnSpPr>
          <p:spPr>
            <a:xfrm rot="1260000" flipH="1" flipV="1">
              <a:off x="1685097" y="3210686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 Verbindung mit Pfeil 10"/>
            <p:cNvCxnSpPr/>
            <p:nvPr/>
          </p:nvCxnSpPr>
          <p:spPr>
            <a:xfrm rot="1740000" flipH="1" flipV="1">
              <a:off x="1771756" y="3075458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 Verbindung mit Pfeil 11"/>
            <p:cNvCxnSpPr/>
            <p:nvPr/>
          </p:nvCxnSpPr>
          <p:spPr>
            <a:xfrm rot="2460000" flipH="1" flipV="1">
              <a:off x="1877831" y="2971802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mit Pfeil 12"/>
            <p:cNvCxnSpPr/>
            <p:nvPr/>
          </p:nvCxnSpPr>
          <p:spPr>
            <a:xfrm rot="2940000" flipH="1" flipV="1">
              <a:off x="1996415" y="2869314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mit Pfeil 13"/>
            <p:cNvCxnSpPr/>
            <p:nvPr/>
          </p:nvCxnSpPr>
          <p:spPr>
            <a:xfrm rot="3600000" flipH="1" flipV="1">
              <a:off x="2144623" y="2796522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 Verbindung mit Pfeil 14"/>
            <p:cNvCxnSpPr/>
            <p:nvPr/>
          </p:nvCxnSpPr>
          <p:spPr>
            <a:xfrm rot="4980000" flipH="1" flipV="1">
              <a:off x="2486706" y="2730965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/>
            <p:cNvCxnSpPr/>
            <p:nvPr/>
          </p:nvCxnSpPr>
          <p:spPr>
            <a:xfrm rot="4500000" flipH="1" flipV="1">
              <a:off x="2317756" y="2741925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rot="5580000" flipH="1" flipV="1">
              <a:off x="2654346" y="2745619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rot="6240000" flipH="1" flipV="1">
              <a:off x="2823037" y="2792394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/>
            <p:cNvCxnSpPr/>
            <p:nvPr/>
          </p:nvCxnSpPr>
          <p:spPr>
            <a:xfrm rot="6720000" flipH="1" flipV="1">
              <a:off x="2971275" y="2860505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 Verbindung mit Pfeil 20"/>
            <p:cNvCxnSpPr/>
            <p:nvPr/>
          </p:nvCxnSpPr>
          <p:spPr>
            <a:xfrm rot="6240000" flipH="1" flipV="1">
              <a:off x="3093195" y="2906476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rot="5760000" flipH="1" flipV="1">
              <a:off x="3201694" y="2938702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22"/>
            <p:cNvCxnSpPr/>
            <p:nvPr/>
          </p:nvCxnSpPr>
          <p:spPr>
            <a:xfrm rot="5280000" flipH="1" flipV="1">
              <a:off x="3317580" y="2949828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 rot="4680000" flipH="1" flipV="1">
              <a:off x="3429018" y="2944325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mit Pfeil 24"/>
            <p:cNvCxnSpPr/>
            <p:nvPr/>
          </p:nvCxnSpPr>
          <p:spPr>
            <a:xfrm rot="6780000" flipH="1" flipV="1">
              <a:off x="3642378" y="3004392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 Verbindung mit Pfeil 25"/>
            <p:cNvCxnSpPr/>
            <p:nvPr/>
          </p:nvCxnSpPr>
          <p:spPr>
            <a:xfrm rot="7800000" flipH="1" flipV="1">
              <a:off x="3780338" y="3116157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/>
            <p:cNvCxnSpPr/>
            <p:nvPr/>
          </p:nvCxnSpPr>
          <p:spPr>
            <a:xfrm rot="8220000" flipH="1" flipV="1">
              <a:off x="3888955" y="3234591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/>
            <p:cNvCxnSpPr/>
            <p:nvPr/>
          </p:nvCxnSpPr>
          <p:spPr>
            <a:xfrm rot="8700000" flipH="1" flipV="1">
              <a:off x="3963218" y="3375237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Ellipse 7"/>
          <p:cNvSpPr/>
          <p:nvPr/>
        </p:nvSpPr>
        <p:spPr>
          <a:xfrm>
            <a:off x="1950120" y="2949999"/>
            <a:ext cx="2069431" cy="666513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821065" y="2665114"/>
            <a:ext cx="2116713" cy="1260900"/>
            <a:chOff x="5821065" y="2665114"/>
            <a:chExt cx="2116713" cy="1260900"/>
          </a:xfrm>
        </p:grpSpPr>
        <p:cxnSp>
          <p:nvCxnSpPr>
            <p:cNvPr id="37" name="Gerade Verbindung mit Pfeil 36"/>
            <p:cNvCxnSpPr/>
            <p:nvPr/>
          </p:nvCxnSpPr>
          <p:spPr>
            <a:xfrm rot="4980000" flipH="1" flipV="1">
              <a:off x="6362064" y="314785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/>
            <p:cNvCxnSpPr/>
            <p:nvPr/>
          </p:nvCxnSpPr>
          <p:spPr>
            <a:xfrm rot="5580000" flipH="1" flipV="1">
              <a:off x="6447592" y="316023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/>
            <p:cNvCxnSpPr/>
            <p:nvPr/>
          </p:nvCxnSpPr>
          <p:spPr>
            <a:xfrm rot="4500000" flipH="1" flipV="1">
              <a:off x="6283628" y="3153812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Gerade Verbindung mit Pfeil 35"/>
            <p:cNvCxnSpPr/>
            <p:nvPr/>
          </p:nvCxnSpPr>
          <p:spPr>
            <a:xfrm rot="3600000" flipH="1" flipV="1">
              <a:off x="6151412" y="319320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rot="2940000" flipH="1" flipV="1">
              <a:off x="6063463" y="324414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rot="2460000" flipH="1" flipV="1">
              <a:off x="5998812" y="3291771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Gerade Verbindung mit Pfeil 32"/>
            <p:cNvCxnSpPr/>
            <p:nvPr/>
          </p:nvCxnSpPr>
          <p:spPr>
            <a:xfrm rot="1740000" flipH="1" flipV="1">
              <a:off x="5917250" y="3377649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mit Pfeil 31"/>
            <p:cNvCxnSpPr/>
            <p:nvPr/>
          </p:nvCxnSpPr>
          <p:spPr>
            <a:xfrm rot="1260000" flipH="1" flipV="1">
              <a:off x="5863844" y="3437230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/>
            <p:cNvCxnSpPr/>
            <p:nvPr/>
          </p:nvCxnSpPr>
          <p:spPr>
            <a:xfrm rot="6240000" flipH="1" flipV="1">
              <a:off x="6549192" y="3186543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Gerade Verbindung mit Pfeil 40"/>
            <p:cNvCxnSpPr/>
            <p:nvPr/>
          </p:nvCxnSpPr>
          <p:spPr>
            <a:xfrm rot="6720000" flipH="1" flipV="1">
              <a:off x="6624520" y="3218785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Gerade Verbindung mit Pfeil 46"/>
            <p:cNvCxnSpPr/>
            <p:nvPr/>
          </p:nvCxnSpPr>
          <p:spPr>
            <a:xfrm rot="7800000" flipH="1" flipV="1">
              <a:off x="6753467" y="331826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mit Pfeil 47"/>
            <p:cNvCxnSpPr/>
            <p:nvPr/>
          </p:nvCxnSpPr>
          <p:spPr>
            <a:xfrm rot="8220000" flipH="1" flipV="1">
              <a:off x="6804194" y="3381261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/>
          </p:nvCxnSpPr>
          <p:spPr>
            <a:xfrm rot="8700000" flipH="1" flipV="1">
              <a:off x="6847288" y="3451919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Gerade Verbindung mit Pfeil 30"/>
            <p:cNvCxnSpPr/>
            <p:nvPr/>
          </p:nvCxnSpPr>
          <p:spPr>
            <a:xfrm rot="480000" flipH="1" flipV="1">
              <a:off x="5825030" y="3553201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 Verbindung mit Pfeil 29"/>
            <p:cNvCxnSpPr/>
            <p:nvPr/>
          </p:nvCxnSpPr>
          <p:spPr>
            <a:xfrm rot="60000" flipH="1" flipV="1">
              <a:off x="5821065" y="3636006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Bogen 64"/>
          <p:cNvSpPr/>
          <p:nvPr/>
        </p:nvSpPr>
        <p:spPr>
          <a:xfrm>
            <a:off x="5586344" y="2472249"/>
            <a:ext cx="2641930" cy="2641930"/>
          </a:xfrm>
          <a:prstGeom prst="arc">
            <a:avLst>
              <a:gd name="adj1" fmla="val 11267227"/>
              <a:gd name="adj2" fmla="val 19834345"/>
            </a:avLst>
          </a:prstGeom>
          <a:ln w="28575">
            <a:solidFill>
              <a:srgbClr val="E10166"/>
            </a:solidFill>
            <a:prstDash val="solid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Content Placeholder 2"/>
          <p:cNvSpPr txBox="1">
            <a:spLocks/>
          </p:cNvSpPr>
          <p:nvPr/>
        </p:nvSpPr>
        <p:spPr>
          <a:xfrm rot="20505308">
            <a:off x="2015247" y="3127914"/>
            <a:ext cx="1645963" cy="183020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4150126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grpSp>
        <p:nvGrpSpPr>
          <p:cNvPr id="1055" name="Gruppieren 1054"/>
          <p:cNvGrpSpPr/>
          <p:nvPr/>
        </p:nvGrpSpPr>
        <p:grpSpPr>
          <a:xfrm>
            <a:off x="4938713" y="2819400"/>
            <a:ext cx="3752850" cy="955994"/>
            <a:chOff x="4559286" y="2940771"/>
            <a:chExt cx="3752850" cy="955994"/>
          </a:xfrm>
        </p:grpSpPr>
        <p:cxnSp>
          <p:nvCxnSpPr>
            <p:cNvPr id="1054" name="Gerade Verbindung 1053"/>
            <p:cNvCxnSpPr/>
            <p:nvPr/>
          </p:nvCxnSpPr>
          <p:spPr>
            <a:xfrm flipH="1" flipV="1">
              <a:off x="4559286" y="3621809"/>
              <a:ext cx="1982796" cy="27495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5" name="Gerade Verbindung 94"/>
            <p:cNvCxnSpPr/>
            <p:nvPr/>
          </p:nvCxnSpPr>
          <p:spPr>
            <a:xfrm flipV="1">
              <a:off x="6538292" y="2940771"/>
              <a:ext cx="1773844" cy="95330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4" name="Content Placeholder 2"/>
          <p:cNvSpPr txBox="1">
            <a:spLocks/>
          </p:cNvSpPr>
          <p:nvPr/>
        </p:nvSpPr>
        <p:spPr>
          <a:xfrm rot="19977948">
            <a:off x="5364498" y="2341107"/>
            <a:ext cx="3010056" cy="2830744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2198861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Opening angle  </a:t>
            </a:r>
            <a:endParaRPr lang="en-US" sz="2000" b="1" dirty="0">
              <a:solidFill>
                <a:srgbClr val="E101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 rot="180000">
                <a:off x="6831745" y="2034262"/>
                <a:ext cx="461986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>
                          <a:ln w="6350">
                            <a:noFill/>
                          </a:ln>
                          <a:latin typeface="Cambria Math"/>
                          <a:ea typeface="Cambria Math"/>
                        </a:rPr>
                        <m:t>𝝋</m:t>
                      </m:r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000">
                <a:off x="6831745" y="2034262"/>
                <a:ext cx="461986" cy="430887"/>
              </a:xfrm>
              <a:prstGeom prst="rect">
                <a:avLst/>
              </a:prstGeom>
              <a:blipFill rotWithShape="1">
                <a:blip r:embed="rId6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7" name="Group 56"/>
          <p:cNvGrpSpPr/>
          <p:nvPr/>
        </p:nvGrpSpPr>
        <p:grpSpPr>
          <a:xfrm>
            <a:off x="4071484" y="4480533"/>
            <a:ext cx="813381" cy="1963300"/>
            <a:chOff x="4868372" y="2912042"/>
            <a:chExt cx="1108482" cy="2675599"/>
          </a:xfrm>
        </p:grpSpPr>
        <p:cxnSp>
          <p:nvCxnSpPr>
            <p:cNvPr id="58" name="Gerade Verbindung mit Pfeil 4"/>
            <p:cNvCxnSpPr/>
            <p:nvPr/>
          </p:nvCxnSpPr>
          <p:spPr>
            <a:xfrm rot="240000" flipH="1" flipV="1">
              <a:off x="5604074" y="5544909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Gerade Verbindung mit Pfeil 9"/>
            <p:cNvCxnSpPr/>
            <p:nvPr/>
          </p:nvCxnSpPr>
          <p:spPr>
            <a:xfrm rot="1260000" flipH="1" flipV="1">
              <a:off x="5267805" y="5426231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Gerade Verbindung mit Pfeil 11"/>
            <p:cNvCxnSpPr/>
            <p:nvPr/>
          </p:nvCxnSpPr>
          <p:spPr>
            <a:xfrm rot="2460000" flipH="1" flipV="1">
              <a:off x="4978584" y="5201079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 Verbindung mit Pfeil 13"/>
            <p:cNvCxnSpPr/>
            <p:nvPr/>
          </p:nvCxnSpPr>
          <p:spPr>
            <a:xfrm rot="3600000" flipH="1" flipV="1">
              <a:off x="4776835" y="4890569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14"/>
            <p:cNvCxnSpPr/>
            <p:nvPr/>
          </p:nvCxnSpPr>
          <p:spPr>
            <a:xfrm rot="4980000" flipH="1" flipV="1">
              <a:off x="4703348" y="4534557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17"/>
            <p:cNvCxnSpPr/>
            <p:nvPr/>
          </p:nvCxnSpPr>
          <p:spPr>
            <a:xfrm rot="6240000" flipH="1" flipV="1">
              <a:off x="4766789" y="4180057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20"/>
            <p:cNvCxnSpPr/>
            <p:nvPr/>
          </p:nvCxnSpPr>
          <p:spPr>
            <a:xfrm rot="6240000" flipH="1" flipV="1">
              <a:off x="4894481" y="3843064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22"/>
            <p:cNvCxnSpPr/>
            <p:nvPr/>
          </p:nvCxnSpPr>
          <p:spPr>
            <a:xfrm rot="5280000" flipH="1" flipV="1">
              <a:off x="4967990" y="3495231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24"/>
            <p:cNvCxnSpPr/>
            <p:nvPr/>
          </p:nvCxnSpPr>
          <p:spPr>
            <a:xfrm rot="6780000" flipH="1" flipV="1">
              <a:off x="5071080" y="3155370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 Verbindung mit Pfeil 27"/>
            <p:cNvCxnSpPr/>
            <p:nvPr/>
          </p:nvCxnSpPr>
          <p:spPr>
            <a:xfrm rot="8700000" flipH="1" flipV="1">
              <a:off x="5323750" y="2912042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9" name="Straight Arrow Connector 68"/>
          <p:cNvCxnSpPr/>
          <p:nvPr/>
        </p:nvCxnSpPr>
        <p:spPr>
          <a:xfrm flipH="1" flipV="1">
            <a:off x="4648412" y="4418542"/>
            <a:ext cx="237214" cy="2034794"/>
          </a:xfrm>
          <a:prstGeom prst="straightConnector1">
            <a:avLst/>
          </a:prstGeom>
          <a:ln w="28575">
            <a:solidFill>
              <a:srgbClr val="E10166"/>
            </a:solidFill>
            <a:prstDash val="solid"/>
            <a:headEnd type="oval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Ellipse 7"/>
          <p:cNvSpPr/>
          <p:nvPr/>
        </p:nvSpPr>
        <p:spPr>
          <a:xfrm>
            <a:off x="5954904" y="5421077"/>
            <a:ext cx="2001852" cy="629408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71" name="Ellipse 7"/>
          <p:cNvSpPr/>
          <p:nvPr/>
        </p:nvSpPr>
        <p:spPr>
          <a:xfrm>
            <a:off x="5912680" y="5376143"/>
            <a:ext cx="2069431" cy="666513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 flipH="1" flipV="1">
            <a:off x="5745464" y="4701858"/>
            <a:ext cx="195792" cy="1679470"/>
          </a:xfrm>
          <a:prstGeom prst="straightConnector1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7818167" y="4427392"/>
            <a:ext cx="197541" cy="1694478"/>
          </a:xfrm>
          <a:prstGeom prst="straightConnector1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5808172" y="4978296"/>
            <a:ext cx="2070113" cy="255965"/>
          </a:xfrm>
          <a:prstGeom prst="straightConnector1">
            <a:avLst/>
          </a:prstGeom>
          <a:ln w="28575">
            <a:solidFill>
              <a:srgbClr val="E10166"/>
            </a:solidFill>
            <a:prstDash val="solid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Content Placeholder 2"/>
          <p:cNvSpPr txBox="1">
            <a:spLocks/>
          </p:cNvSpPr>
          <p:nvPr/>
        </p:nvSpPr>
        <p:spPr>
          <a:xfrm rot="21193613">
            <a:off x="5129868" y="4435512"/>
            <a:ext cx="301005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Projected </a:t>
            </a:r>
            <a:br>
              <a:rPr lang="en-US" sz="2000" b="1" dirty="0" smtClean="0">
                <a:solidFill>
                  <a:srgbClr val="E10166"/>
                </a:solidFill>
              </a:rPr>
            </a:br>
            <a:r>
              <a:rPr lang="en-US" sz="2000" b="1" dirty="0" smtClean="0">
                <a:solidFill>
                  <a:srgbClr val="E10166"/>
                </a:solidFill>
              </a:rPr>
              <a:t>surface area</a:t>
            </a:r>
            <a:endParaRPr lang="en-US" sz="2000" b="1" dirty="0">
              <a:solidFill>
                <a:srgbClr val="E101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 rot="21240000">
                <a:off x="7243432" y="4598513"/>
                <a:ext cx="5923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𝑨</m:t>
                          </m:r>
                        </m:e>
                        <m:sup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mbria Math"/>
                              <a:cs typeface="+mj-cs"/>
                            </a:rPr>
                            <m:t>⊥</m:t>
                          </m:r>
                        </m:sup>
                      </m:sSup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40000">
                <a:off x="7243432" y="4598513"/>
                <a:ext cx="592342" cy="43088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 rot="780000">
                <a:off x="7118708" y="5522522"/>
                <a:ext cx="434734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>
                          <a:ln w="6350">
                            <a:noFill/>
                          </a:ln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80000">
                <a:off x="7118708" y="5522522"/>
                <a:ext cx="434734" cy="4308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Content Placeholder 2"/>
          <p:cNvSpPr txBox="1">
            <a:spLocks/>
          </p:cNvSpPr>
          <p:nvPr/>
        </p:nvSpPr>
        <p:spPr>
          <a:xfrm rot="20505308">
            <a:off x="6096204" y="5531257"/>
            <a:ext cx="1675857" cy="2396104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1843186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Surface area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p:sp>
        <p:nvSpPr>
          <p:cNvPr id="82" name="Content Placeholder 2"/>
          <p:cNvSpPr txBox="1">
            <a:spLocks/>
          </p:cNvSpPr>
          <p:nvPr/>
        </p:nvSpPr>
        <p:spPr>
          <a:xfrm rot="19933613">
            <a:off x="5911182" y="3506402"/>
            <a:ext cx="301005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err="1" smtClean="0">
                <a:solidFill>
                  <a:schemeClr val="tx1"/>
                </a:solidFill>
              </a:rPr>
              <a:t>normals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3" name="Content Placeholder 2"/>
          <p:cNvSpPr txBox="1">
            <a:spLocks/>
          </p:cNvSpPr>
          <p:nvPr/>
        </p:nvSpPr>
        <p:spPr>
          <a:xfrm rot="433613">
            <a:off x="4925132" y="3665853"/>
            <a:ext cx="301005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Cone of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4" name="Content Placeholder 2"/>
          <p:cNvSpPr txBox="1">
            <a:spLocks/>
          </p:cNvSpPr>
          <p:nvPr/>
        </p:nvSpPr>
        <p:spPr>
          <a:xfrm>
            <a:off x="2051720" y="4967289"/>
            <a:ext cx="2263200" cy="909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Average surface </a:t>
            </a:r>
          </a:p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orientation</a:t>
            </a:r>
            <a:endParaRPr lang="en-US" sz="2000" b="1" dirty="0">
              <a:solidFill>
                <a:srgbClr val="E10166"/>
              </a:solidFill>
            </a:endParaRPr>
          </a:p>
        </p:txBody>
      </p:sp>
      <p:sp>
        <p:nvSpPr>
          <p:cNvPr id="8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10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75"/>
              <p:cNvSpPr txBox="1"/>
              <p:nvPr/>
            </p:nvSpPr>
            <p:spPr>
              <a:xfrm rot="2246679">
                <a:off x="4675045" y="5879245"/>
                <a:ext cx="38023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+mj-cs"/>
                        </a:rPr>
                        <m:t>∥</m:t>
                      </m:r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246679">
                <a:off x="4675045" y="5879245"/>
                <a:ext cx="380232" cy="43088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75"/>
              <p:cNvSpPr txBox="1"/>
              <p:nvPr/>
            </p:nvSpPr>
            <p:spPr>
              <a:xfrm rot="2246679">
                <a:off x="5747696" y="6010664"/>
                <a:ext cx="38023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+mj-cs"/>
                        </a:rPr>
                        <m:t>∥</m:t>
                      </m:r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7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246679">
                <a:off x="5747696" y="6010664"/>
                <a:ext cx="380232" cy="43088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2627784" y="5589240"/>
                <a:ext cx="1270348" cy="912173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0" lang="en-US" sz="2200" b="1" i="1" kern="1200" noProof="0" smtClean="0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j-ea"/>
                                  <a:cs typeface="+mj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200" b="1" i="1" kern="1200" noProof="0" smtClean="0">
                                      <a:ln w="6350"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j-ea"/>
                                      <a:cs typeface="+mj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1" i="0" kern="1200" noProof="0" smtClean="0">
                                      <a:ln w="6350"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j-ea"/>
                                      <a:cs typeface="+mj-cs"/>
                                    </a:rPr>
                                    <m:t>𝐧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200" b="1" i="1" kern="1200" noProof="0" smtClean="0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j-ea"/>
                                  <a:cs typeface="+mj-cs"/>
                                </a:rPr>
                                <m:t>𝒊</m:t>
                              </m:r>
                            </m:sub>
                          </m:sSub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b="1" i="1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1" i="1" smtClean="0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200" b="1" i="1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7784" y="5589240"/>
                <a:ext cx="1270348" cy="912173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11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54" grpId="0"/>
      <p:bldP spid="55" grpId="0"/>
      <p:bldP spid="70" grpId="0" animBg="1"/>
      <p:bldP spid="71" grpId="0" animBg="1"/>
      <p:bldP spid="75" grpId="0"/>
      <p:bldP spid="79" grpId="0"/>
      <p:bldP spid="80" grpId="0"/>
      <p:bldP spid="81" grpId="0"/>
      <p:bldP spid="82" grpId="0"/>
      <p:bldP spid="83" grpId="0"/>
      <p:bldP spid="84" grpId="0"/>
      <p:bldP spid="86" grpId="0"/>
      <p:bldP spid="87" grpId="0"/>
      <p:bldP spid="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>
                <a:latin typeface="Cambria Math" pitchFamily="18" charset="0"/>
                <a:ea typeface="Cambria Math" pitchFamily="18" charset="0"/>
              </a:rPr>
              <a:t>I. </a:t>
            </a:r>
            <a:r>
              <a:rPr lang="en-US" dirty="0" smtClean="0"/>
              <a:t>REFINEMENT CRITERIA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80000" y="1124744"/>
            <a:ext cx="8820000" cy="547260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endParaRPr lang="de-DE" b="1" dirty="0" smtClean="0"/>
          </a:p>
          <a:p>
            <a:pPr marL="72000" indent="0">
              <a:buNone/>
            </a:pPr>
            <a:r>
              <a:rPr lang="de-DE" b="1" dirty="0" smtClean="0"/>
              <a:t>1) Cone of normals:</a:t>
            </a:r>
            <a:br>
              <a:rPr lang="de-DE" b="1" dirty="0" smtClean="0"/>
            </a:br>
            <a:r>
              <a:rPr lang="de-DE" sz="600" b="1" dirty="0" smtClean="0"/>
              <a:t/>
            </a:r>
            <a:br>
              <a:rPr lang="de-DE" sz="600" b="1" dirty="0" smtClean="0"/>
            </a:br>
            <a:r>
              <a:rPr lang="de-DE" b="1" dirty="0" smtClean="0"/>
              <a:t>     </a:t>
            </a:r>
            <a:r>
              <a:rPr lang="de-DE" dirty="0" smtClean="0"/>
              <a:t>rasterize if</a:t>
            </a:r>
            <a:br>
              <a:rPr lang="de-DE" dirty="0" smtClean="0"/>
            </a:b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dirty="0" smtClean="0"/>
              <a:t>     good for subdivision surfaces</a:t>
            </a:r>
            <a:endParaRPr lang="de-DE" b="1" dirty="0" smtClean="0"/>
          </a:p>
          <a:p>
            <a:pPr marL="72000" indent="0">
              <a:buNone/>
            </a:pPr>
            <a:endParaRPr lang="de-DE" b="1" dirty="0"/>
          </a:p>
          <a:p>
            <a:pPr marL="72000" indent="0">
              <a:buNone/>
            </a:pPr>
            <a:endParaRPr lang="de-DE" b="1" dirty="0" smtClean="0"/>
          </a:p>
          <a:p>
            <a:pPr marL="72000" indent="0">
              <a:buNone/>
            </a:pPr>
            <a:endParaRPr lang="de-DE" b="1" dirty="0" smtClean="0"/>
          </a:p>
          <a:p>
            <a:pPr marL="72000" indent="0">
              <a:buNone/>
            </a:pPr>
            <a:endParaRPr lang="de-DE" b="1" dirty="0" smtClean="0"/>
          </a:p>
          <a:p>
            <a:pPr marL="72000" indent="0">
              <a:buNone/>
            </a:pPr>
            <a:r>
              <a:rPr lang="de-DE" b="1" dirty="0" smtClean="0"/>
              <a:t>2) Projected surface area:</a:t>
            </a:r>
            <a:br>
              <a:rPr lang="de-DE" b="1" dirty="0" smtClean="0"/>
            </a:br>
            <a:endParaRPr lang="de-DE" sz="500" b="1" dirty="0" smtClean="0"/>
          </a:p>
          <a:p>
            <a:pPr marL="72000" indent="0">
              <a:buNone/>
            </a:pPr>
            <a:r>
              <a:rPr lang="de-DE" b="1" dirty="0" smtClean="0"/>
              <a:t>    </a:t>
            </a:r>
            <a:r>
              <a:rPr lang="de-DE" dirty="0" smtClean="0"/>
              <a:t>rasterize if area ratio </a:t>
            </a:r>
            <a:br>
              <a:rPr lang="de-DE" dirty="0" smtClean="0"/>
            </a:br>
            <a:r>
              <a:rPr lang="de-DE" sz="1000" dirty="0" smtClean="0"/>
              <a:t/>
            </a:r>
            <a:br>
              <a:rPr lang="de-DE" sz="1000" dirty="0" smtClean="0"/>
            </a:br>
            <a:r>
              <a:rPr lang="de-DE" dirty="0" smtClean="0"/>
              <a:t>    good for scanned (noisy) data</a:t>
            </a:r>
            <a:endParaRPr lang="de-DE" b="1" dirty="0"/>
          </a:p>
        </p:txBody>
      </p:sp>
      <p:sp>
        <p:nvSpPr>
          <p:cNvPr id="124" name="Bogen 104"/>
          <p:cNvSpPr/>
          <p:nvPr/>
        </p:nvSpPr>
        <p:spPr>
          <a:xfrm>
            <a:off x="5069848" y="1989910"/>
            <a:ext cx="3606608" cy="3606608"/>
          </a:xfrm>
          <a:prstGeom prst="arc">
            <a:avLst>
              <a:gd name="adj1" fmla="val 10904159"/>
              <a:gd name="adj2" fmla="val 20216964"/>
            </a:avLst>
          </a:prstGeom>
          <a:ln w="28575">
            <a:solidFill>
              <a:schemeClr val="bg1">
                <a:lumMod val="65000"/>
              </a:schemeClr>
            </a:solidFill>
            <a:prstDash val="solid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25" name="Gruppieren 105"/>
          <p:cNvGrpSpPr/>
          <p:nvPr/>
        </p:nvGrpSpPr>
        <p:grpSpPr>
          <a:xfrm>
            <a:off x="4860324" y="2949389"/>
            <a:ext cx="3993102" cy="826005"/>
            <a:chOff x="4480897" y="3070760"/>
            <a:chExt cx="3993102" cy="826005"/>
          </a:xfrm>
        </p:grpSpPr>
        <p:cxnSp>
          <p:nvCxnSpPr>
            <p:cNvPr id="126" name="Gerade Verbindung 106"/>
            <p:cNvCxnSpPr/>
            <p:nvPr/>
          </p:nvCxnSpPr>
          <p:spPr>
            <a:xfrm flipH="1" flipV="1">
              <a:off x="4480897" y="3844874"/>
              <a:ext cx="2061186" cy="51891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7" name="Gerade Verbindung 107"/>
            <p:cNvCxnSpPr/>
            <p:nvPr/>
          </p:nvCxnSpPr>
          <p:spPr>
            <a:xfrm flipV="1">
              <a:off x="6538292" y="3070760"/>
              <a:ext cx="1935707" cy="823316"/>
            </a:xfrm>
            <a:prstGeom prst="line">
              <a:avLst/>
            </a:prstGeom>
            <a:ln w="28575">
              <a:solidFill>
                <a:schemeClr val="bg1">
                  <a:lumMod val="65000"/>
                </a:schemeClr>
              </a:solidFill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8" name="Content Placeholder 2"/>
          <p:cNvSpPr txBox="1">
            <a:spLocks/>
          </p:cNvSpPr>
          <p:nvPr/>
        </p:nvSpPr>
        <p:spPr>
          <a:xfrm rot="20940000">
            <a:off x="4879742" y="1841956"/>
            <a:ext cx="3978720" cy="401579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prstTxWarp prst="textArchUp">
              <a:avLst>
                <a:gd name="adj" fmla="val 11188391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000" b="1" dirty="0" smtClean="0">
                <a:solidFill>
                  <a:schemeClr val="bg1">
                    <a:lumMod val="65000"/>
                  </a:schemeClr>
                </a:solidFill>
              </a:rPr>
              <a:t>User-defined maximum      </a:t>
            </a:r>
            <a:endParaRPr lang="en-US" sz="2000" b="1" i="1" baseline="-25000" dirty="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129" name="Gerade Verbindung mit Pfeil 36"/>
          <p:cNvCxnSpPr/>
          <p:nvPr/>
        </p:nvCxnSpPr>
        <p:spPr>
          <a:xfrm rot="4980000" flipH="1" flipV="1">
            <a:off x="6362064" y="3147857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Gerade Verbindung mit Pfeil 38"/>
          <p:cNvCxnSpPr/>
          <p:nvPr/>
        </p:nvCxnSpPr>
        <p:spPr>
          <a:xfrm rot="5580000" flipH="1" flipV="1">
            <a:off x="6447592" y="3160237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37"/>
          <p:cNvCxnSpPr/>
          <p:nvPr/>
        </p:nvCxnSpPr>
        <p:spPr>
          <a:xfrm rot="4500000" flipH="1" flipV="1">
            <a:off x="6283628" y="3153812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Gerade Verbindung mit Pfeil 35"/>
          <p:cNvCxnSpPr/>
          <p:nvPr/>
        </p:nvCxnSpPr>
        <p:spPr>
          <a:xfrm rot="3600000" flipH="1" flipV="1">
            <a:off x="6151412" y="3193207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34"/>
          <p:cNvCxnSpPr/>
          <p:nvPr/>
        </p:nvCxnSpPr>
        <p:spPr>
          <a:xfrm rot="2940000" flipH="1" flipV="1">
            <a:off x="6063463" y="3244147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Gerade Verbindung mit Pfeil 33"/>
          <p:cNvCxnSpPr/>
          <p:nvPr/>
        </p:nvCxnSpPr>
        <p:spPr>
          <a:xfrm rot="2460000" flipH="1" flipV="1">
            <a:off x="5998812" y="3291771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5" name="Gerade Verbindung mit Pfeil 32"/>
          <p:cNvCxnSpPr/>
          <p:nvPr/>
        </p:nvCxnSpPr>
        <p:spPr>
          <a:xfrm rot="1740000" flipH="1" flipV="1">
            <a:off x="5917250" y="3377649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6" name="Gerade Verbindung mit Pfeil 31"/>
          <p:cNvCxnSpPr/>
          <p:nvPr/>
        </p:nvCxnSpPr>
        <p:spPr>
          <a:xfrm rot="1260000" flipH="1" flipV="1">
            <a:off x="5863844" y="3437230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7" name="Gerade Verbindung mit Pfeil 39"/>
          <p:cNvCxnSpPr/>
          <p:nvPr/>
        </p:nvCxnSpPr>
        <p:spPr>
          <a:xfrm rot="6240000" flipH="1" flipV="1">
            <a:off x="6549192" y="3186543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Gerade Verbindung mit Pfeil 40"/>
          <p:cNvCxnSpPr/>
          <p:nvPr/>
        </p:nvCxnSpPr>
        <p:spPr>
          <a:xfrm rot="6720000" flipH="1" flipV="1">
            <a:off x="6624520" y="3218785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Gerade Verbindung mit Pfeil 46"/>
          <p:cNvCxnSpPr/>
          <p:nvPr/>
        </p:nvCxnSpPr>
        <p:spPr>
          <a:xfrm rot="7800000" flipH="1" flipV="1">
            <a:off x="6753467" y="3318267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Gerade Verbindung mit Pfeil 47"/>
          <p:cNvCxnSpPr/>
          <p:nvPr/>
        </p:nvCxnSpPr>
        <p:spPr>
          <a:xfrm rot="8220000" flipH="1" flipV="1">
            <a:off x="6804194" y="3381261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1" name="Gerade Verbindung mit Pfeil 48"/>
          <p:cNvCxnSpPr/>
          <p:nvPr/>
        </p:nvCxnSpPr>
        <p:spPr>
          <a:xfrm rot="8700000" flipH="1" flipV="1">
            <a:off x="6847288" y="3451919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Gerade Verbindung mit Pfeil 30"/>
          <p:cNvCxnSpPr/>
          <p:nvPr/>
        </p:nvCxnSpPr>
        <p:spPr>
          <a:xfrm rot="480000" flipH="1" flipV="1">
            <a:off x="5825030" y="3553201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Gerade Verbindung mit Pfeil 29"/>
          <p:cNvCxnSpPr/>
          <p:nvPr/>
        </p:nvCxnSpPr>
        <p:spPr>
          <a:xfrm rot="60000" flipH="1" flipV="1">
            <a:off x="5821065" y="3636006"/>
            <a:ext cx="1090490" cy="125003"/>
          </a:xfrm>
          <a:prstGeom prst="straightConnector1">
            <a:avLst/>
          </a:prstGeom>
          <a:ln w="31750" cap="flat">
            <a:round/>
            <a:tailEnd type="triangle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" name="Bogen 64"/>
          <p:cNvSpPr/>
          <p:nvPr/>
        </p:nvSpPr>
        <p:spPr>
          <a:xfrm>
            <a:off x="5586344" y="2472249"/>
            <a:ext cx="2641930" cy="2641930"/>
          </a:xfrm>
          <a:prstGeom prst="arc">
            <a:avLst>
              <a:gd name="adj1" fmla="val 11267227"/>
              <a:gd name="adj2" fmla="val 19834345"/>
            </a:avLst>
          </a:prstGeom>
          <a:ln w="28575">
            <a:solidFill>
              <a:srgbClr val="E10166"/>
            </a:solidFill>
            <a:prstDash val="solid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5" name="Gruppieren 1054"/>
          <p:cNvGrpSpPr/>
          <p:nvPr/>
        </p:nvGrpSpPr>
        <p:grpSpPr>
          <a:xfrm>
            <a:off x="4938713" y="2819400"/>
            <a:ext cx="3752850" cy="955994"/>
            <a:chOff x="4559286" y="2940771"/>
            <a:chExt cx="3752850" cy="955994"/>
          </a:xfrm>
        </p:grpSpPr>
        <p:cxnSp>
          <p:nvCxnSpPr>
            <p:cNvPr id="146" name="Gerade Verbindung 1053"/>
            <p:cNvCxnSpPr/>
            <p:nvPr/>
          </p:nvCxnSpPr>
          <p:spPr>
            <a:xfrm flipH="1" flipV="1">
              <a:off x="4559286" y="3621809"/>
              <a:ext cx="1982796" cy="274956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7" name="Gerade Verbindung 94"/>
            <p:cNvCxnSpPr/>
            <p:nvPr/>
          </p:nvCxnSpPr>
          <p:spPr>
            <a:xfrm flipV="1">
              <a:off x="6538292" y="2940771"/>
              <a:ext cx="1773844" cy="953303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48" name="Content Placeholder 2"/>
          <p:cNvSpPr txBox="1">
            <a:spLocks/>
          </p:cNvSpPr>
          <p:nvPr/>
        </p:nvSpPr>
        <p:spPr>
          <a:xfrm rot="19977948">
            <a:off x="5364498" y="2341107"/>
            <a:ext cx="3010056" cy="2830744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2198861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Opening angle  </a:t>
            </a:r>
            <a:endParaRPr lang="en-US" sz="2000" b="1" dirty="0">
              <a:solidFill>
                <a:srgbClr val="E101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1921341" y="1893279"/>
                <a:ext cx="1414490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 xmlns:m="http://schemas.openxmlformats.org/officeDocument/2006/math">
                    <m:r>
                      <a:rPr lang="en-US" sz="2200" b="1" i="1">
                        <a:ln w="6350">
                          <a:noFill/>
                        </a:ln>
                        <a:latin typeface="Cambria Math"/>
                        <a:ea typeface="Cambria Math"/>
                      </a:rPr>
                      <m:t>𝝋</m:t>
                    </m:r>
                    <m:r>
                      <a:rPr lang="en-US" sz="2200" b="1" i="1">
                        <a:ln w="6350">
                          <a:noFill/>
                        </a:ln>
                        <a:latin typeface="Cambria Math"/>
                      </a:rPr>
                      <m:t>&lt;</m:t>
                    </m:r>
                  </m:oMath>
                </a14:m>
                <a:r>
                  <a:rPr lang="en-US" sz="2200" b="1" dirty="0">
                    <a:ln w="6350">
                      <a:noFill/>
                    </a:ln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b="1" i="1" smtClean="0">
                            <a:ln w="6350">
                              <a:noFill/>
                            </a:ln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en-US" sz="2200" b="1" i="1">
                            <a:ln w="6350">
                              <a:noFill/>
                            </a:ln>
                            <a:latin typeface="Cambria Math"/>
                            <a:ea typeface="Cambria Math"/>
                          </a:rPr>
                          <m:t>𝝋</m:t>
                        </m:r>
                      </m:e>
                      <m:sub>
                        <m:r>
                          <a:rPr lang="en-US" sz="2200" b="1" i="1" smtClean="0">
                            <a:ln w="6350">
                              <a:noFill/>
                            </a:ln>
                            <a:latin typeface="Cambria Math"/>
                            <a:ea typeface="Cambria Math"/>
                          </a:rPr>
                          <m:t>𝒎𝒂𝒙</m:t>
                        </m:r>
                      </m:sub>
                    </m:sSub>
                  </m:oMath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1341" y="1893279"/>
                <a:ext cx="1414490" cy="430887"/>
              </a:xfrm>
              <a:prstGeom prst="rect">
                <a:avLst/>
              </a:prstGeom>
              <a:blipFill rotWithShape="1">
                <a:blip r:embed="rId6"/>
                <a:stretch>
                  <a:fillRect l="-431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Ellipse 7"/>
          <p:cNvSpPr/>
          <p:nvPr/>
        </p:nvSpPr>
        <p:spPr>
          <a:xfrm>
            <a:off x="5954904" y="5421077"/>
            <a:ext cx="2001852" cy="629408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80" name="Ellipse 7"/>
          <p:cNvSpPr/>
          <p:nvPr/>
        </p:nvSpPr>
        <p:spPr>
          <a:xfrm>
            <a:off x="5912680" y="5376143"/>
            <a:ext cx="2069431" cy="666513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H="1" flipV="1">
            <a:off x="5745464" y="4701858"/>
            <a:ext cx="195792" cy="1679470"/>
          </a:xfrm>
          <a:prstGeom prst="straightConnector1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 flipH="1" flipV="1">
            <a:off x="7818167" y="4427392"/>
            <a:ext cx="197541" cy="1694478"/>
          </a:xfrm>
          <a:prstGeom prst="straightConnector1">
            <a:avLst/>
          </a:prstGeom>
          <a:ln w="28575"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 flipH="1">
            <a:off x="5808172" y="4978296"/>
            <a:ext cx="2070113" cy="255965"/>
          </a:xfrm>
          <a:prstGeom prst="straightConnector1">
            <a:avLst/>
          </a:prstGeom>
          <a:ln w="28575">
            <a:solidFill>
              <a:srgbClr val="E10166"/>
            </a:solidFill>
            <a:prstDash val="solid"/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Content Placeholder 2"/>
          <p:cNvSpPr txBox="1">
            <a:spLocks/>
          </p:cNvSpPr>
          <p:nvPr/>
        </p:nvSpPr>
        <p:spPr>
          <a:xfrm rot="21193613">
            <a:off x="5129868" y="4435512"/>
            <a:ext cx="301005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Projected </a:t>
            </a:r>
            <a:br>
              <a:rPr lang="en-US" sz="2000" b="1" dirty="0" smtClean="0">
                <a:solidFill>
                  <a:srgbClr val="E10166"/>
                </a:solidFill>
              </a:rPr>
            </a:br>
            <a:r>
              <a:rPr lang="en-US" sz="2000" b="1" dirty="0" smtClean="0">
                <a:solidFill>
                  <a:srgbClr val="E10166"/>
                </a:solidFill>
              </a:rPr>
              <a:t>surface area</a:t>
            </a:r>
            <a:endParaRPr lang="en-US" sz="2000" b="1" dirty="0">
              <a:solidFill>
                <a:srgbClr val="E10166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/>
              <p:cNvSpPr txBox="1"/>
              <p:nvPr/>
            </p:nvSpPr>
            <p:spPr>
              <a:xfrm rot="21240000">
                <a:off x="7243432" y="4598513"/>
                <a:ext cx="5923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sSupPr>
                        <m:e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𝑨</m:t>
                          </m:r>
                        </m:e>
                        <m:sup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mbria Math"/>
                              <a:cs typeface="+mj-cs"/>
                            </a:rPr>
                            <m:t>⊥</m:t>
                          </m:r>
                        </m:sup>
                      </m:sSup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6" name="TextBox 8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240000">
                <a:off x="7243432" y="4598513"/>
                <a:ext cx="592342" cy="430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/>
              <p:cNvSpPr txBox="1"/>
              <p:nvPr/>
            </p:nvSpPr>
            <p:spPr>
              <a:xfrm rot="780000">
                <a:off x="7118708" y="5522522"/>
                <a:ext cx="434734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>
                          <a:ln w="6350">
                            <a:noFill/>
                          </a:ln>
                          <a:latin typeface="Cambria Math"/>
                        </a:rPr>
                        <m:t>𝑨</m:t>
                      </m:r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7" name="TextBox 8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780000">
                <a:off x="7118708" y="5522522"/>
                <a:ext cx="434734" cy="430887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Content Placeholder 2"/>
          <p:cNvSpPr txBox="1">
            <a:spLocks/>
          </p:cNvSpPr>
          <p:nvPr/>
        </p:nvSpPr>
        <p:spPr>
          <a:xfrm rot="20505308">
            <a:off x="6096204" y="5531257"/>
            <a:ext cx="1675857" cy="2396104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1843186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Surface area</a:t>
            </a:r>
            <a:endParaRPr lang="en-US" sz="2000" b="1" i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/>
              <p:cNvSpPr txBox="1"/>
              <p:nvPr/>
            </p:nvSpPr>
            <p:spPr>
              <a:xfrm>
                <a:off x="2847602" y="4748495"/>
                <a:ext cx="1356120" cy="768737"/>
              </a:xfrm>
              <a:prstGeom prst="rect">
                <a:avLst/>
              </a:prstGeom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200" b="1" i="1">
                                  <a:ln w="6350">
                                    <a:noFill/>
                                  </a:ln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200" b="1" i="1" smtClean="0">
                                  <a:ln w="6350">
                                    <a:noFill/>
                                  </a:ln>
                                  <a:latin typeface="Cambria Math"/>
                                </a:rPr>
                                <m:t>  </m:t>
                              </m:r>
                              <m:r>
                                <a:rPr lang="en-US" sz="2200" b="1" i="1">
                                  <a:ln w="6350">
                                    <a:noFill/>
                                  </a:ln>
                                  <a:latin typeface="Cambria Math"/>
                                </a:rPr>
                                <m:t>𝑨</m:t>
                              </m:r>
                            </m:e>
                            <m:sup>
                              <m:r>
                                <a:rPr lang="en-US" sz="2200" b="1" i="1">
                                  <a:ln w="6350">
                                    <a:noFill/>
                                  </a:ln>
                                  <a:latin typeface="Cambria Math"/>
                                  <a:ea typeface="Cambria Math"/>
                                </a:rPr>
                                <m:t>⊥</m:t>
                              </m:r>
                            </m:sup>
                          </m:sSup>
                        </m:num>
                        <m:den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𝑨</m:t>
                          </m:r>
                        </m:den>
                      </m:f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&gt;</m:t>
                      </m:r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Cambria Math"/>
                          <a:cs typeface="+mj-cs"/>
                        </a:rPr>
                        <m:t>𝒂</m:t>
                      </m:r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89" name="TextBox 8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602" y="4748495"/>
                <a:ext cx="1356120" cy="768737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 rot="1740000">
                <a:off x="7485498" y="1858093"/>
                <a:ext cx="911340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mbria Math"/>
                              <a:cs typeface="+mj-cs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ln w="6350">
                                <a:noFill/>
                              </a:ln>
                              <a:latin typeface="Cambria Math"/>
                              <a:ea typeface="Cambria Math"/>
                            </a:rPr>
                            <m:t>𝝋</m:t>
                          </m:r>
                        </m:e>
                        <m:sub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Cambria Math"/>
                              <a:cs typeface="+mj-cs"/>
                            </a:rPr>
                            <m:t>𝒎𝒂𝒙</m:t>
                          </m:r>
                        </m:sub>
                      </m:sSub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740000">
                <a:off x="7485498" y="1858093"/>
                <a:ext cx="911340" cy="430887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 rot="180000">
                <a:off x="6831745" y="2034262"/>
                <a:ext cx="461986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b="1" i="1">
                          <a:ln w="6350">
                            <a:noFill/>
                          </a:ln>
                          <a:latin typeface="Cambria Math"/>
                          <a:ea typeface="Cambria Math"/>
                        </a:rPr>
                        <m:t>𝝋</m:t>
                      </m:r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000">
                <a:off x="6831745" y="2034262"/>
                <a:ext cx="461986" cy="430887"/>
              </a:xfrm>
              <a:prstGeom prst="rect">
                <a:avLst/>
              </a:prstGeom>
              <a:blipFill rotWithShape="1">
                <a:blip r:embed="rId11"/>
                <a:stretch>
                  <a:fillRect b="-6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Content Placeholder 2"/>
          <p:cNvSpPr txBox="1">
            <a:spLocks/>
          </p:cNvSpPr>
          <p:nvPr/>
        </p:nvSpPr>
        <p:spPr>
          <a:xfrm rot="19933613">
            <a:off x="5911182" y="3506402"/>
            <a:ext cx="301005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err="1" smtClean="0">
                <a:solidFill>
                  <a:schemeClr val="tx1"/>
                </a:solidFill>
              </a:rPr>
              <a:t>normals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93" name="Content Placeholder 2"/>
          <p:cNvSpPr txBox="1">
            <a:spLocks/>
          </p:cNvSpPr>
          <p:nvPr/>
        </p:nvSpPr>
        <p:spPr>
          <a:xfrm rot="433613">
            <a:off x="4925132" y="3665853"/>
            <a:ext cx="301005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Cone of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7" y="2773516"/>
            <a:ext cx="943516" cy="9435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papers\RBVH-EG2012\presentation\figures\subdiv_01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317" y="2821806"/>
            <a:ext cx="1103936" cy="8279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9747" y="5844975"/>
            <a:ext cx="1321593" cy="863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papers\RBVH-EG2012\presentation\figures\scanned_0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1" y="5787402"/>
            <a:ext cx="576866" cy="8652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23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" grpId="0" animBg="1"/>
      <p:bldP spid="128" grpId="0"/>
      <p:bldP spid="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papers\RBVH-EG2012\presentation\figures\bg_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3803"/>
            <a:ext cx="8208912" cy="4567485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bgerundetes Rechteck 2"/>
          <p:cNvSpPr/>
          <p:nvPr/>
        </p:nvSpPr>
        <p:spPr>
          <a:xfrm>
            <a:off x="1259632" y="2327672"/>
            <a:ext cx="727280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A88E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3568" y="1772816"/>
            <a:ext cx="8028400" cy="4536504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dirty="0" smtClean="0"/>
              <a:t>Construct RBVH (surfaces):</a:t>
            </a:r>
          </a:p>
          <a:p>
            <a:pPr marL="72000" indent="0">
              <a:buNone/>
            </a:pPr>
            <a:endParaRPr lang="en-US" sz="800" dirty="0" smtClean="0"/>
          </a:p>
          <a:p>
            <a:pPr marL="7200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b="1" dirty="0" smtClean="0"/>
              <a:t>if </a:t>
            </a:r>
            <a:r>
              <a:rPr lang="en-US" dirty="0" smtClean="0"/>
              <a:t>(surfaces</a:t>
            </a:r>
            <a:r>
              <a:rPr lang="en-US" i="1" dirty="0" smtClean="0"/>
              <a:t> cannot be represented by a single height field</a:t>
            </a:r>
            <a:r>
              <a:rPr lang="en-US" dirty="0" smtClean="0"/>
              <a:t>) </a:t>
            </a:r>
            <a:r>
              <a:rPr lang="en-US" b="1" dirty="0" smtClean="0"/>
              <a:t>then</a:t>
            </a:r>
          </a:p>
          <a:p>
            <a:pPr marL="72000" indent="0">
              <a:buNone/>
            </a:pPr>
            <a:endParaRPr lang="en-US" sz="800" b="1" dirty="0" smtClean="0"/>
          </a:p>
          <a:p>
            <a:pPr marL="7200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dirty="0"/>
              <a:t>Split surfaces into two sets A and B</a:t>
            </a:r>
          </a:p>
          <a:p>
            <a:pPr marL="72000" indent="0">
              <a:buNone/>
            </a:pPr>
            <a:r>
              <a:rPr lang="en-US" dirty="0"/>
              <a:t>     </a:t>
            </a:r>
            <a:r>
              <a:rPr lang="en-US" dirty="0" smtClean="0"/>
              <a:t>           </a:t>
            </a:r>
            <a:r>
              <a:rPr lang="en-US" dirty="0"/>
              <a:t>Construct RBVH (A)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smtClean="0"/>
              <a:t>             </a:t>
            </a:r>
            <a:r>
              <a:rPr lang="en-US" dirty="0"/>
              <a:t>Construct RBVH (B)</a:t>
            </a:r>
          </a:p>
          <a:p>
            <a:pPr marL="72000" indent="0">
              <a:buNone/>
            </a:pPr>
            <a:endParaRPr lang="en-US" b="1" dirty="0" smtClean="0"/>
          </a:p>
          <a:p>
            <a:pPr marL="72000" indent="0">
              <a:buNone/>
            </a:pPr>
            <a:r>
              <a:rPr lang="en-US" b="1" dirty="0" smtClean="0"/>
              <a:t>        else</a:t>
            </a:r>
          </a:p>
          <a:p>
            <a:pPr marL="72000" indent="0">
              <a:buNone/>
            </a:pPr>
            <a:endParaRPr lang="en-US" sz="800" dirty="0" smtClean="0"/>
          </a:p>
          <a:p>
            <a:pPr marL="72000" indent="0">
              <a:buNone/>
            </a:pPr>
            <a:r>
              <a:rPr lang="en-US" dirty="0" smtClean="0"/>
              <a:t>                Rasterize </a:t>
            </a:r>
            <a:r>
              <a:rPr lang="en-US" dirty="0"/>
              <a:t>surfaces into the </a:t>
            </a:r>
            <a:r>
              <a:rPr lang="en-US" dirty="0" smtClean="0"/>
              <a:t>atlas</a:t>
            </a:r>
            <a:endParaRPr lang="en-US" dirty="0"/>
          </a:p>
          <a:p>
            <a:pPr marL="72000" indent="0">
              <a:buNone/>
            </a:pPr>
            <a:r>
              <a:rPr lang="en-US" dirty="0" smtClean="0"/>
              <a:t>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OVERVIEW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311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33333E-6 L -2.77778E-7 0.076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nhaltsplatzhalter 3"/>
          <p:cNvSpPr>
            <a:spLocks noGrp="1"/>
          </p:cNvSpPr>
          <p:nvPr>
            <p:ph idx="1"/>
          </p:nvPr>
        </p:nvSpPr>
        <p:spPr>
          <a:xfrm>
            <a:off x="180000" y="1052736"/>
            <a:ext cx="8820000" cy="82216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de-DE" b="1" dirty="0" smtClean="0"/>
              <a:t>1) Spatial Median</a:t>
            </a:r>
          </a:p>
          <a:p>
            <a:pPr marL="72000" indent="0">
              <a:buNone/>
            </a:pPr>
            <a:endParaRPr lang="de-DE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19448" y="2564904"/>
            <a:ext cx="2737140" cy="921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1940456" y="2583780"/>
            <a:ext cx="1336144" cy="88784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74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87" name="Ellipse 7"/>
          <p:cNvSpPr/>
          <p:nvPr/>
        </p:nvSpPr>
        <p:spPr>
          <a:xfrm>
            <a:off x="1992343" y="2651765"/>
            <a:ext cx="2595285" cy="815991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88" name="Ellipse 7"/>
          <p:cNvSpPr/>
          <p:nvPr/>
        </p:nvSpPr>
        <p:spPr>
          <a:xfrm>
            <a:off x="1950120" y="2606832"/>
            <a:ext cx="2682899" cy="864096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1602461" y="2273080"/>
                <a:ext cx="4127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𝑎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61" y="2273080"/>
                <a:ext cx="412742" cy="4308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/>
          <p:cNvSpPr/>
          <p:nvPr/>
        </p:nvSpPr>
        <p:spPr>
          <a:xfrm>
            <a:off x="3300413" y="2636400"/>
            <a:ext cx="1333123" cy="789116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288018" y="2258964"/>
            <a:ext cx="0" cy="1577950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2555776" y="2822856"/>
                <a:ext cx="4127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rgbClr val="006050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𝑏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rgbClr val="006050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822856"/>
                <a:ext cx="412742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3923928" y="2917724"/>
                <a:ext cx="387606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𝑐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917724"/>
                <a:ext cx="387606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Inhaltsplatzhalter 3"/>
          <p:cNvSpPr txBox="1">
            <a:spLocks/>
          </p:cNvSpPr>
          <p:nvPr/>
        </p:nvSpPr>
        <p:spPr>
          <a:xfrm>
            <a:off x="476422" y="1556792"/>
            <a:ext cx="5761112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de-DE" dirty="0" smtClean="0"/>
              <a:t>Split in the middle along the longest axis.</a:t>
            </a:r>
          </a:p>
          <a:p>
            <a:pPr marL="72000" indent="0">
              <a:buFontTx/>
              <a:buNone/>
            </a:pPr>
            <a:endParaRPr lang="de-DE" b="1" dirty="0" smtClean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II.</a:t>
            </a:r>
            <a:r>
              <a:rPr lang="en-US" dirty="0" smtClean="0"/>
              <a:t> SUBDIVISION STRATEGIES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9712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6" grpId="0" animBg="1"/>
      <p:bldP spid="87" grpId="0" animBg="1"/>
      <p:bldP spid="88" grpId="0" animBg="1"/>
      <p:bldP spid="105" grpId="0"/>
      <p:bldP spid="107" grpId="0" animBg="1"/>
      <p:bldP spid="108" grpId="0"/>
      <p:bldP spid="10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nhaltsplatzhalter 3"/>
          <p:cNvSpPr>
            <a:spLocks noGrp="1"/>
          </p:cNvSpPr>
          <p:nvPr>
            <p:ph idx="1"/>
          </p:nvPr>
        </p:nvSpPr>
        <p:spPr>
          <a:xfrm>
            <a:off x="180000" y="1052736"/>
            <a:ext cx="8820000" cy="82216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de-DE" b="1" dirty="0" smtClean="0"/>
              <a:t>2) Modified Surface Area Heuristic (SAH)</a:t>
            </a:r>
          </a:p>
          <a:p>
            <a:pPr marL="72000" indent="0">
              <a:buNone/>
            </a:pPr>
            <a:endParaRPr lang="de-DE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1919448" y="1820804"/>
            <a:ext cx="2737140" cy="92139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/>
          <p:nvPr/>
        </p:nvSpPr>
        <p:spPr>
          <a:xfrm>
            <a:off x="1940456" y="1839680"/>
            <a:ext cx="1609568" cy="887840"/>
          </a:xfrm>
          <a:prstGeom prst="rect">
            <a:avLst/>
          </a:prstGeom>
          <a:solidFill>
            <a:srgbClr val="00B050">
              <a:alpha val="20000"/>
            </a:srgbClr>
          </a:solidFill>
          <a:ln>
            <a:solidFill>
              <a:srgbClr val="0074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II.</a:t>
            </a:r>
            <a:r>
              <a:rPr lang="en-US" dirty="0" smtClean="0"/>
              <a:t> SUBDIVISION STRATEGIES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285750" y="3158876"/>
                <a:ext cx="5394425" cy="456985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n w="6350"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ln w="6350">
                                <a:noFill/>
                              </a:ln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US" sz="2200" b="0" i="1" smtClean="0">
                              <a:ln w="6350">
                                <a:noFill/>
                              </a:ln>
                              <a:latin typeface="Cambria Math"/>
                            </a:rPr>
                            <m:t>𝑠𝑝𝑙𝑖𝑡</m:t>
                          </m:r>
                        </m:sub>
                      </m:sSub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=</m:t>
                      </m:r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𝒑</m:t>
                      </m:r>
                      <m:d>
                        <m:dPr>
                          <m:ctrlP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rgbClr val="00746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𝑏</m:t>
                          </m:r>
                        </m:e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>
                                  <a:lumMod val="75000"/>
                                  <a:lumOff val="25000"/>
                                </a:schemeClr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𝑎</m:t>
                          </m:r>
                        </m:e>
                      </m:d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 </m:t>
                      </m:r>
                      <m:sSub>
                        <m:sSubPr>
                          <m:ctrlP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𝑵</m:t>
                          </m:r>
                        </m:e>
                        <m:sub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rgbClr val="00746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𝑪</m:t>
                          </m:r>
                        </m:e>
                        <m:sub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𝑖𝑠𝑒𝑐𝑡</m:t>
                          </m:r>
                        </m:sub>
                      </m:sSub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+</m:t>
                      </m:r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𝒑</m:t>
                      </m:r>
                      <m:d>
                        <m:dPr>
                          <m:ctrlP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𝑐</m:t>
                          </m:r>
                        </m:e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𝑎</m:t>
                          </m:r>
                        </m:e>
                      </m:d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ln w="6350"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ln w="6350">
                                <a:noFill/>
                              </a:ln>
                              <a:latin typeface="Cambria Math"/>
                            </a:rPr>
                            <m:t>𝑵</m:t>
                          </m:r>
                        </m:e>
                        <m:sub>
                          <m:r>
                            <a:rPr lang="en-US" sz="2200" b="0" i="1" smtClean="0">
                              <a:ln w="6350">
                                <a:noFill/>
                              </a:ln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2200" i="1">
                              <a:ln w="6350"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ln w="6350">
                                <a:noFill/>
                              </a:ln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US" sz="2200" i="1">
                              <a:ln w="6350">
                                <a:noFill/>
                              </a:ln>
                              <a:latin typeface="Cambria Math"/>
                            </a:rPr>
                            <m:t>𝑖𝑠𝑒𝑐𝑡</m:t>
                          </m:r>
                        </m:sub>
                      </m:sSub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5750" y="3158876"/>
                <a:ext cx="5394425" cy="456985"/>
              </a:xfrm>
              <a:prstGeom prst="rect">
                <a:avLst/>
              </a:prstGeom>
              <a:blipFill rotWithShape="1">
                <a:blip r:embed="rId4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7" name="Ellipse 7"/>
          <p:cNvSpPr/>
          <p:nvPr/>
        </p:nvSpPr>
        <p:spPr>
          <a:xfrm>
            <a:off x="1992343" y="1907665"/>
            <a:ext cx="2595285" cy="815991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88" name="Ellipse 7"/>
          <p:cNvSpPr/>
          <p:nvPr/>
        </p:nvSpPr>
        <p:spPr>
          <a:xfrm>
            <a:off x="1950120" y="1862732"/>
            <a:ext cx="2682899" cy="864096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1602461" y="1528980"/>
                <a:ext cx="4127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𝑎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461" y="1528980"/>
                <a:ext cx="412742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/>
          <p:cNvSpPr/>
          <p:nvPr/>
        </p:nvSpPr>
        <p:spPr>
          <a:xfrm>
            <a:off x="3571636" y="2019264"/>
            <a:ext cx="1061900" cy="662152"/>
          </a:xfrm>
          <a:prstGeom prst="rect">
            <a:avLst/>
          </a:prstGeom>
          <a:solidFill>
            <a:srgbClr val="0070C0">
              <a:alpha val="20000"/>
            </a:srgb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2555776" y="2078756"/>
                <a:ext cx="4127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rgbClr val="00746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𝑏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rgbClr val="00746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078756"/>
                <a:ext cx="412742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3923928" y="2173624"/>
                <a:ext cx="387606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𝑐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928" y="2173624"/>
                <a:ext cx="387606" cy="43088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Inhaltsplatzhalter 3"/>
          <p:cNvSpPr txBox="1">
            <a:spLocks/>
          </p:cNvSpPr>
          <p:nvPr/>
        </p:nvSpPr>
        <p:spPr>
          <a:xfrm>
            <a:off x="395536" y="3166496"/>
            <a:ext cx="3938219" cy="82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de-DE" dirty="0" smtClean="0"/>
              <a:t>Original SAH:</a:t>
            </a:r>
          </a:p>
          <a:p>
            <a:pPr marL="72000" indent="0">
              <a:buFontTx/>
              <a:buNone/>
            </a:pPr>
            <a:endParaRPr lang="de-DE" b="1" dirty="0" smtClean="0"/>
          </a:p>
        </p:txBody>
      </p:sp>
      <p:sp>
        <p:nvSpPr>
          <p:cNvPr id="111" name="Right Arrow 110"/>
          <p:cNvSpPr/>
          <p:nvPr/>
        </p:nvSpPr>
        <p:spPr>
          <a:xfrm rot="16200000">
            <a:off x="3707788" y="3646178"/>
            <a:ext cx="216024" cy="1512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ight Arrow 111"/>
          <p:cNvSpPr/>
          <p:nvPr/>
        </p:nvSpPr>
        <p:spPr>
          <a:xfrm rot="16200000">
            <a:off x="4358901" y="3646178"/>
            <a:ext cx="216024" cy="1512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ight Arrow 112"/>
          <p:cNvSpPr/>
          <p:nvPr/>
        </p:nvSpPr>
        <p:spPr>
          <a:xfrm rot="16200000">
            <a:off x="4787908" y="3646178"/>
            <a:ext cx="216024" cy="151238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Inhaltsplatzhalter 3"/>
          <p:cNvSpPr txBox="1">
            <a:spLocks/>
          </p:cNvSpPr>
          <p:nvPr/>
        </p:nvSpPr>
        <p:spPr>
          <a:xfrm>
            <a:off x="243900" y="3685792"/>
            <a:ext cx="3938219" cy="8221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de-DE" dirty="0" smtClean="0"/>
              <a:t>Modified SAH:</a:t>
            </a:r>
          </a:p>
          <a:p>
            <a:pPr marL="72000" indent="0">
              <a:buFontTx/>
              <a:buNone/>
            </a:pPr>
            <a:endParaRPr lang="de-DE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2291783" y="3690935"/>
                <a:ext cx="4991238" cy="456985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200" i="1" smtClean="0">
                              <a:ln w="6350"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>
                              <a:ln w="6350">
                                <a:noFill/>
                              </a:ln>
                              <a:latin typeface="Cambria Math"/>
                            </a:rPr>
                            <m:t>𝑪</m:t>
                          </m:r>
                        </m:e>
                        <m:sub>
                          <m:r>
                            <a:rPr lang="en-US" sz="2200" b="0" i="1" smtClean="0">
                              <a:ln w="6350">
                                <a:noFill/>
                              </a:ln>
                              <a:latin typeface="Cambria Math"/>
                            </a:rPr>
                            <m:t>𝑠𝑝𝑙𝑖𝑡</m:t>
                          </m:r>
                        </m:sub>
                      </m:sSub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=</m:t>
                      </m:r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𝒑</m:t>
                      </m:r>
                      <m:d>
                        <m:dPr>
                          <m:ctrlP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rgbClr val="00746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𝑏</m:t>
                          </m:r>
                        </m:e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𝑎</m:t>
                          </m:r>
                        </m:e>
                      </m:d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       </m:t>
                      </m:r>
                      <m:sSub>
                        <m:sSubPr>
                          <m:ctrlP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sSubPr>
                        <m:e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𝑨</m:t>
                          </m:r>
                        </m:e>
                        <m:sub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rgbClr val="00746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𝑏</m:t>
                          </m:r>
                        </m:sub>
                      </m:sSub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      +</m:t>
                      </m:r>
                      <m:r>
                        <a:rPr kumimoji="0" lang="en-US" sz="2200" b="1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𝒑</m:t>
                      </m:r>
                      <m:d>
                        <m:dPr>
                          <m:ctrlP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dPr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rgbClr val="0070C0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𝑐</m:t>
                          </m:r>
                        </m:e>
                        <m:e>
                          <m:r>
                            <a:rPr kumimoji="0" lang="en-US" sz="2200" b="0" i="1" kern="1200" noProof="0" smtClean="0">
                              <a:ln w="6350">
                                <a:noFill/>
                              </a:ln>
                              <a:solidFill>
                                <a:schemeClr val="tx1">
                                  <a:lumMod val="65000"/>
                                  <a:lumOff val="35000"/>
                                </a:schemeClr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𝑎</m:t>
                          </m:r>
                        </m:e>
                      </m:d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 </m:t>
                      </m:r>
                      <m:sSub>
                        <m:sSubPr>
                          <m:ctrlPr>
                            <a:rPr lang="en-US" sz="2200" i="1">
                              <a:ln w="6350">
                                <a:noFill/>
                              </a:ln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200" b="1" i="1" smtClean="0">
                              <a:ln w="6350">
                                <a:noFill/>
                              </a:ln>
                              <a:latin typeface="Cambria Math"/>
                            </a:rPr>
                            <m:t>    </m:t>
                          </m:r>
                          <m:r>
                            <a:rPr lang="en-US" sz="2200" b="1" i="1" smtClean="0">
                              <a:ln w="6350">
                                <a:noFill/>
                              </a:ln>
                              <a:latin typeface="Cambria Math"/>
                            </a:rPr>
                            <m:t>𝑨</m:t>
                          </m:r>
                        </m:e>
                        <m:sub>
                          <m:r>
                            <a:rPr lang="en-US" sz="2200" b="0" i="1" smtClean="0">
                              <a:ln w="6350">
                                <a:noFill/>
                              </a:ln>
                              <a:solidFill>
                                <a:srgbClr val="0070C0"/>
                              </a:solidFill>
                              <a:latin typeface="Cambria Math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783" y="3690935"/>
                <a:ext cx="4991238" cy="456985"/>
              </a:xfrm>
              <a:prstGeom prst="rect">
                <a:avLst/>
              </a:prstGeom>
              <a:blipFill rotWithShape="1">
                <a:blip r:embed="rId10"/>
                <a:stretch>
                  <a:fillRect b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Right Brace 45"/>
          <p:cNvSpPr/>
          <p:nvPr/>
        </p:nvSpPr>
        <p:spPr>
          <a:xfrm rot="5400000">
            <a:off x="4784297" y="3160973"/>
            <a:ext cx="144016" cy="936103"/>
          </a:xfrm>
          <a:prstGeom prst="rightBrace">
            <a:avLst>
              <a:gd name="adj1" fmla="val 70062"/>
              <a:gd name="adj2" fmla="val 5339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ight Brace 117"/>
          <p:cNvSpPr/>
          <p:nvPr/>
        </p:nvSpPr>
        <p:spPr>
          <a:xfrm rot="5400000">
            <a:off x="6944537" y="3158433"/>
            <a:ext cx="144016" cy="936103"/>
          </a:xfrm>
          <a:prstGeom prst="rightBrace">
            <a:avLst>
              <a:gd name="adj1" fmla="val 70062"/>
              <a:gd name="adj2" fmla="val 57462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Inhaltsplatzhalter 3"/>
          <p:cNvSpPr txBox="1">
            <a:spLocks/>
          </p:cNvSpPr>
          <p:nvPr/>
        </p:nvSpPr>
        <p:spPr>
          <a:xfrm>
            <a:off x="3916474" y="4087760"/>
            <a:ext cx="1839931" cy="822168"/>
          </a:xfrm>
          <a:prstGeom prst="rect">
            <a:avLst/>
          </a:prstGeom>
        </p:spPr>
        <p:txBody>
          <a:bodyPr vert="horz" lIns="91440" tIns="45720" rIns="91440" bIns="45720" spcCol="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400" dirty="0" smtClean="0"/>
              <a:t>Area of </a:t>
            </a:r>
            <a:br>
              <a:rPr lang="de-DE" sz="1400" dirty="0" smtClean="0"/>
            </a:br>
            <a:r>
              <a:rPr lang="de-DE" sz="1400" dirty="0" smtClean="0"/>
              <a:t>surfaces in </a:t>
            </a:r>
            <a:r>
              <a:rPr lang="de-DE" sz="1400" i="1" dirty="0" smtClean="0">
                <a:solidFill>
                  <a:srgbClr val="007461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b</a:t>
            </a:r>
          </a:p>
          <a:p>
            <a:pPr marL="72000" indent="0" algn="ctr">
              <a:buFontTx/>
              <a:buNone/>
            </a:pPr>
            <a:endParaRPr lang="de-DE" sz="1400" b="1" dirty="0" smtClean="0"/>
          </a:p>
        </p:txBody>
      </p:sp>
      <p:sp>
        <p:nvSpPr>
          <p:cNvPr id="120" name="Inhaltsplatzhalter 3"/>
          <p:cNvSpPr txBox="1">
            <a:spLocks/>
          </p:cNvSpPr>
          <p:nvPr/>
        </p:nvSpPr>
        <p:spPr>
          <a:xfrm>
            <a:off x="6044437" y="4087760"/>
            <a:ext cx="1839931" cy="822168"/>
          </a:xfrm>
          <a:prstGeom prst="rect">
            <a:avLst/>
          </a:prstGeom>
        </p:spPr>
        <p:txBody>
          <a:bodyPr vert="horz" lIns="91440" tIns="45720" rIns="91440" bIns="45720" spcCol="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400" dirty="0" smtClean="0"/>
              <a:t>Area of </a:t>
            </a:r>
            <a:br>
              <a:rPr lang="de-DE" sz="1400" dirty="0" smtClean="0"/>
            </a:br>
            <a:r>
              <a:rPr lang="de-DE" sz="1400" dirty="0" smtClean="0"/>
              <a:t>surfaces in </a:t>
            </a:r>
            <a:r>
              <a:rPr lang="de-DE" sz="1400" i="1" dirty="0" smtClean="0">
                <a:solidFill>
                  <a:srgbClr val="0070C0"/>
                </a:solidFill>
                <a:latin typeface="Cambria Math" pitchFamily="18" charset="0"/>
                <a:ea typeface="Cambria Math" pitchFamily="18" charset="0"/>
                <a:cs typeface="Times New Roman" pitchFamily="18" charset="0"/>
              </a:rPr>
              <a:t>c</a:t>
            </a:r>
          </a:p>
          <a:p>
            <a:pPr marL="72000" indent="0" algn="ctr">
              <a:buFontTx/>
              <a:buNone/>
            </a:pPr>
            <a:endParaRPr lang="de-DE" sz="1400" b="1" dirty="0" smtClean="0"/>
          </a:p>
        </p:txBody>
      </p:sp>
      <p:sp>
        <p:nvSpPr>
          <p:cNvPr id="121" name="Inhaltsplatzhalter 3"/>
          <p:cNvSpPr txBox="1">
            <a:spLocks/>
          </p:cNvSpPr>
          <p:nvPr/>
        </p:nvSpPr>
        <p:spPr>
          <a:xfrm>
            <a:off x="251520" y="4837920"/>
            <a:ext cx="1839931" cy="822168"/>
          </a:xfrm>
          <a:prstGeom prst="rect">
            <a:avLst/>
          </a:prstGeom>
        </p:spPr>
        <p:txBody>
          <a:bodyPr vert="horz" lIns="91440" tIns="45720" rIns="91440" bIns="45720" spcCol="0" rtlCol="0">
            <a:no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800" b="1" dirty="0" smtClean="0"/>
              <a:t>Cost of </a:t>
            </a:r>
            <a:br>
              <a:rPr lang="de-DE" sz="1800" b="1" dirty="0" smtClean="0"/>
            </a:br>
            <a:r>
              <a:rPr lang="de-DE" sz="1800" b="1" dirty="0" smtClean="0"/>
              <a:t>intersecting</a:t>
            </a:r>
            <a:br>
              <a:rPr lang="de-DE" sz="1800" b="1" dirty="0" smtClean="0"/>
            </a:br>
            <a:r>
              <a:rPr lang="de-DE" sz="1800" b="1" dirty="0" smtClean="0"/>
              <a:t>a child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/>
              <p:cNvSpPr txBox="1"/>
              <p:nvPr/>
            </p:nvSpPr>
            <p:spPr>
              <a:xfrm>
                <a:off x="1941342" y="5081393"/>
                <a:ext cx="447558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n w="6350">
                            <a:noFill/>
                          </a:ln>
                          <a:latin typeface="Cambria Math"/>
                          <a:ea typeface="Cambria Math"/>
                        </a:rPr>
                        <m:t>∝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22" name="TextBox 1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1342" y="5081393"/>
                <a:ext cx="447558" cy="43088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3" name="Inhaltsplatzhalter 3"/>
          <p:cNvSpPr txBox="1">
            <a:spLocks/>
          </p:cNvSpPr>
          <p:nvPr/>
        </p:nvSpPr>
        <p:spPr>
          <a:xfrm>
            <a:off x="2133145" y="4837920"/>
            <a:ext cx="1839931" cy="822168"/>
          </a:xfrm>
          <a:prstGeom prst="rect">
            <a:avLst/>
          </a:prstGeom>
        </p:spPr>
        <p:txBody>
          <a:bodyPr vert="horz" lIns="91440" tIns="45720" rIns="91440" bIns="45720" spcCol="0" rtlCol="0">
            <a:no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800" b="1" dirty="0" smtClean="0"/>
              <a:t>Cost of </a:t>
            </a:r>
            <a:br>
              <a:rPr lang="de-DE" sz="1800" b="1" dirty="0" smtClean="0"/>
            </a:br>
            <a:r>
              <a:rPr lang="de-DE" sz="1800" b="1" dirty="0" smtClean="0"/>
              <a:t>ray marching</a:t>
            </a:r>
            <a:br>
              <a:rPr lang="de-DE" sz="1800" b="1" dirty="0" smtClean="0"/>
            </a:br>
            <a:r>
              <a:rPr lang="de-DE" sz="1800" b="1" dirty="0" smtClean="0"/>
              <a:t>a height field</a:t>
            </a:r>
          </a:p>
        </p:txBody>
      </p:sp>
      <p:sp>
        <p:nvSpPr>
          <p:cNvPr id="124" name="Inhaltsplatzhalter 3"/>
          <p:cNvSpPr txBox="1">
            <a:spLocks/>
          </p:cNvSpPr>
          <p:nvPr/>
        </p:nvSpPr>
        <p:spPr>
          <a:xfrm>
            <a:off x="4077361" y="4837920"/>
            <a:ext cx="1839931" cy="822168"/>
          </a:xfrm>
          <a:prstGeom prst="rect">
            <a:avLst/>
          </a:prstGeom>
        </p:spPr>
        <p:txBody>
          <a:bodyPr vert="horz" lIns="91440" tIns="45720" rIns="91440" bIns="45720" spcCol="0" rtlCol="0">
            <a:no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800" b="1" dirty="0" smtClean="0"/>
              <a:t>Resolution</a:t>
            </a:r>
            <a:br>
              <a:rPr lang="de-DE" sz="1800" b="1" dirty="0" smtClean="0"/>
            </a:br>
            <a:r>
              <a:rPr lang="de-DE" sz="1800" b="1" dirty="0" smtClean="0"/>
              <a:t>of the </a:t>
            </a:r>
            <a:br>
              <a:rPr lang="de-DE" sz="1800" b="1" dirty="0" smtClean="0"/>
            </a:br>
            <a:r>
              <a:rPr lang="de-DE" sz="1800" b="1" dirty="0" smtClean="0"/>
              <a:t>height field</a:t>
            </a:r>
          </a:p>
        </p:txBody>
      </p:sp>
      <p:sp>
        <p:nvSpPr>
          <p:cNvPr id="125" name="Inhaltsplatzhalter 3"/>
          <p:cNvSpPr txBox="1">
            <a:spLocks/>
          </p:cNvSpPr>
          <p:nvPr/>
        </p:nvSpPr>
        <p:spPr>
          <a:xfrm>
            <a:off x="6188453" y="5103092"/>
            <a:ext cx="2199971" cy="822168"/>
          </a:xfrm>
          <a:prstGeom prst="rect">
            <a:avLst/>
          </a:prstGeom>
        </p:spPr>
        <p:txBody>
          <a:bodyPr vert="horz" lIns="91440" tIns="45720" rIns="91440" bIns="45720" spcCol="0" rtlCol="0">
            <a:no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de-DE" sz="1800" b="1" dirty="0" smtClean="0"/>
              <a:t>Sampling rate </a:t>
            </a:r>
            <a:r>
              <a:rPr lang="de-DE" sz="2000" b="1" baseline="-10000" dirty="0" smtClean="0"/>
              <a:t>*</a:t>
            </a:r>
            <a:endParaRPr lang="de-DE" sz="1800" b="1" baseline="-100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/>
              <p:cNvSpPr txBox="1"/>
              <p:nvPr/>
            </p:nvSpPr>
            <p:spPr>
              <a:xfrm>
                <a:off x="3908688" y="5081393"/>
                <a:ext cx="447558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>
                          <a:ln w="6350">
                            <a:noFill/>
                          </a:ln>
                          <a:latin typeface="Cambria Math"/>
                          <a:ea typeface="Cambria Math"/>
                        </a:rPr>
                        <m:t>∝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26" name="TextBox 1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8688" y="5081393"/>
                <a:ext cx="447558" cy="430887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/>
              <p:cNvSpPr txBox="1"/>
              <p:nvPr/>
            </p:nvSpPr>
            <p:spPr>
              <a:xfrm>
                <a:off x="5780626" y="5081393"/>
                <a:ext cx="447558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200" i="1" smtClean="0">
                          <a:ln w="6350">
                            <a:noFill/>
                          </a:ln>
                          <a:latin typeface="Cambria Math"/>
                          <a:ea typeface="Cambria Math"/>
                        </a:rPr>
                        <m:t>∝</m:t>
                      </m:r>
                    </m:oMath>
                  </m:oMathPara>
                </a14:m>
                <a:endParaRPr lang="en-US" sz="2200" dirty="0">
                  <a:ln w="6350">
                    <a:noFill/>
                  </a:ln>
                  <a:latin typeface="Calibri" pitchFamily="34" charset="0"/>
                </a:endParaRPr>
              </a:p>
            </p:txBody>
          </p:sp>
        </mc:Choice>
        <mc:Fallback xmlns="">
          <p:sp>
            <p:nvSpPr>
              <p:cNvPr id="127" name="TextBox 1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626" y="5081393"/>
                <a:ext cx="447558" cy="430887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9" name="Inhaltsplatzhalter 3"/>
          <p:cNvSpPr txBox="1">
            <a:spLocks/>
          </p:cNvSpPr>
          <p:nvPr/>
        </p:nvSpPr>
        <p:spPr>
          <a:xfrm>
            <a:off x="7557590" y="5013176"/>
            <a:ext cx="1262882" cy="822168"/>
          </a:xfrm>
          <a:prstGeom prst="rect">
            <a:avLst/>
          </a:prstGeom>
        </p:spPr>
        <p:txBody>
          <a:bodyPr vert="horz" lIns="91440" tIns="45720" rIns="91440" bIns="45720" spcCol="0" rtlCol="0">
            <a:no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800" b="1" dirty="0" smtClean="0"/>
              <a:t>Area of</a:t>
            </a:r>
            <a:br>
              <a:rPr lang="de-DE" sz="1800" b="1" dirty="0" smtClean="0"/>
            </a:br>
            <a:r>
              <a:rPr lang="de-DE" sz="1800" b="1" dirty="0" smtClean="0"/>
              <a:t>the child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835183" y="4897866"/>
            <a:ext cx="5977177" cy="8322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Left Arrow 50"/>
          <p:cNvSpPr/>
          <p:nvPr/>
        </p:nvSpPr>
        <p:spPr>
          <a:xfrm>
            <a:off x="1941116" y="5136252"/>
            <a:ext cx="5727228" cy="321168"/>
          </a:xfrm>
          <a:prstGeom prst="left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2113710" y="1514864"/>
            <a:ext cx="2450670" cy="1577950"/>
            <a:chOff x="2113710" y="1514864"/>
            <a:chExt cx="2450670" cy="1577950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3564016" y="1514864"/>
              <a:ext cx="0" cy="157795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2113710" y="1514864"/>
              <a:ext cx="0" cy="15779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2476286" y="1514864"/>
              <a:ext cx="0" cy="15779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2838862" y="1514864"/>
              <a:ext cx="0" cy="15779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3201438" y="1514864"/>
              <a:ext cx="0" cy="15779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897471" y="1514864"/>
              <a:ext cx="0" cy="15779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230926" y="1514864"/>
              <a:ext cx="0" cy="15779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4564380" y="1514864"/>
              <a:ext cx="0" cy="157795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  <p:sp>
        <p:nvSpPr>
          <p:cNvPr id="45" name="Inhaltsplatzhalter 3"/>
          <p:cNvSpPr txBox="1">
            <a:spLocks/>
          </p:cNvSpPr>
          <p:nvPr/>
        </p:nvSpPr>
        <p:spPr>
          <a:xfrm>
            <a:off x="476422" y="6021288"/>
            <a:ext cx="8128026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dirty="0" smtClean="0"/>
              <a:t>How much better is the </a:t>
            </a:r>
            <a:r>
              <a:rPr lang="de-DE" b="1" dirty="0" smtClean="0"/>
              <a:t>Modified SAH</a:t>
            </a:r>
            <a:r>
              <a:rPr lang="de-DE" dirty="0" smtClean="0"/>
              <a:t> than the </a:t>
            </a:r>
            <a:r>
              <a:rPr lang="de-DE" b="1" dirty="0" smtClean="0"/>
              <a:t>Spatial Median</a:t>
            </a:r>
            <a:r>
              <a:rPr lang="de-DE" dirty="0" smtClean="0"/>
              <a:t>?</a:t>
            </a:r>
          </a:p>
          <a:p>
            <a:pPr marL="72000" indent="0" algn="ctr">
              <a:buFontTx/>
              <a:buNone/>
            </a:pPr>
            <a:endParaRPr lang="de-DE" b="1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72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6" grpId="0" animBg="1"/>
      <p:bldP spid="77" grpId="0"/>
      <p:bldP spid="87" grpId="0" animBg="1"/>
      <p:bldP spid="88" grpId="0" animBg="1"/>
      <p:bldP spid="105" grpId="0"/>
      <p:bldP spid="107" grpId="0" animBg="1"/>
      <p:bldP spid="108" grpId="0"/>
      <p:bldP spid="109" grpId="0"/>
      <p:bldP spid="110" grpId="0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  <p:bldP spid="114" grpId="0"/>
      <p:bldP spid="116" grpId="0"/>
      <p:bldP spid="46" grpId="0" animBg="1"/>
      <p:bldP spid="118" grpId="0" animBg="1"/>
      <p:bldP spid="119" grpId="0"/>
      <p:bldP spid="120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9" grpId="0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Inhaltsplatzhalter 3"/>
          <p:cNvSpPr>
            <a:spLocks noGrp="1"/>
          </p:cNvSpPr>
          <p:nvPr>
            <p:ph idx="1"/>
          </p:nvPr>
        </p:nvSpPr>
        <p:spPr>
          <a:xfrm>
            <a:off x="851967" y="980728"/>
            <a:ext cx="7956392" cy="82216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de-DE" sz="2000" b="1" dirty="0" smtClean="0"/>
              <a:t>Modified SAH</a:t>
            </a:r>
            <a:r>
              <a:rPr lang="de-DE" sz="2000" dirty="0" smtClean="0"/>
              <a:t> </a:t>
            </a:r>
            <a:r>
              <a:rPr lang="de-DE" sz="1800" dirty="0" smtClean="0"/>
              <a:t>(32 split candidates along each axis)</a:t>
            </a:r>
          </a:p>
          <a:p>
            <a:pPr marL="72000" indent="0">
              <a:buNone/>
            </a:pPr>
            <a:r>
              <a:rPr lang="de-DE" sz="2000" b="1" dirty="0" smtClean="0"/>
              <a:t>Spatial Median</a:t>
            </a:r>
          </a:p>
        </p:txBody>
      </p:sp>
      <p:sp>
        <p:nvSpPr>
          <p:cNvPr id="8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8" name="Inhaltsplatzhalter 3"/>
          <p:cNvSpPr txBox="1">
            <a:spLocks/>
          </p:cNvSpPr>
          <p:nvPr/>
        </p:nvSpPr>
        <p:spPr>
          <a:xfrm>
            <a:off x="323530" y="1988840"/>
            <a:ext cx="410445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b="1" dirty="0" smtClean="0"/>
              <a:t>CPU Construction [seconds]</a:t>
            </a:r>
          </a:p>
          <a:p>
            <a:pPr marL="72000" indent="0">
              <a:buFontTx/>
              <a:buNone/>
            </a:pPr>
            <a:endParaRPr lang="de-DE" b="1" dirty="0" smtClean="0"/>
          </a:p>
        </p:txBody>
      </p:sp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787872303"/>
              </p:ext>
            </p:extLst>
          </p:nvPr>
        </p:nvGraphicFramePr>
        <p:xfrm>
          <a:off x="4644008" y="2492896"/>
          <a:ext cx="4104455" cy="357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431587261"/>
              </p:ext>
            </p:extLst>
          </p:nvPr>
        </p:nvGraphicFramePr>
        <p:xfrm>
          <a:off x="179512" y="2492896"/>
          <a:ext cx="4104455" cy="3578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2" name="Inhaltsplatzhalter 3"/>
          <p:cNvSpPr txBox="1">
            <a:spLocks/>
          </p:cNvSpPr>
          <p:nvPr/>
        </p:nvSpPr>
        <p:spPr>
          <a:xfrm>
            <a:off x="4788021" y="1988840"/>
            <a:ext cx="4104460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b="1" dirty="0" smtClean="0"/>
              <a:t>GPU Ray Tracing [MRays/second]</a:t>
            </a:r>
          </a:p>
          <a:p>
            <a:pPr marL="72000" indent="0">
              <a:buFontTx/>
              <a:buNone/>
            </a:pPr>
            <a:endParaRPr lang="de-DE" b="1" dirty="0" smtClean="0"/>
          </a:p>
        </p:txBody>
      </p:sp>
      <p:sp>
        <p:nvSpPr>
          <p:cNvPr id="23" name="Inhaltsplatzhalter 3"/>
          <p:cNvSpPr txBox="1">
            <a:spLocks/>
          </p:cNvSpPr>
          <p:nvPr/>
        </p:nvSpPr>
        <p:spPr>
          <a:xfrm>
            <a:off x="476422" y="6070920"/>
            <a:ext cx="8128026" cy="787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b="1" dirty="0" smtClean="0"/>
              <a:t>Spatial Median = fast construction + reasonable performance!</a:t>
            </a:r>
          </a:p>
          <a:p>
            <a:pPr marL="72000" indent="0">
              <a:buFontTx/>
              <a:buNone/>
            </a:pPr>
            <a:endParaRPr lang="de-DE" b="1" dirty="0" smtClean="0"/>
          </a:p>
        </p:txBody>
      </p:sp>
      <p:sp>
        <p:nvSpPr>
          <p:cNvPr id="10" name="Inhaltsplatzhalter 3"/>
          <p:cNvSpPr txBox="1">
            <a:spLocks/>
          </p:cNvSpPr>
          <p:nvPr/>
        </p:nvSpPr>
        <p:spPr>
          <a:xfrm>
            <a:off x="611559" y="2276872"/>
            <a:ext cx="3672407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600" i="1" dirty="0" smtClean="0"/>
              <a:t>„</a:t>
            </a:r>
            <a:r>
              <a:rPr lang="de-DE" sz="1600" i="1" dirty="0" err="1" smtClean="0"/>
              <a:t>smaller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better</a:t>
            </a:r>
            <a:r>
              <a:rPr lang="de-DE" sz="1600" i="1" dirty="0" smtClean="0"/>
              <a:t>“</a:t>
            </a:r>
          </a:p>
          <a:p>
            <a:pPr marL="72000" indent="0">
              <a:buFontTx/>
              <a:buNone/>
            </a:pPr>
            <a:endParaRPr lang="de-DE" sz="1600" i="1" dirty="0" smtClean="0"/>
          </a:p>
        </p:txBody>
      </p:sp>
      <p:sp>
        <p:nvSpPr>
          <p:cNvPr id="11" name="Inhaltsplatzhalter 3"/>
          <p:cNvSpPr txBox="1">
            <a:spLocks/>
          </p:cNvSpPr>
          <p:nvPr/>
        </p:nvSpPr>
        <p:spPr>
          <a:xfrm>
            <a:off x="5048331" y="2276872"/>
            <a:ext cx="3672407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600" i="1" dirty="0" smtClean="0"/>
              <a:t>„</a:t>
            </a:r>
            <a:r>
              <a:rPr lang="de-DE" sz="1600" i="1" dirty="0" err="1" smtClean="0"/>
              <a:t>bigger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better</a:t>
            </a:r>
            <a:r>
              <a:rPr lang="de-DE" sz="1600" i="1" dirty="0" smtClean="0"/>
              <a:t>“</a:t>
            </a:r>
          </a:p>
          <a:p>
            <a:pPr marL="72000" indent="0">
              <a:buFontTx/>
              <a:buNone/>
            </a:pPr>
            <a:endParaRPr lang="de-DE" sz="1600" i="1" dirty="0" smtClean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II.</a:t>
            </a:r>
            <a:r>
              <a:rPr lang="en-US" dirty="0" smtClean="0"/>
              <a:t> SUBDIVISION STRATEGIES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83568" y="1071786"/>
            <a:ext cx="216024" cy="2160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88951" y="1432620"/>
            <a:ext cx="216024" cy="216024"/>
          </a:xfrm>
          <a:prstGeom prst="rect">
            <a:avLst/>
          </a:prstGeom>
          <a:gradFill>
            <a:gsLst>
              <a:gs pos="0">
                <a:srgbClr val="CC0066"/>
              </a:gs>
              <a:gs pos="80000">
                <a:srgbClr val="E10166">
                  <a:lumMod val="75000"/>
                  <a:lumOff val="25000"/>
                </a:srgbClr>
              </a:gs>
              <a:gs pos="100000">
                <a:srgbClr val="CC0066"/>
              </a:gs>
            </a:gsLst>
          </a:gradFill>
          <a:ln>
            <a:solidFill>
              <a:srgbClr val="CC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nhaltsplatzhalter 3"/>
          <p:cNvSpPr txBox="1">
            <a:spLocks/>
          </p:cNvSpPr>
          <p:nvPr/>
        </p:nvSpPr>
        <p:spPr>
          <a:xfrm>
            <a:off x="3347865" y="6309320"/>
            <a:ext cx="3672407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600" i="1" dirty="0" smtClean="0"/>
              <a:t>in case of RBVHs</a:t>
            </a:r>
          </a:p>
          <a:p>
            <a:pPr marL="72000" indent="0">
              <a:buFontTx/>
              <a:buNone/>
            </a:pPr>
            <a:endParaRPr lang="de-DE" sz="1600" i="1" dirty="0" smtClean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155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Graphic spid="19" grpId="0">
        <p:bldAsOne/>
      </p:bldGraphic>
      <p:bldGraphic spid="21" grpId="0">
        <p:bldAsOne/>
      </p:bldGraphic>
      <p:bldP spid="22" grpId="0"/>
      <p:bldP spid="23" grpId="0"/>
      <p:bldP spid="10" grpId="0"/>
      <p:bldP spid="11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76014" y="5056644"/>
            <a:ext cx="3144336" cy="141446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Inhaltsplatzhalter 3"/>
          <p:cNvSpPr>
            <a:spLocks noGrp="1"/>
          </p:cNvSpPr>
          <p:nvPr>
            <p:ph idx="1"/>
          </p:nvPr>
        </p:nvSpPr>
        <p:spPr>
          <a:xfrm>
            <a:off x="180000" y="1052736"/>
            <a:ext cx="8820000" cy="82216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de-DE" b="1" dirty="0" smtClean="0"/>
              <a:t>3) Object Split</a:t>
            </a:r>
          </a:p>
          <a:p>
            <a:pPr marL="72000" indent="0">
              <a:buNone/>
            </a:pPr>
            <a:endParaRPr lang="de-DE" b="1" dirty="0" smtClean="0"/>
          </a:p>
        </p:txBody>
      </p:sp>
      <p:sp>
        <p:nvSpPr>
          <p:cNvPr id="4" name="Rectangle 3"/>
          <p:cNvSpPr/>
          <p:nvPr/>
        </p:nvSpPr>
        <p:spPr>
          <a:xfrm>
            <a:off x="1096310" y="5553034"/>
            <a:ext cx="2737140" cy="899022"/>
          </a:xfrm>
          <a:prstGeom prst="rect">
            <a:avLst/>
          </a:prstGeom>
          <a:solidFill>
            <a:schemeClr val="accent6">
              <a:lumMod val="50000"/>
              <a:alpha val="2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7" name="Ellipse 7"/>
          <p:cNvSpPr/>
          <p:nvPr/>
        </p:nvSpPr>
        <p:spPr>
          <a:xfrm>
            <a:off x="1169205" y="5639895"/>
            <a:ext cx="2595285" cy="815991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88" name="Ellipse 7"/>
          <p:cNvSpPr/>
          <p:nvPr/>
        </p:nvSpPr>
        <p:spPr>
          <a:xfrm>
            <a:off x="1126982" y="5594962"/>
            <a:ext cx="2682899" cy="864096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/>
              <p:cNvSpPr txBox="1"/>
              <p:nvPr/>
            </p:nvSpPr>
            <p:spPr>
              <a:xfrm>
                <a:off x="683568" y="4919125"/>
                <a:ext cx="4127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𝑎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5" name="TextBox 10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4919125"/>
                <a:ext cx="412742" cy="430887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7" name="Rectangle 106"/>
          <p:cNvSpPr/>
          <p:nvPr/>
        </p:nvSpPr>
        <p:spPr>
          <a:xfrm>
            <a:off x="2782076" y="5072739"/>
            <a:ext cx="1423412" cy="945930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/>
              <p:cNvSpPr txBox="1"/>
              <p:nvPr/>
            </p:nvSpPr>
            <p:spPr>
              <a:xfrm>
                <a:off x="2183992" y="5888940"/>
                <a:ext cx="412742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200" b="0" i="1" kern="1200" noProof="0" smtClean="0">
                          <a:ln w="6350">
                            <a:noFill/>
                          </a:ln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Cambria Math"/>
                          <a:ea typeface="+mj-ea"/>
                          <a:cs typeface="+mj-cs"/>
                        </a:rPr>
                        <m:t>𝑏</m:t>
                      </m:r>
                    </m:oMath>
                  </m:oMathPara>
                </a14:m>
                <a:endParaRPr kumimoji="0" lang="en-US" sz="2200" kern="1200" noProof="0" dirty="0" smtClean="0">
                  <a:ln w="6350"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8" name="TextBox 10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3992" y="5888940"/>
                <a:ext cx="412742" cy="43088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3570687" y="5164075"/>
                <a:ext cx="387606" cy="430887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>
                <a:defPPr>
                  <a:defRPr lang="de-DE"/>
                </a:defPPr>
                <a:lvl1pPr>
                  <a:spcBef>
                    <a:spcPct val="0"/>
                  </a:spcBef>
                  <a:defRPr kumimoji="0" sz="2200" b="0" i="1">
                    <a:ln w="6350">
                      <a:noFill/>
                    </a:ln>
                    <a:solidFill>
                      <a:srgbClr val="006050"/>
                    </a:solidFill>
                    <a:effectLst/>
                    <a:latin typeface="Cambria Math"/>
                    <a:ea typeface="+mj-ea"/>
                    <a:cs typeface="+mj-cs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solidFill>
                            <a:srgbClr val="C00000"/>
                          </a:solidFill>
                          <a:latin typeface="Cambria Math"/>
                        </a:rPr>
                        <m:t>𝑐</m:t>
                      </m:r>
                    </m:oMath>
                  </m:oMathPara>
                </a14:m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0687" y="5164075"/>
                <a:ext cx="387606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8" name="Inhaltsplatzhalter 3"/>
          <p:cNvSpPr txBox="1">
            <a:spLocks/>
          </p:cNvSpPr>
          <p:nvPr/>
        </p:nvSpPr>
        <p:spPr>
          <a:xfrm>
            <a:off x="476422" y="1556792"/>
            <a:ext cx="5761112" cy="71628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de-DE" dirty="0" smtClean="0"/>
              <a:t>- complementary strategy</a:t>
            </a:r>
            <a:br>
              <a:rPr lang="de-DE" dirty="0" smtClean="0"/>
            </a:br>
            <a:r>
              <a:rPr lang="de-DE" dirty="0" smtClean="0"/>
              <a:t>- avoids fusing objects into a single height field</a:t>
            </a:r>
          </a:p>
          <a:p>
            <a:pPr marL="72000" indent="0">
              <a:buFontTx/>
              <a:buNone/>
            </a:pPr>
            <a:endParaRPr lang="de-DE" b="1" dirty="0" smtClean="0"/>
          </a:p>
        </p:txBody>
      </p:sp>
      <p:sp>
        <p:nvSpPr>
          <p:cNvPr id="19" name="Oval 2"/>
          <p:cNvSpPr/>
          <p:nvPr/>
        </p:nvSpPr>
        <p:spPr>
          <a:xfrm rot="9691528">
            <a:off x="2877032" y="5069698"/>
            <a:ext cx="1187883" cy="1099587"/>
          </a:xfrm>
          <a:custGeom>
            <a:avLst/>
            <a:gdLst>
              <a:gd name="connsiteX0" fmla="*/ 0 w 2016224"/>
              <a:gd name="connsiteY0" fmla="*/ 432048 h 864096"/>
              <a:gd name="connsiteX1" fmla="*/ 1008112 w 2016224"/>
              <a:gd name="connsiteY1" fmla="*/ 0 h 864096"/>
              <a:gd name="connsiteX2" fmla="*/ 2016224 w 2016224"/>
              <a:gd name="connsiteY2" fmla="*/ 432048 h 864096"/>
              <a:gd name="connsiteX3" fmla="*/ 1008112 w 2016224"/>
              <a:gd name="connsiteY3" fmla="*/ 864096 h 864096"/>
              <a:gd name="connsiteX4" fmla="*/ 0 w 2016224"/>
              <a:gd name="connsiteY4" fmla="*/ 432048 h 864096"/>
              <a:gd name="connsiteX0" fmla="*/ 30 w 2016254"/>
              <a:gd name="connsiteY0" fmla="*/ 432048 h 564040"/>
              <a:gd name="connsiteX1" fmla="*/ 1008142 w 2016254"/>
              <a:gd name="connsiteY1" fmla="*/ 0 h 564040"/>
              <a:gd name="connsiteX2" fmla="*/ 2016254 w 2016254"/>
              <a:gd name="connsiteY2" fmla="*/ 432048 h 564040"/>
              <a:gd name="connsiteX3" fmla="*/ 1033867 w 2016254"/>
              <a:gd name="connsiteY3" fmla="*/ 512881 h 564040"/>
              <a:gd name="connsiteX4" fmla="*/ 30 w 2016254"/>
              <a:gd name="connsiteY4" fmla="*/ 432048 h 564040"/>
              <a:gd name="connsiteX0" fmla="*/ 2131 w 2018355"/>
              <a:gd name="connsiteY0" fmla="*/ 432048 h 657451"/>
              <a:gd name="connsiteX1" fmla="*/ 1010243 w 2018355"/>
              <a:gd name="connsiteY1" fmla="*/ 0 h 657451"/>
              <a:gd name="connsiteX2" fmla="*/ 2018355 w 2018355"/>
              <a:gd name="connsiteY2" fmla="*/ 432048 h 657451"/>
              <a:gd name="connsiteX3" fmla="*/ 827031 w 2018355"/>
              <a:gd name="connsiteY3" fmla="*/ 657316 h 657451"/>
              <a:gd name="connsiteX4" fmla="*/ 2131 w 2018355"/>
              <a:gd name="connsiteY4" fmla="*/ 432048 h 657451"/>
              <a:gd name="connsiteX0" fmla="*/ 0 w 2016224"/>
              <a:gd name="connsiteY0" fmla="*/ 432048 h 657451"/>
              <a:gd name="connsiteX1" fmla="*/ 1008112 w 2016224"/>
              <a:gd name="connsiteY1" fmla="*/ 0 h 657451"/>
              <a:gd name="connsiteX2" fmla="*/ 2016224 w 2016224"/>
              <a:gd name="connsiteY2" fmla="*/ 432048 h 657451"/>
              <a:gd name="connsiteX3" fmla="*/ 824900 w 2016224"/>
              <a:gd name="connsiteY3" fmla="*/ 657316 h 657451"/>
              <a:gd name="connsiteX4" fmla="*/ 91440 w 2016224"/>
              <a:gd name="connsiteY4" fmla="*/ 523488 h 657451"/>
              <a:gd name="connsiteX0" fmla="*/ 0 w 2016224"/>
              <a:gd name="connsiteY0" fmla="*/ 432048 h 589202"/>
              <a:gd name="connsiteX1" fmla="*/ 1008112 w 2016224"/>
              <a:gd name="connsiteY1" fmla="*/ 0 h 589202"/>
              <a:gd name="connsiteX2" fmla="*/ 2016224 w 2016224"/>
              <a:gd name="connsiteY2" fmla="*/ 432048 h 589202"/>
              <a:gd name="connsiteX3" fmla="*/ 1328313 w 2016224"/>
              <a:gd name="connsiteY3" fmla="*/ 566631 h 589202"/>
              <a:gd name="connsiteX4" fmla="*/ 91440 w 2016224"/>
              <a:gd name="connsiteY4" fmla="*/ 523488 h 589202"/>
              <a:gd name="connsiteX0" fmla="*/ 0 w 2016224"/>
              <a:gd name="connsiteY0" fmla="*/ 432048 h 739873"/>
              <a:gd name="connsiteX1" fmla="*/ 1008112 w 2016224"/>
              <a:gd name="connsiteY1" fmla="*/ 0 h 739873"/>
              <a:gd name="connsiteX2" fmla="*/ 2016224 w 2016224"/>
              <a:gd name="connsiteY2" fmla="*/ 432048 h 739873"/>
              <a:gd name="connsiteX3" fmla="*/ 1328313 w 2016224"/>
              <a:gd name="connsiteY3" fmla="*/ 566631 h 739873"/>
              <a:gd name="connsiteX4" fmla="*/ 921285 w 2016224"/>
              <a:gd name="connsiteY4" fmla="*/ 738254 h 739873"/>
              <a:gd name="connsiteX0" fmla="*/ 0 w 2016224"/>
              <a:gd name="connsiteY0" fmla="*/ 432048 h 740022"/>
              <a:gd name="connsiteX1" fmla="*/ 1008112 w 2016224"/>
              <a:gd name="connsiteY1" fmla="*/ 0 h 740022"/>
              <a:gd name="connsiteX2" fmla="*/ 2016224 w 2016224"/>
              <a:gd name="connsiteY2" fmla="*/ 432048 h 740022"/>
              <a:gd name="connsiteX3" fmla="*/ 1328313 w 2016224"/>
              <a:gd name="connsiteY3" fmla="*/ 566631 h 740022"/>
              <a:gd name="connsiteX4" fmla="*/ 921285 w 2016224"/>
              <a:gd name="connsiteY4" fmla="*/ 738254 h 740022"/>
              <a:gd name="connsiteX0" fmla="*/ 0 w 2016224"/>
              <a:gd name="connsiteY0" fmla="*/ 432048 h 782382"/>
              <a:gd name="connsiteX1" fmla="*/ 1008112 w 2016224"/>
              <a:gd name="connsiteY1" fmla="*/ 0 h 782382"/>
              <a:gd name="connsiteX2" fmla="*/ 2016224 w 2016224"/>
              <a:gd name="connsiteY2" fmla="*/ 432048 h 782382"/>
              <a:gd name="connsiteX3" fmla="*/ 1328313 w 2016224"/>
              <a:gd name="connsiteY3" fmla="*/ 566631 h 782382"/>
              <a:gd name="connsiteX4" fmla="*/ 889127 w 2016224"/>
              <a:gd name="connsiteY4" fmla="*/ 781070 h 782382"/>
              <a:gd name="connsiteX0" fmla="*/ 0 w 2016224"/>
              <a:gd name="connsiteY0" fmla="*/ 432048 h 781070"/>
              <a:gd name="connsiteX1" fmla="*/ 1008112 w 2016224"/>
              <a:gd name="connsiteY1" fmla="*/ 0 h 781070"/>
              <a:gd name="connsiteX2" fmla="*/ 2016224 w 2016224"/>
              <a:gd name="connsiteY2" fmla="*/ 432048 h 781070"/>
              <a:gd name="connsiteX3" fmla="*/ 1328313 w 2016224"/>
              <a:gd name="connsiteY3" fmla="*/ 566631 h 781070"/>
              <a:gd name="connsiteX4" fmla="*/ 889127 w 2016224"/>
              <a:gd name="connsiteY4" fmla="*/ 781070 h 781070"/>
              <a:gd name="connsiteX0" fmla="*/ 0 w 2016224"/>
              <a:gd name="connsiteY0" fmla="*/ 332982 h 682004"/>
              <a:gd name="connsiteX1" fmla="*/ 1010721 w 2016224"/>
              <a:gd name="connsiteY1" fmla="*/ 0 h 682004"/>
              <a:gd name="connsiteX2" fmla="*/ 2016224 w 2016224"/>
              <a:gd name="connsiteY2" fmla="*/ 332982 h 682004"/>
              <a:gd name="connsiteX3" fmla="*/ 1328313 w 2016224"/>
              <a:gd name="connsiteY3" fmla="*/ 467565 h 682004"/>
              <a:gd name="connsiteX4" fmla="*/ 889127 w 2016224"/>
              <a:gd name="connsiteY4" fmla="*/ 682004 h 682004"/>
              <a:gd name="connsiteX0" fmla="*/ 0 w 1994372"/>
              <a:gd name="connsiteY0" fmla="*/ 23779 h 999297"/>
              <a:gd name="connsiteX1" fmla="*/ 988869 w 1994372"/>
              <a:gd name="connsiteY1" fmla="*/ 317293 h 999297"/>
              <a:gd name="connsiteX2" fmla="*/ 1994372 w 1994372"/>
              <a:gd name="connsiteY2" fmla="*/ 650275 h 999297"/>
              <a:gd name="connsiteX3" fmla="*/ 1306461 w 1994372"/>
              <a:gd name="connsiteY3" fmla="*/ 784858 h 999297"/>
              <a:gd name="connsiteX4" fmla="*/ 867275 w 1994372"/>
              <a:gd name="connsiteY4" fmla="*/ 999297 h 999297"/>
              <a:gd name="connsiteX0" fmla="*/ 0 w 1994372"/>
              <a:gd name="connsiteY0" fmla="*/ 0 h 975518"/>
              <a:gd name="connsiteX1" fmla="*/ 988869 w 1994372"/>
              <a:gd name="connsiteY1" fmla="*/ 293514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37363"/>
              <a:gd name="connsiteX1" fmla="*/ 796030 w 1994372"/>
              <a:gd name="connsiteY1" fmla="*/ 389767 h 937363"/>
              <a:gd name="connsiteX2" fmla="*/ 1994372 w 1994372"/>
              <a:gd name="connsiteY2" fmla="*/ 626496 h 937363"/>
              <a:gd name="connsiteX3" fmla="*/ 1306461 w 1994372"/>
              <a:gd name="connsiteY3" fmla="*/ 761079 h 937363"/>
              <a:gd name="connsiteX4" fmla="*/ 863287 w 1994372"/>
              <a:gd name="connsiteY4" fmla="*/ 937363 h 937363"/>
              <a:gd name="connsiteX0" fmla="*/ 0 w 1994372"/>
              <a:gd name="connsiteY0" fmla="*/ 0 h 949409"/>
              <a:gd name="connsiteX1" fmla="*/ 796030 w 1994372"/>
              <a:gd name="connsiteY1" fmla="*/ 389767 h 949409"/>
              <a:gd name="connsiteX2" fmla="*/ 1994372 w 1994372"/>
              <a:gd name="connsiteY2" fmla="*/ 626496 h 949409"/>
              <a:gd name="connsiteX3" fmla="*/ 1306461 w 1994372"/>
              <a:gd name="connsiteY3" fmla="*/ 761079 h 949409"/>
              <a:gd name="connsiteX4" fmla="*/ 859262 w 1994372"/>
              <a:gd name="connsiteY4" fmla="*/ 949409 h 949409"/>
              <a:gd name="connsiteX0" fmla="*/ 0 w 1987377"/>
              <a:gd name="connsiteY0" fmla="*/ 0 h 900207"/>
              <a:gd name="connsiteX1" fmla="*/ 789035 w 1987377"/>
              <a:gd name="connsiteY1" fmla="*/ 340565 h 900207"/>
              <a:gd name="connsiteX2" fmla="*/ 1987377 w 1987377"/>
              <a:gd name="connsiteY2" fmla="*/ 577294 h 900207"/>
              <a:gd name="connsiteX3" fmla="*/ 1299466 w 1987377"/>
              <a:gd name="connsiteY3" fmla="*/ 711877 h 900207"/>
              <a:gd name="connsiteX4" fmla="*/ 852267 w 1987377"/>
              <a:gd name="connsiteY4" fmla="*/ 900207 h 900207"/>
              <a:gd name="connsiteX0" fmla="*/ 0 w 1987377"/>
              <a:gd name="connsiteY0" fmla="*/ 0 h 900207"/>
              <a:gd name="connsiteX1" fmla="*/ 747840 w 1987377"/>
              <a:gd name="connsiteY1" fmla="*/ 383710 h 900207"/>
              <a:gd name="connsiteX2" fmla="*/ 1987377 w 1987377"/>
              <a:gd name="connsiteY2" fmla="*/ 577294 h 900207"/>
              <a:gd name="connsiteX3" fmla="*/ 1299466 w 1987377"/>
              <a:gd name="connsiteY3" fmla="*/ 711877 h 900207"/>
              <a:gd name="connsiteX4" fmla="*/ 852267 w 198737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99466 w 1967297"/>
              <a:gd name="connsiteY3" fmla="*/ 711877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661"/>
              <a:gd name="connsiteY0" fmla="*/ 0 h 900207"/>
              <a:gd name="connsiteX1" fmla="*/ 747840 w 1967661"/>
              <a:gd name="connsiteY1" fmla="*/ 383710 h 900207"/>
              <a:gd name="connsiteX2" fmla="*/ 1967297 w 1967661"/>
              <a:gd name="connsiteY2" fmla="*/ 577280 h 900207"/>
              <a:gd name="connsiteX3" fmla="*/ 1280413 w 1967661"/>
              <a:gd name="connsiteY3" fmla="*/ 678731 h 900207"/>
              <a:gd name="connsiteX4" fmla="*/ 852267 w 1967661"/>
              <a:gd name="connsiteY4" fmla="*/ 900207 h 900207"/>
              <a:gd name="connsiteX0" fmla="*/ 0 w 1967661"/>
              <a:gd name="connsiteY0" fmla="*/ 0 h 900207"/>
              <a:gd name="connsiteX1" fmla="*/ 747840 w 1967661"/>
              <a:gd name="connsiteY1" fmla="*/ 383710 h 900207"/>
              <a:gd name="connsiteX2" fmla="*/ 1967297 w 1967661"/>
              <a:gd name="connsiteY2" fmla="*/ 577280 h 900207"/>
              <a:gd name="connsiteX3" fmla="*/ 1280413 w 1967661"/>
              <a:gd name="connsiteY3" fmla="*/ 678731 h 900207"/>
              <a:gd name="connsiteX4" fmla="*/ 852267 w 1967661"/>
              <a:gd name="connsiteY4" fmla="*/ 900207 h 900207"/>
              <a:gd name="connsiteX0" fmla="*/ 0 w 1967693"/>
              <a:gd name="connsiteY0" fmla="*/ 0 h 900207"/>
              <a:gd name="connsiteX1" fmla="*/ 747840 w 1967693"/>
              <a:gd name="connsiteY1" fmla="*/ 383710 h 900207"/>
              <a:gd name="connsiteX2" fmla="*/ 1967297 w 1967693"/>
              <a:gd name="connsiteY2" fmla="*/ 577280 h 900207"/>
              <a:gd name="connsiteX3" fmla="*/ 1280413 w 1967693"/>
              <a:gd name="connsiteY3" fmla="*/ 678731 h 900207"/>
              <a:gd name="connsiteX4" fmla="*/ 852267 w 1967693"/>
              <a:gd name="connsiteY4" fmla="*/ 900207 h 900207"/>
              <a:gd name="connsiteX0" fmla="*/ 0 w 1967633"/>
              <a:gd name="connsiteY0" fmla="*/ 0 h 900207"/>
              <a:gd name="connsiteX1" fmla="*/ 747840 w 1967633"/>
              <a:gd name="connsiteY1" fmla="*/ 383710 h 900207"/>
              <a:gd name="connsiteX2" fmla="*/ 1967297 w 1967633"/>
              <a:gd name="connsiteY2" fmla="*/ 577280 h 900207"/>
              <a:gd name="connsiteX3" fmla="*/ 1280413 w 1967633"/>
              <a:gd name="connsiteY3" fmla="*/ 678731 h 900207"/>
              <a:gd name="connsiteX4" fmla="*/ 852267 w 1967633"/>
              <a:gd name="connsiteY4" fmla="*/ 900207 h 900207"/>
              <a:gd name="connsiteX0" fmla="*/ 0 w 1970939"/>
              <a:gd name="connsiteY0" fmla="*/ 0 h 900207"/>
              <a:gd name="connsiteX1" fmla="*/ 747840 w 1970939"/>
              <a:gd name="connsiteY1" fmla="*/ 383710 h 900207"/>
              <a:gd name="connsiteX2" fmla="*/ 1967297 w 1970939"/>
              <a:gd name="connsiteY2" fmla="*/ 577280 h 900207"/>
              <a:gd name="connsiteX3" fmla="*/ 1280413 w 1970939"/>
              <a:gd name="connsiteY3" fmla="*/ 678731 h 900207"/>
              <a:gd name="connsiteX4" fmla="*/ 852267 w 1970939"/>
              <a:gd name="connsiteY4" fmla="*/ 900207 h 900207"/>
              <a:gd name="connsiteX0" fmla="*/ 0 w 1970833"/>
              <a:gd name="connsiteY0" fmla="*/ 0 h 900207"/>
              <a:gd name="connsiteX1" fmla="*/ 747840 w 1970833"/>
              <a:gd name="connsiteY1" fmla="*/ 383710 h 900207"/>
              <a:gd name="connsiteX2" fmla="*/ 1967297 w 1970833"/>
              <a:gd name="connsiteY2" fmla="*/ 577280 h 900207"/>
              <a:gd name="connsiteX3" fmla="*/ 1280413 w 1970833"/>
              <a:gd name="connsiteY3" fmla="*/ 678731 h 900207"/>
              <a:gd name="connsiteX4" fmla="*/ 852267 w 1970833"/>
              <a:gd name="connsiteY4" fmla="*/ 900207 h 900207"/>
              <a:gd name="connsiteX0" fmla="*/ 0 w 1971263"/>
              <a:gd name="connsiteY0" fmla="*/ 0 h 921659"/>
              <a:gd name="connsiteX1" fmla="*/ 747840 w 1971263"/>
              <a:gd name="connsiteY1" fmla="*/ 383710 h 921659"/>
              <a:gd name="connsiteX2" fmla="*/ 1967297 w 1971263"/>
              <a:gd name="connsiteY2" fmla="*/ 577280 h 921659"/>
              <a:gd name="connsiteX3" fmla="*/ 1280413 w 1971263"/>
              <a:gd name="connsiteY3" fmla="*/ 678731 h 921659"/>
              <a:gd name="connsiteX4" fmla="*/ 829745 w 1971263"/>
              <a:gd name="connsiteY4" fmla="*/ 921659 h 921659"/>
              <a:gd name="connsiteX0" fmla="*/ 0 w 1971182"/>
              <a:gd name="connsiteY0" fmla="*/ 0 h 921659"/>
              <a:gd name="connsiteX1" fmla="*/ 747840 w 1971182"/>
              <a:gd name="connsiteY1" fmla="*/ 383710 h 921659"/>
              <a:gd name="connsiteX2" fmla="*/ 1967297 w 1971182"/>
              <a:gd name="connsiteY2" fmla="*/ 577280 h 921659"/>
              <a:gd name="connsiteX3" fmla="*/ 1280413 w 1971182"/>
              <a:gd name="connsiteY3" fmla="*/ 678731 h 921659"/>
              <a:gd name="connsiteX4" fmla="*/ 829745 w 1971182"/>
              <a:gd name="connsiteY4" fmla="*/ 921659 h 921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1182" h="921659">
                <a:moveTo>
                  <a:pt x="0" y="0"/>
                </a:moveTo>
                <a:cubicBezTo>
                  <a:pt x="292686" y="227979"/>
                  <a:pt x="415933" y="299542"/>
                  <a:pt x="747840" y="383710"/>
                </a:cubicBezTo>
                <a:cubicBezTo>
                  <a:pt x="1079747" y="467878"/>
                  <a:pt x="1911256" y="366520"/>
                  <a:pt x="1967297" y="577280"/>
                </a:cubicBezTo>
                <a:cubicBezTo>
                  <a:pt x="2023338" y="788040"/>
                  <a:pt x="1457449" y="665513"/>
                  <a:pt x="1280413" y="678731"/>
                </a:cubicBezTo>
                <a:cubicBezTo>
                  <a:pt x="1103377" y="691949"/>
                  <a:pt x="959578" y="747173"/>
                  <a:pt x="829745" y="92165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2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Oval 2"/>
          <p:cNvSpPr/>
          <p:nvPr/>
        </p:nvSpPr>
        <p:spPr>
          <a:xfrm rot="9691528">
            <a:off x="2841305" y="5062126"/>
            <a:ext cx="1201860" cy="1163844"/>
          </a:xfrm>
          <a:custGeom>
            <a:avLst/>
            <a:gdLst>
              <a:gd name="connsiteX0" fmla="*/ 0 w 2016224"/>
              <a:gd name="connsiteY0" fmla="*/ 432048 h 864096"/>
              <a:gd name="connsiteX1" fmla="*/ 1008112 w 2016224"/>
              <a:gd name="connsiteY1" fmla="*/ 0 h 864096"/>
              <a:gd name="connsiteX2" fmla="*/ 2016224 w 2016224"/>
              <a:gd name="connsiteY2" fmla="*/ 432048 h 864096"/>
              <a:gd name="connsiteX3" fmla="*/ 1008112 w 2016224"/>
              <a:gd name="connsiteY3" fmla="*/ 864096 h 864096"/>
              <a:gd name="connsiteX4" fmla="*/ 0 w 2016224"/>
              <a:gd name="connsiteY4" fmla="*/ 432048 h 864096"/>
              <a:gd name="connsiteX0" fmla="*/ 30 w 2016254"/>
              <a:gd name="connsiteY0" fmla="*/ 432048 h 564040"/>
              <a:gd name="connsiteX1" fmla="*/ 1008142 w 2016254"/>
              <a:gd name="connsiteY1" fmla="*/ 0 h 564040"/>
              <a:gd name="connsiteX2" fmla="*/ 2016254 w 2016254"/>
              <a:gd name="connsiteY2" fmla="*/ 432048 h 564040"/>
              <a:gd name="connsiteX3" fmla="*/ 1033867 w 2016254"/>
              <a:gd name="connsiteY3" fmla="*/ 512881 h 564040"/>
              <a:gd name="connsiteX4" fmla="*/ 30 w 2016254"/>
              <a:gd name="connsiteY4" fmla="*/ 432048 h 564040"/>
              <a:gd name="connsiteX0" fmla="*/ 2131 w 2018355"/>
              <a:gd name="connsiteY0" fmla="*/ 432048 h 657451"/>
              <a:gd name="connsiteX1" fmla="*/ 1010243 w 2018355"/>
              <a:gd name="connsiteY1" fmla="*/ 0 h 657451"/>
              <a:gd name="connsiteX2" fmla="*/ 2018355 w 2018355"/>
              <a:gd name="connsiteY2" fmla="*/ 432048 h 657451"/>
              <a:gd name="connsiteX3" fmla="*/ 827031 w 2018355"/>
              <a:gd name="connsiteY3" fmla="*/ 657316 h 657451"/>
              <a:gd name="connsiteX4" fmla="*/ 2131 w 2018355"/>
              <a:gd name="connsiteY4" fmla="*/ 432048 h 657451"/>
              <a:gd name="connsiteX0" fmla="*/ 0 w 2016224"/>
              <a:gd name="connsiteY0" fmla="*/ 432048 h 657451"/>
              <a:gd name="connsiteX1" fmla="*/ 1008112 w 2016224"/>
              <a:gd name="connsiteY1" fmla="*/ 0 h 657451"/>
              <a:gd name="connsiteX2" fmla="*/ 2016224 w 2016224"/>
              <a:gd name="connsiteY2" fmla="*/ 432048 h 657451"/>
              <a:gd name="connsiteX3" fmla="*/ 824900 w 2016224"/>
              <a:gd name="connsiteY3" fmla="*/ 657316 h 657451"/>
              <a:gd name="connsiteX4" fmla="*/ 91440 w 2016224"/>
              <a:gd name="connsiteY4" fmla="*/ 523488 h 657451"/>
              <a:gd name="connsiteX0" fmla="*/ 0 w 2016224"/>
              <a:gd name="connsiteY0" fmla="*/ 432048 h 589202"/>
              <a:gd name="connsiteX1" fmla="*/ 1008112 w 2016224"/>
              <a:gd name="connsiteY1" fmla="*/ 0 h 589202"/>
              <a:gd name="connsiteX2" fmla="*/ 2016224 w 2016224"/>
              <a:gd name="connsiteY2" fmla="*/ 432048 h 589202"/>
              <a:gd name="connsiteX3" fmla="*/ 1328313 w 2016224"/>
              <a:gd name="connsiteY3" fmla="*/ 566631 h 589202"/>
              <a:gd name="connsiteX4" fmla="*/ 91440 w 2016224"/>
              <a:gd name="connsiteY4" fmla="*/ 523488 h 589202"/>
              <a:gd name="connsiteX0" fmla="*/ 0 w 2016224"/>
              <a:gd name="connsiteY0" fmla="*/ 432048 h 739873"/>
              <a:gd name="connsiteX1" fmla="*/ 1008112 w 2016224"/>
              <a:gd name="connsiteY1" fmla="*/ 0 h 739873"/>
              <a:gd name="connsiteX2" fmla="*/ 2016224 w 2016224"/>
              <a:gd name="connsiteY2" fmla="*/ 432048 h 739873"/>
              <a:gd name="connsiteX3" fmla="*/ 1328313 w 2016224"/>
              <a:gd name="connsiteY3" fmla="*/ 566631 h 739873"/>
              <a:gd name="connsiteX4" fmla="*/ 921285 w 2016224"/>
              <a:gd name="connsiteY4" fmla="*/ 738254 h 739873"/>
              <a:gd name="connsiteX0" fmla="*/ 0 w 2016224"/>
              <a:gd name="connsiteY0" fmla="*/ 432048 h 740022"/>
              <a:gd name="connsiteX1" fmla="*/ 1008112 w 2016224"/>
              <a:gd name="connsiteY1" fmla="*/ 0 h 740022"/>
              <a:gd name="connsiteX2" fmla="*/ 2016224 w 2016224"/>
              <a:gd name="connsiteY2" fmla="*/ 432048 h 740022"/>
              <a:gd name="connsiteX3" fmla="*/ 1328313 w 2016224"/>
              <a:gd name="connsiteY3" fmla="*/ 566631 h 740022"/>
              <a:gd name="connsiteX4" fmla="*/ 921285 w 2016224"/>
              <a:gd name="connsiteY4" fmla="*/ 738254 h 740022"/>
              <a:gd name="connsiteX0" fmla="*/ 0 w 2016224"/>
              <a:gd name="connsiteY0" fmla="*/ 432048 h 782382"/>
              <a:gd name="connsiteX1" fmla="*/ 1008112 w 2016224"/>
              <a:gd name="connsiteY1" fmla="*/ 0 h 782382"/>
              <a:gd name="connsiteX2" fmla="*/ 2016224 w 2016224"/>
              <a:gd name="connsiteY2" fmla="*/ 432048 h 782382"/>
              <a:gd name="connsiteX3" fmla="*/ 1328313 w 2016224"/>
              <a:gd name="connsiteY3" fmla="*/ 566631 h 782382"/>
              <a:gd name="connsiteX4" fmla="*/ 889127 w 2016224"/>
              <a:gd name="connsiteY4" fmla="*/ 781070 h 782382"/>
              <a:gd name="connsiteX0" fmla="*/ 0 w 2016224"/>
              <a:gd name="connsiteY0" fmla="*/ 432048 h 781070"/>
              <a:gd name="connsiteX1" fmla="*/ 1008112 w 2016224"/>
              <a:gd name="connsiteY1" fmla="*/ 0 h 781070"/>
              <a:gd name="connsiteX2" fmla="*/ 2016224 w 2016224"/>
              <a:gd name="connsiteY2" fmla="*/ 432048 h 781070"/>
              <a:gd name="connsiteX3" fmla="*/ 1328313 w 2016224"/>
              <a:gd name="connsiteY3" fmla="*/ 566631 h 781070"/>
              <a:gd name="connsiteX4" fmla="*/ 889127 w 2016224"/>
              <a:gd name="connsiteY4" fmla="*/ 781070 h 781070"/>
              <a:gd name="connsiteX0" fmla="*/ 0 w 2016224"/>
              <a:gd name="connsiteY0" fmla="*/ 332982 h 682004"/>
              <a:gd name="connsiteX1" fmla="*/ 1010721 w 2016224"/>
              <a:gd name="connsiteY1" fmla="*/ 0 h 682004"/>
              <a:gd name="connsiteX2" fmla="*/ 2016224 w 2016224"/>
              <a:gd name="connsiteY2" fmla="*/ 332982 h 682004"/>
              <a:gd name="connsiteX3" fmla="*/ 1328313 w 2016224"/>
              <a:gd name="connsiteY3" fmla="*/ 467565 h 682004"/>
              <a:gd name="connsiteX4" fmla="*/ 889127 w 2016224"/>
              <a:gd name="connsiteY4" fmla="*/ 682004 h 682004"/>
              <a:gd name="connsiteX0" fmla="*/ 0 w 1994372"/>
              <a:gd name="connsiteY0" fmla="*/ 23779 h 999297"/>
              <a:gd name="connsiteX1" fmla="*/ 988869 w 1994372"/>
              <a:gd name="connsiteY1" fmla="*/ 317293 h 999297"/>
              <a:gd name="connsiteX2" fmla="*/ 1994372 w 1994372"/>
              <a:gd name="connsiteY2" fmla="*/ 650275 h 999297"/>
              <a:gd name="connsiteX3" fmla="*/ 1306461 w 1994372"/>
              <a:gd name="connsiteY3" fmla="*/ 784858 h 999297"/>
              <a:gd name="connsiteX4" fmla="*/ 867275 w 1994372"/>
              <a:gd name="connsiteY4" fmla="*/ 999297 h 999297"/>
              <a:gd name="connsiteX0" fmla="*/ 0 w 1994372"/>
              <a:gd name="connsiteY0" fmla="*/ 0 h 975518"/>
              <a:gd name="connsiteX1" fmla="*/ 988869 w 1994372"/>
              <a:gd name="connsiteY1" fmla="*/ 293514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372" h="975518">
                <a:moveTo>
                  <a:pt x="0" y="0"/>
                </a:moveTo>
                <a:cubicBezTo>
                  <a:pt x="292686" y="227979"/>
                  <a:pt x="466281" y="330869"/>
                  <a:pt x="796030" y="389767"/>
                </a:cubicBezTo>
                <a:cubicBezTo>
                  <a:pt x="1125779" y="448665"/>
                  <a:pt x="1994372" y="387882"/>
                  <a:pt x="1994372" y="626496"/>
                </a:cubicBezTo>
                <a:cubicBezTo>
                  <a:pt x="1994372" y="865110"/>
                  <a:pt x="1459469" y="753755"/>
                  <a:pt x="1306461" y="761079"/>
                </a:cubicBezTo>
                <a:cubicBezTo>
                  <a:pt x="1153453" y="768403"/>
                  <a:pt x="997108" y="801032"/>
                  <a:pt x="867275" y="975518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2"/>
                </a:solidFill>
              </a:ln>
            </a:endParaRPr>
          </a:p>
        </p:txBody>
      </p:sp>
      <p:pic>
        <p:nvPicPr>
          <p:cNvPr id="1026" name="Picture 2" descr="C:\Users\Jan\Desktop\RBVH-EG2012\presentation\figures\split_by_id_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23" y="2536681"/>
            <a:ext cx="3999603" cy="211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6855" y="2536680"/>
            <a:ext cx="3999599" cy="2116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Inhaltsplatzhalter 3"/>
          <p:cNvSpPr txBox="1">
            <a:spLocks/>
          </p:cNvSpPr>
          <p:nvPr/>
        </p:nvSpPr>
        <p:spPr>
          <a:xfrm>
            <a:off x="476422" y="2536681"/>
            <a:ext cx="398490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de-DE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Without</a:t>
            </a:r>
            <a:r>
              <a:rPr lang="de-DE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Object</a:t>
            </a:r>
            <a:r>
              <a:rPr lang="de-DE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Split</a:t>
            </a:r>
          </a:p>
          <a:p>
            <a:pPr marL="72000" indent="0" algn="r">
              <a:buFontTx/>
              <a:buNone/>
            </a:pPr>
            <a:endParaRPr lang="de-DE" sz="18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0" name="Inhaltsplatzhalter 3"/>
          <p:cNvSpPr txBox="1">
            <a:spLocks/>
          </p:cNvSpPr>
          <p:nvPr/>
        </p:nvSpPr>
        <p:spPr>
          <a:xfrm>
            <a:off x="4691550" y="2536681"/>
            <a:ext cx="3984904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de-DE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With</a:t>
            </a:r>
            <a:r>
              <a:rPr lang="de-DE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</a:t>
            </a:r>
            <a:r>
              <a:rPr lang="de-DE" sz="1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Object</a:t>
            </a:r>
            <a:r>
              <a:rPr lang="de-DE" sz="18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Split</a:t>
            </a:r>
          </a:p>
          <a:p>
            <a:pPr marL="72000" indent="0" algn="r">
              <a:buFontTx/>
              <a:buNone/>
            </a:pPr>
            <a:endParaRPr lang="de-DE" sz="1800" b="1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8" name="Gruppieren 7"/>
          <p:cNvGrpSpPr/>
          <p:nvPr/>
        </p:nvGrpSpPr>
        <p:grpSpPr>
          <a:xfrm>
            <a:off x="2555776" y="3927693"/>
            <a:ext cx="1286428" cy="409188"/>
            <a:chOff x="2571016" y="5676488"/>
            <a:chExt cx="1466448" cy="769228"/>
          </a:xfrm>
        </p:grpSpPr>
        <p:cxnSp>
          <p:nvCxnSpPr>
            <p:cNvPr id="5" name="Gerade Verbindung mit Pfeil 4"/>
            <p:cNvCxnSpPr/>
            <p:nvPr/>
          </p:nvCxnSpPr>
          <p:spPr>
            <a:xfrm flipH="1" flipV="1">
              <a:off x="3677424" y="5676488"/>
              <a:ext cx="360040" cy="720080"/>
            </a:xfrm>
            <a:prstGeom prst="straightConnector1">
              <a:avLst/>
            </a:prstGeom>
            <a:ln w="38100">
              <a:solidFill>
                <a:schemeClr val="accent6">
                  <a:lumMod val="20000"/>
                  <a:lumOff val="80000"/>
                </a:schemeClr>
              </a:solidFill>
              <a:tailEnd type="triangle" w="med" len="lg"/>
            </a:ln>
            <a:effectLst>
              <a:outerShdw blurRad="127000" sx="110000" sy="110000" algn="ctr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 Verbindung mit Pfeil 21"/>
            <p:cNvCxnSpPr/>
            <p:nvPr/>
          </p:nvCxnSpPr>
          <p:spPr>
            <a:xfrm flipH="1" flipV="1">
              <a:off x="2571016" y="5725636"/>
              <a:ext cx="360040" cy="720080"/>
            </a:xfrm>
            <a:prstGeom prst="straightConnector1">
              <a:avLst/>
            </a:prstGeom>
            <a:ln w="38100">
              <a:solidFill>
                <a:schemeClr val="accent6">
                  <a:lumMod val="20000"/>
                  <a:lumOff val="80000"/>
                </a:schemeClr>
              </a:solidFill>
              <a:tailEnd type="triangle" w="med" len="lg"/>
            </a:ln>
            <a:effectLst>
              <a:outerShdw blurRad="127000" sx="110000" sy="110000" algn="ctr" rotWithShape="0">
                <a:prstClr val="black"/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II.</a:t>
            </a:r>
            <a:r>
              <a:rPr lang="en-US" dirty="0" smtClean="0"/>
              <a:t> SUBDIVISION STRATEGIES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2379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4" grpId="0" animBg="1"/>
      <p:bldP spid="87" grpId="0" animBg="1"/>
      <p:bldP spid="88" grpId="0" animBg="1"/>
      <p:bldP spid="105" grpId="0"/>
      <p:bldP spid="107" grpId="0" animBg="1"/>
      <p:bldP spid="108" grpId="0"/>
      <p:bldP spid="109" grpId="0"/>
      <p:bldP spid="19" grpId="0" animBg="1"/>
      <p:bldP spid="21" grpId="0" animBg="1"/>
      <p:bldP spid="18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papers\RBVH-EG2012\presentation\figures\bg_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3803"/>
            <a:ext cx="8208912" cy="4567485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bgerundetes Rechteck 2"/>
          <p:cNvSpPr/>
          <p:nvPr/>
        </p:nvSpPr>
        <p:spPr>
          <a:xfrm>
            <a:off x="1259632" y="2852936"/>
            <a:ext cx="727280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A88E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3568" y="1772816"/>
            <a:ext cx="8028400" cy="4536504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dirty="0" smtClean="0"/>
              <a:t>Construct RBVH (surfaces):</a:t>
            </a:r>
          </a:p>
          <a:p>
            <a:pPr marL="72000" indent="0">
              <a:buNone/>
            </a:pPr>
            <a:endParaRPr lang="en-US" sz="800" dirty="0" smtClean="0"/>
          </a:p>
          <a:p>
            <a:pPr marL="7200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b="1" dirty="0" smtClean="0"/>
              <a:t>if </a:t>
            </a:r>
            <a:r>
              <a:rPr lang="en-US" dirty="0" smtClean="0"/>
              <a:t>(surfaces</a:t>
            </a:r>
            <a:r>
              <a:rPr lang="en-US" i="1" dirty="0" smtClean="0"/>
              <a:t> cannot be represented by a single height field</a:t>
            </a:r>
            <a:r>
              <a:rPr lang="en-US" dirty="0" smtClean="0"/>
              <a:t>) </a:t>
            </a:r>
            <a:r>
              <a:rPr lang="en-US" b="1" dirty="0" smtClean="0"/>
              <a:t>then</a:t>
            </a:r>
          </a:p>
          <a:p>
            <a:pPr marL="72000" indent="0">
              <a:buNone/>
            </a:pPr>
            <a:endParaRPr lang="en-US" sz="800" b="1" dirty="0" smtClean="0"/>
          </a:p>
          <a:p>
            <a:pPr marL="7200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  </a:t>
            </a:r>
            <a:r>
              <a:rPr lang="en-US" dirty="0"/>
              <a:t>Split surfaces into two sets A and B</a:t>
            </a:r>
          </a:p>
          <a:p>
            <a:pPr marL="72000" indent="0">
              <a:buNone/>
            </a:pPr>
            <a:r>
              <a:rPr lang="en-US" dirty="0"/>
              <a:t>     </a:t>
            </a:r>
            <a:r>
              <a:rPr lang="en-US" dirty="0" smtClean="0"/>
              <a:t>           </a:t>
            </a:r>
            <a:r>
              <a:rPr lang="en-US" dirty="0"/>
              <a:t>Construct RBVH (A)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smtClean="0"/>
              <a:t>             </a:t>
            </a:r>
            <a:r>
              <a:rPr lang="en-US" dirty="0"/>
              <a:t>Construct RBVH (B)</a:t>
            </a:r>
          </a:p>
          <a:p>
            <a:pPr marL="72000" indent="0">
              <a:buNone/>
            </a:pPr>
            <a:endParaRPr lang="en-US" b="1" dirty="0" smtClean="0"/>
          </a:p>
          <a:p>
            <a:pPr marL="72000" indent="0">
              <a:buNone/>
            </a:pPr>
            <a:r>
              <a:rPr lang="en-US" b="1" dirty="0" smtClean="0"/>
              <a:t>        else</a:t>
            </a:r>
          </a:p>
          <a:p>
            <a:pPr marL="72000" indent="0">
              <a:buNone/>
            </a:pPr>
            <a:endParaRPr lang="en-US" sz="800" dirty="0" smtClean="0"/>
          </a:p>
          <a:p>
            <a:pPr marL="72000" indent="0">
              <a:buNone/>
            </a:pPr>
            <a:r>
              <a:rPr lang="en-US" dirty="0" smtClean="0"/>
              <a:t>                Rasterize </a:t>
            </a:r>
            <a:r>
              <a:rPr lang="en-US" dirty="0"/>
              <a:t>surfaces into the </a:t>
            </a:r>
            <a:r>
              <a:rPr lang="en-US" dirty="0" smtClean="0"/>
              <a:t>atlas</a:t>
            </a:r>
            <a:endParaRPr lang="en-US" dirty="0"/>
          </a:p>
          <a:p>
            <a:pPr marL="72000" indent="0">
              <a:buNone/>
            </a:pPr>
            <a:r>
              <a:rPr lang="en-US" dirty="0" smtClean="0"/>
              <a:t>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OVERVIEW</a:t>
            </a: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756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-2.77778E-7 0.3046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Picture 2" descr="C:\Users\Jan\Desktop\RBVH-EG2012\presentation\figures\atlas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270" y="1988840"/>
            <a:ext cx="4184186" cy="40397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III. </a:t>
            </a:r>
            <a:r>
              <a:rPr lang="en-US" dirty="0" smtClean="0"/>
              <a:t>RASTERIZATION INTO ATLAS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32520" y="1124744"/>
            <a:ext cx="8820000" cy="792088"/>
          </a:xfrm>
        </p:spPr>
        <p:txBody>
          <a:bodyPr/>
          <a:lstStyle/>
          <a:p>
            <a:pPr marL="72000" indent="0">
              <a:buNone/>
            </a:pPr>
            <a:r>
              <a:rPr lang="en-US" dirty="0" smtClean="0"/>
              <a:t>Orthogonal projection frustum</a:t>
            </a:r>
            <a:endParaRPr lang="de-DE" dirty="0"/>
          </a:p>
        </p:txBody>
      </p:sp>
      <p:sp>
        <p:nvSpPr>
          <p:cNvPr id="115" name="Ellipse 7"/>
          <p:cNvSpPr/>
          <p:nvPr/>
        </p:nvSpPr>
        <p:spPr>
          <a:xfrm>
            <a:off x="1377475" y="3248028"/>
            <a:ext cx="2359593" cy="741886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8" name="Ellipse 7"/>
          <p:cNvSpPr/>
          <p:nvPr/>
        </p:nvSpPr>
        <p:spPr>
          <a:xfrm>
            <a:off x="1327706" y="3195064"/>
            <a:ext cx="2439249" cy="785622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00" name="Content Placeholder 2"/>
          <p:cNvSpPr txBox="1">
            <a:spLocks/>
          </p:cNvSpPr>
          <p:nvPr/>
        </p:nvSpPr>
        <p:spPr>
          <a:xfrm rot="20505308">
            <a:off x="1404471" y="3359964"/>
            <a:ext cx="1940105" cy="2157268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4150126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99" name="Gruppieren 98"/>
          <p:cNvGrpSpPr/>
          <p:nvPr/>
        </p:nvGrpSpPr>
        <p:grpSpPr>
          <a:xfrm>
            <a:off x="5460073" y="4523977"/>
            <a:ext cx="2774009" cy="3228461"/>
            <a:chOff x="5129868" y="4427392"/>
            <a:chExt cx="3010056" cy="3503179"/>
          </a:xfrm>
        </p:grpSpPr>
        <p:sp>
          <p:nvSpPr>
            <p:cNvPr id="83" name="Ellipse 7"/>
            <p:cNvSpPr/>
            <p:nvPr/>
          </p:nvSpPr>
          <p:spPr>
            <a:xfrm>
              <a:off x="5954904" y="5421077"/>
              <a:ext cx="2001852" cy="629408"/>
            </a:xfrm>
            <a:custGeom>
              <a:avLst/>
              <a:gdLst>
                <a:gd name="connsiteX0" fmla="*/ 0 w 1944216"/>
                <a:gd name="connsiteY0" fmla="*/ 684076 h 1368152"/>
                <a:gd name="connsiteX1" fmla="*/ 972108 w 1944216"/>
                <a:gd name="connsiteY1" fmla="*/ 0 h 1368152"/>
                <a:gd name="connsiteX2" fmla="*/ 1944216 w 1944216"/>
                <a:gd name="connsiteY2" fmla="*/ 684076 h 1368152"/>
                <a:gd name="connsiteX3" fmla="*/ 972108 w 1944216"/>
                <a:gd name="connsiteY3" fmla="*/ 1368152 h 1368152"/>
                <a:gd name="connsiteX4" fmla="*/ 0 w 1944216"/>
                <a:gd name="connsiteY4" fmla="*/ 684076 h 1368152"/>
                <a:gd name="connsiteX0" fmla="*/ 73 w 1944289"/>
                <a:gd name="connsiteY0" fmla="*/ 760276 h 1444352"/>
                <a:gd name="connsiteX1" fmla="*/ 934081 w 1944289"/>
                <a:gd name="connsiteY1" fmla="*/ 0 h 1444352"/>
                <a:gd name="connsiteX2" fmla="*/ 1944289 w 1944289"/>
                <a:gd name="connsiteY2" fmla="*/ 760276 h 1444352"/>
                <a:gd name="connsiteX3" fmla="*/ 972181 w 1944289"/>
                <a:gd name="connsiteY3" fmla="*/ 1444352 h 1444352"/>
                <a:gd name="connsiteX4" fmla="*/ 73 w 1944289"/>
                <a:gd name="connsiteY4" fmla="*/ 760276 h 1444352"/>
                <a:gd name="connsiteX0" fmla="*/ 74 w 1944290"/>
                <a:gd name="connsiteY0" fmla="*/ 790641 h 1474717"/>
                <a:gd name="connsiteX1" fmla="*/ 934082 w 1944290"/>
                <a:gd name="connsiteY1" fmla="*/ 30365 h 1474717"/>
                <a:gd name="connsiteX2" fmla="*/ 1944290 w 1944290"/>
                <a:gd name="connsiteY2" fmla="*/ 790641 h 1474717"/>
                <a:gd name="connsiteX3" fmla="*/ 972182 w 1944290"/>
                <a:gd name="connsiteY3" fmla="*/ 1474717 h 1474717"/>
                <a:gd name="connsiteX4" fmla="*/ 74 w 1944290"/>
                <a:gd name="connsiteY4" fmla="*/ 790641 h 1474717"/>
                <a:gd name="connsiteX0" fmla="*/ 42 w 2045858"/>
                <a:gd name="connsiteY0" fmla="*/ 624669 h 1446384"/>
                <a:gd name="connsiteX1" fmla="*/ 1035650 w 2045858"/>
                <a:gd name="connsiteY1" fmla="*/ 918 h 1446384"/>
                <a:gd name="connsiteX2" fmla="*/ 2045858 w 2045858"/>
                <a:gd name="connsiteY2" fmla="*/ 761194 h 1446384"/>
                <a:gd name="connsiteX3" fmla="*/ 1073750 w 2045858"/>
                <a:gd name="connsiteY3" fmla="*/ 1445270 h 1446384"/>
                <a:gd name="connsiteX4" fmla="*/ 42 w 2045858"/>
                <a:gd name="connsiteY4" fmla="*/ 624669 h 1446384"/>
                <a:gd name="connsiteX0" fmla="*/ 24037 w 2069853"/>
                <a:gd name="connsiteY0" fmla="*/ 689099 h 1510814"/>
                <a:gd name="connsiteX1" fmla="*/ 407543 w 2069853"/>
                <a:gd name="connsiteY1" fmla="*/ 111063 h 1510814"/>
                <a:gd name="connsiteX2" fmla="*/ 1059645 w 2069853"/>
                <a:gd name="connsiteY2" fmla="*/ 65348 h 1510814"/>
                <a:gd name="connsiteX3" fmla="*/ 2069853 w 2069853"/>
                <a:gd name="connsiteY3" fmla="*/ 825624 h 1510814"/>
                <a:gd name="connsiteX4" fmla="*/ 1097745 w 2069853"/>
                <a:gd name="connsiteY4" fmla="*/ 1509700 h 1510814"/>
                <a:gd name="connsiteX5" fmla="*/ 24037 w 2069853"/>
                <a:gd name="connsiteY5" fmla="*/ 689099 h 1510814"/>
                <a:gd name="connsiteX0" fmla="*/ 24037 w 2084116"/>
                <a:gd name="connsiteY0" fmla="*/ 648490 h 1469817"/>
                <a:gd name="connsiteX1" fmla="*/ 407543 w 2084116"/>
                <a:gd name="connsiteY1" fmla="*/ 70454 h 1469817"/>
                <a:gd name="connsiteX2" fmla="*/ 1059645 w 2084116"/>
                <a:gd name="connsiteY2" fmla="*/ 24739 h 1469817"/>
                <a:gd name="connsiteX3" fmla="*/ 1541019 w 2084116"/>
                <a:gd name="connsiteY3" fmla="*/ 206979 h 1469817"/>
                <a:gd name="connsiteX4" fmla="*/ 2069853 w 2084116"/>
                <a:gd name="connsiteY4" fmla="*/ 785015 h 1469817"/>
                <a:gd name="connsiteX5" fmla="*/ 1097745 w 2084116"/>
                <a:gd name="connsiteY5" fmla="*/ 1469091 h 1469817"/>
                <a:gd name="connsiteX6" fmla="*/ 24037 w 2084116"/>
                <a:gd name="connsiteY6" fmla="*/ 648490 h 1469817"/>
                <a:gd name="connsiteX0" fmla="*/ 24037 w 2098974"/>
                <a:gd name="connsiteY0" fmla="*/ 648490 h 1469795"/>
                <a:gd name="connsiteX1" fmla="*/ 407543 w 2098974"/>
                <a:gd name="connsiteY1" fmla="*/ 70454 h 1469795"/>
                <a:gd name="connsiteX2" fmla="*/ 1059645 w 2098974"/>
                <a:gd name="connsiteY2" fmla="*/ 24739 h 1469795"/>
                <a:gd name="connsiteX3" fmla="*/ 1541019 w 2098974"/>
                <a:gd name="connsiteY3" fmla="*/ 206979 h 1469795"/>
                <a:gd name="connsiteX4" fmla="*/ 1785493 w 2098974"/>
                <a:gd name="connsiteY4" fmla="*/ 197454 h 1469795"/>
                <a:gd name="connsiteX5" fmla="*/ 2069853 w 2098974"/>
                <a:gd name="connsiteY5" fmla="*/ 785015 h 1469795"/>
                <a:gd name="connsiteX6" fmla="*/ 1097745 w 2098974"/>
                <a:gd name="connsiteY6" fmla="*/ 1469091 h 1469795"/>
                <a:gd name="connsiteX7" fmla="*/ 24037 w 2098974"/>
                <a:gd name="connsiteY7" fmla="*/ 648490 h 1469795"/>
                <a:gd name="connsiteX0" fmla="*/ 24037 w 2162855"/>
                <a:gd name="connsiteY0" fmla="*/ 648490 h 1469730"/>
                <a:gd name="connsiteX1" fmla="*/ 407543 w 2162855"/>
                <a:gd name="connsiteY1" fmla="*/ 70454 h 1469730"/>
                <a:gd name="connsiteX2" fmla="*/ 1059645 w 2162855"/>
                <a:gd name="connsiteY2" fmla="*/ 24739 h 1469730"/>
                <a:gd name="connsiteX3" fmla="*/ 1541019 w 2162855"/>
                <a:gd name="connsiteY3" fmla="*/ 206979 h 1469730"/>
                <a:gd name="connsiteX4" fmla="*/ 1785493 w 2162855"/>
                <a:gd name="connsiteY4" fmla="*/ 197454 h 1469730"/>
                <a:gd name="connsiteX5" fmla="*/ 2093468 w 2162855"/>
                <a:gd name="connsiteY5" fmla="*/ 607029 h 1469730"/>
                <a:gd name="connsiteX6" fmla="*/ 2069853 w 2162855"/>
                <a:gd name="connsiteY6" fmla="*/ 785015 h 1469730"/>
                <a:gd name="connsiteX7" fmla="*/ 1097745 w 2162855"/>
                <a:gd name="connsiteY7" fmla="*/ 1469091 h 1469730"/>
                <a:gd name="connsiteX8" fmla="*/ 24037 w 2162855"/>
                <a:gd name="connsiteY8" fmla="*/ 648490 h 1469730"/>
                <a:gd name="connsiteX0" fmla="*/ 24037 w 2172882"/>
                <a:gd name="connsiteY0" fmla="*/ 648490 h 1471440"/>
                <a:gd name="connsiteX1" fmla="*/ 407543 w 2172882"/>
                <a:gd name="connsiteY1" fmla="*/ 70454 h 1471440"/>
                <a:gd name="connsiteX2" fmla="*/ 1059645 w 2172882"/>
                <a:gd name="connsiteY2" fmla="*/ 24739 h 1471440"/>
                <a:gd name="connsiteX3" fmla="*/ 1541019 w 2172882"/>
                <a:gd name="connsiteY3" fmla="*/ 206979 h 1471440"/>
                <a:gd name="connsiteX4" fmla="*/ 1785493 w 2172882"/>
                <a:gd name="connsiteY4" fmla="*/ 197454 h 1471440"/>
                <a:gd name="connsiteX5" fmla="*/ 2093468 w 2172882"/>
                <a:gd name="connsiteY5" fmla="*/ 607029 h 1471440"/>
                <a:gd name="connsiteX6" fmla="*/ 2085728 w 2172882"/>
                <a:gd name="connsiteY6" fmla="*/ 892965 h 1471440"/>
                <a:gd name="connsiteX7" fmla="*/ 1097745 w 2172882"/>
                <a:gd name="connsiteY7" fmla="*/ 1469091 h 1471440"/>
                <a:gd name="connsiteX8" fmla="*/ 24037 w 2172882"/>
                <a:gd name="connsiteY8" fmla="*/ 648490 h 1471440"/>
                <a:gd name="connsiteX0" fmla="*/ 84401 w 2233246"/>
                <a:gd name="connsiteY0" fmla="*/ 648490 h 893262"/>
                <a:gd name="connsiteX1" fmla="*/ 467907 w 2233246"/>
                <a:gd name="connsiteY1" fmla="*/ 70454 h 893262"/>
                <a:gd name="connsiteX2" fmla="*/ 1120009 w 2233246"/>
                <a:gd name="connsiteY2" fmla="*/ 24739 h 893262"/>
                <a:gd name="connsiteX3" fmla="*/ 1601383 w 2233246"/>
                <a:gd name="connsiteY3" fmla="*/ 206979 h 893262"/>
                <a:gd name="connsiteX4" fmla="*/ 1845857 w 2233246"/>
                <a:gd name="connsiteY4" fmla="*/ 197454 h 893262"/>
                <a:gd name="connsiteX5" fmla="*/ 2153832 w 2233246"/>
                <a:gd name="connsiteY5" fmla="*/ 607029 h 893262"/>
                <a:gd name="connsiteX6" fmla="*/ 2146092 w 2233246"/>
                <a:gd name="connsiteY6" fmla="*/ 892965 h 893262"/>
                <a:gd name="connsiteX7" fmla="*/ 84401 w 2233246"/>
                <a:gd name="connsiteY7" fmla="*/ 648490 h 893262"/>
                <a:gd name="connsiteX0" fmla="*/ 2146092 w 2261716"/>
                <a:gd name="connsiteY0" fmla="*/ 892965 h 984405"/>
                <a:gd name="connsiteX1" fmla="*/ 84401 w 2261716"/>
                <a:gd name="connsiteY1" fmla="*/ 648490 h 984405"/>
                <a:gd name="connsiteX2" fmla="*/ 467907 w 2261716"/>
                <a:gd name="connsiteY2" fmla="*/ 70454 h 984405"/>
                <a:gd name="connsiteX3" fmla="*/ 1120009 w 2261716"/>
                <a:gd name="connsiteY3" fmla="*/ 24739 h 984405"/>
                <a:gd name="connsiteX4" fmla="*/ 1601383 w 2261716"/>
                <a:gd name="connsiteY4" fmla="*/ 206979 h 984405"/>
                <a:gd name="connsiteX5" fmla="*/ 1845857 w 2261716"/>
                <a:gd name="connsiteY5" fmla="*/ 197454 h 984405"/>
                <a:gd name="connsiteX6" fmla="*/ 2153832 w 2261716"/>
                <a:gd name="connsiteY6" fmla="*/ 607029 h 984405"/>
                <a:gd name="connsiteX7" fmla="*/ 2237532 w 2261716"/>
                <a:gd name="connsiteY7" fmla="*/ 984405 h 984405"/>
                <a:gd name="connsiteX0" fmla="*/ 84401 w 2261716"/>
                <a:gd name="connsiteY0" fmla="*/ 648490 h 984405"/>
                <a:gd name="connsiteX1" fmla="*/ 467907 w 2261716"/>
                <a:gd name="connsiteY1" fmla="*/ 70454 h 984405"/>
                <a:gd name="connsiteX2" fmla="*/ 1120009 w 2261716"/>
                <a:gd name="connsiteY2" fmla="*/ 24739 h 984405"/>
                <a:gd name="connsiteX3" fmla="*/ 1601383 w 2261716"/>
                <a:gd name="connsiteY3" fmla="*/ 206979 h 984405"/>
                <a:gd name="connsiteX4" fmla="*/ 1845857 w 2261716"/>
                <a:gd name="connsiteY4" fmla="*/ 197454 h 984405"/>
                <a:gd name="connsiteX5" fmla="*/ 2153832 w 2261716"/>
                <a:gd name="connsiteY5" fmla="*/ 607029 h 984405"/>
                <a:gd name="connsiteX6" fmla="*/ 2237532 w 2261716"/>
                <a:gd name="connsiteY6" fmla="*/ 984405 h 984405"/>
                <a:gd name="connsiteX0" fmla="*/ 0 w 2177315"/>
                <a:gd name="connsiteY0" fmla="*/ 648490 h 984405"/>
                <a:gd name="connsiteX1" fmla="*/ 383506 w 2177315"/>
                <a:gd name="connsiteY1" fmla="*/ 70454 h 984405"/>
                <a:gd name="connsiteX2" fmla="*/ 1035608 w 2177315"/>
                <a:gd name="connsiteY2" fmla="*/ 24739 h 984405"/>
                <a:gd name="connsiteX3" fmla="*/ 1516982 w 2177315"/>
                <a:gd name="connsiteY3" fmla="*/ 206979 h 984405"/>
                <a:gd name="connsiteX4" fmla="*/ 1761456 w 2177315"/>
                <a:gd name="connsiteY4" fmla="*/ 197454 h 984405"/>
                <a:gd name="connsiteX5" fmla="*/ 2069431 w 2177315"/>
                <a:gd name="connsiteY5" fmla="*/ 607029 h 984405"/>
                <a:gd name="connsiteX6" fmla="*/ 2153131 w 2177315"/>
                <a:gd name="connsiteY6" fmla="*/ 984405 h 984405"/>
                <a:gd name="connsiteX0" fmla="*/ 0 w 2177315"/>
                <a:gd name="connsiteY0" fmla="*/ 657590 h 993505"/>
                <a:gd name="connsiteX1" fmla="*/ 386681 w 2177315"/>
                <a:gd name="connsiteY1" fmla="*/ 63679 h 993505"/>
                <a:gd name="connsiteX2" fmla="*/ 1035608 w 2177315"/>
                <a:gd name="connsiteY2" fmla="*/ 33839 h 993505"/>
                <a:gd name="connsiteX3" fmla="*/ 1516982 w 2177315"/>
                <a:gd name="connsiteY3" fmla="*/ 216079 h 993505"/>
                <a:gd name="connsiteX4" fmla="*/ 1761456 w 2177315"/>
                <a:gd name="connsiteY4" fmla="*/ 206554 h 993505"/>
                <a:gd name="connsiteX5" fmla="*/ 2069431 w 2177315"/>
                <a:gd name="connsiteY5" fmla="*/ 616129 h 993505"/>
                <a:gd name="connsiteX6" fmla="*/ 2153131 w 2177315"/>
                <a:gd name="connsiteY6" fmla="*/ 993505 h 993505"/>
                <a:gd name="connsiteX0" fmla="*/ 0 w 2177315"/>
                <a:gd name="connsiteY0" fmla="*/ 671836 h 1007751"/>
                <a:gd name="connsiteX1" fmla="*/ 386681 w 2177315"/>
                <a:gd name="connsiteY1" fmla="*/ 77925 h 1007751"/>
                <a:gd name="connsiteX2" fmla="*/ 1035608 w 2177315"/>
                <a:gd name="connsiteY2" fmla="*/ 48085 h 1007751"/>
                <a:gd name="connsiteX3" fmla="*/ 1516982 w 2177315"/>
                <a:gd name="connsiteY3" fmla="*/ 230325 h 1007751"/>
                <a:gd name="connsiteX4" fmla="*/ 1761456 w 2177315"/>
                <a:gd name="connsiteY4" fmla="*/ 220800 h 1007751"/>
                <a:gd name="connsiteX5" fmla="*/ 2069431 w 2177315"/>
                <a:gd name="connsiteY5" fmla="*/ 630375 h 1007751"/>
                <a:gd name="connsiteX6" fmla="*/ 2153131 w 2177315"/>
                <a:gd name="connsiteY6" fmla="*/ 1007751 h 1007751"/>
                <a:gd name="connsiteX0" fmla="*/ 0 w 2177315"/>
                <a:gd name="connsiteY0" fmla="*/ 671836 h 1007751"/>
                <a:gd name="connsiteX1" fmla="*/ 386681 w 2177315"/>
                <a:gd name="connsiteY1" fmla="*/ 77925 h 1007751"/>
                <a:gd name="connsiteX2" fmla="*/ 1035608 w 2177315"/>
                <a:gd name="connsiteY2" fmla="*/ 48085 h 1007751"/>
                <a:gd name="connsiteX3" fmla="*/ 1516982 w 2177315"/>
                <a:gd name="connsiteY3" fmla="*/ 230325 h 1007751"/>
                <a:gd name="connsiteX4" fmla="*/ 1761456 w 2177315"/>
                <a:gd name="connsiteY4" fmla="*/ 220800 h 1007751"/>
                <a:gd name="connsiteX5" fmla="*/ 2069431 w 2177315"/>
                <a:gd name="connsiteY5" fmla="*/ 630375 h 1007751"/>
                <a:gd name="connsiteX6" fmla="*/ 2153131 w 2177315"/>
                <a:gd name="connsiteY6" fmla="*/ 1007751 h 1007751"/>
                <a:gd name="connsiteX0" fmla="*/ 0 w 2177315"/>
                <a:gd name="connsiteY0" fmla="*/ 657225 h 993140"/>
                <a:gd name="connsiteX1" fmla="*/ 386681 w 2177315"/>
                <a:gd name="connsiteY1" fmla="*/ 63314 h 993140"/>
                <a:gd name="connsiteX2" fmla="*/ 1035608 w 2177315"/>
                <a:gd name="connsiteY2" fmla="*/ 33474 h 993140"/>
                <a:gd name="connsiteX3" fmla="*/ 1551907 w 2177315"/>
                <a:gd name="connsiteY3" fmla="*/ 209364 h 993140"/>
                <a:gd name="connsiteX4" fmla="*/ 1761456 w 2177315"/>
                <a:gd name="connsiteY4" fmla="*/ 206189 h 993140"/>
                <a:gd name="connsiteX5" fmla="*/ 2069431 w 2177315"/>
                <a:gd name="connsiteY5" fmla="*/ 615764 h 993140"/>
                <a:gd name="connsiteX6" fmla="*/ 2153131 w 2177315"/>
                <a:gd name="connsiteY6" fmla="*/ 993140 h 993140"/>
                <a:gd name="connsiteX0" fmla="*/ 0 w 2177315"/>
                <a:gd name="connsiteY0" fmla="*/ 657225 h 993140"/>
                <a:gd name="connsiteX1" fmla="*/ 386681 w 2177315"/>
                <a:gd name="connsiteY1" fmla="*/ 63314 h 993140"/>
                <a:gd name="connsiteX2" fmla="*/ 1035608 w 2177315"/>
                <a:gd name="connsiteY2" fmla="*/ 33474 h 993140"/>
                <a:gd name="connsiteX3" fmla="*/ 1551907 w 2177315"/>
                <a:gd name="connsiteY3" fmla="*/ 209364 h 993140"/>
                <a:gd name="connsiteX4" fmla="*/ 1824956 w 2177315"/>
                <a:gd name="connsiteY4" fmla="*/ 349064 h 993140"/>
                <a:gd name="connsiteX5" fmla="*/ 2069431 w 2177315"/>
                <a:gd name="connsiteY5" fmla="*/ 615764 h 993140"/>
                <a:gd name="connsiteX6" fmla="*/ 2153131 w 2177315"/>
                <a:gd name="connsiteY6" fmla="*/ 993140 h 993140"/>
                <a:gd name="connsiteX0" fmla="*/ 0 w 2177315"/>
                <a:gd name="connsiteY0" fmla="*/ 657225 h 993140"/>
                <a:gd name="connsiteX1" fmla="*/ 386681 w 2177315"/>
                <a:gd name="connsiteY1" fmla="*/ 63314 h 993140"/>
                <a:gd name="connsiteX2" fmla="*/ 1035608 w 2177315"/>
                <a:gd name="connsiteY2" fmla="*/ 33474 h 993140"/>
                <a:gd name="connsiteX3" fmla="*/ 1551907 w 2177315"/>
                <a:gd name="connsiteY3" fmla="*/ 209364 h 993140"/>
                <a:gd name="connsiteX4" fmla="*/ 1799556 w 2177315"/>
                <a:gd name="connsiteY4" fmla="*/ 244289 h 993140"/>
                <a:gd name="connsiteX5" fmla="*/ 2069431 w 2177315"/>
                <a:gd name="connsiteY5" fmla="*/ 615764 h 993140"/>
                <a:gd name="connsiteX6" fmla="*/ 2153131 w 2177315"/>
                <a:gd name="connsiteY6" fmla="*/ 993140 h 993140"/>
                <a:gd name="connsiteX0" fmla="*/ 0 w 2069431"/>
                <a:gd name="connsiteY0" fmla="*/ 657225 h 657225"/>
                <a:gd name="connsiteX1" fmla="*/ 386681 w 2069431"/>
                <a:gd name="connsiteY1" fmla="*/ 63314 h 657225"/>
                <a:gd name="connsiteX2" fmla="*/ 1035608 w 2069431"/>
                <a:gd name="connsiteY2" fmla="*/ 33474 h 657225"/>
                <a:gd name="connsiteX3" fmla="*/ 1551907 w 2069431"/>
                <a:gd name="connsiteY3" fmla="*/ 209364 h 657225"/>
                <a:gd name="connsiteX4" fmla="*/ 1799556 w 2069431"/>
                <a:gd name="connsiteY4" fmla="*/ 244289 h 657225"/>
                <a:gd name="connsiteX5" fmla="*/ 2069431 w 2069431"/>
                <a:gd name="connsiteY5" fmla="*/ 615764 h 657225"/>
                <a:gd name="connsiteX0" fmla="*/ 0 w 2069431"/>
                <a:gd name="connsiteY0" fmla="*/ 680470 h 680470"/>
                <a:gd name="connsiteX1" fmla="*/ 386681 w 2069431"/>
                <a:gd name="connsiteY1" fmla="*/ 86559 h 680470"/>
                <a:gd name="connsiteX2" fmla="*/ 1035608 w 2069431"/>
                <a:gd name="connsiteY2" fmla="*/ 56719 h 680470"/>
                <a:gd name="connsiteX3" fmla="*/ 1551907 w 2069431"/>
                <a:gd name="connsiteY3" fmla="*/ 232609 h 680470"/>
                <a:gd name="connsiteX4" fmla="*/ 1799556 w 2069431"/>
                <a:gd name="connsiteY4" fmla="*/ 267534 h 680470"/>
                <a:gd name="connsiteX5" fmla="*/ 2069431 w 2069431"/>
                <a:gd name="connsiteY5" fmla="*/ 639009 h 680470"/>
                <a:gd name="connsiteX0" fmla="*/ 0 w 2069431"/>
                <a:gd name="connsiteY0" fmla="*/ 670261 h 670261"/>
                <a:gd name="connsiteX1" fmla="*/ 386681 w 2069431"/>
                <a:gd name="connsiteY1" fmla="*/ 76350 h 670261"/>
                <a:gd name="connsiteX2" fmla="*/ 1035608 w 2069431"/>
                <a:gd name="connsiteY2" fmla="*/ 46510 h 670261"/>
                <a:gd name="connsiteX3" fmla="*/ 1551907 w 2069431"/>
                <a:gd name="connsiteY3" fmla="*/ 222400 h 670261"/>
                <a:gd name="connsiteX4" fmla="*/ 1799556 w 2069431"/>
                <a:gd name="connsiteY4" fmla="*/ 257325 h 670261"/>
                <a:gd name="connsiteX5" fmla="*/ 2069431 w 2069431"/>
                <a:gd name="connsiteY5" fmla="*/ 628800 h 670261"/>
                <a:gd name="connsiteX0" fmla="*/ 0 w 2069431"/>
                <a:gd name="connsiteY0" fmla="*/ 670261 h 670261"/>
                <a:gd name="connsiteX1" fmla="*/ 386681 w 2069431"/>
                <a:gd name="connsiteY1" fmla="*/ 76350 h 670261"/>
                <a:gd name="connsiteX2" fmla="*/ 1035608 w 2069431"/>
                <a:gd name="connsiteY2" fmla="*/ 46510 h 670261"/>
                <a:gd name="connsiteX3" fmla="*/ 1551907 w 2069431"/>
                <a:gd name="connsiteY3" fmla="*/ 222400 h 670261"/>
                <a:gd name="connsiteX4" fmla="*/ 1799556 w 2069431"/>
                <a:gd name="connsiteY4" fmla="*/ 257325 h 670261"/>
                <a:gd name="connsiteX5" fmla="*/ 2069431 w 2069431"/>
                <a:gd name="connsiteY5" fmla="*/ 628800 h 670261"/>
                <a:gd name="connsiteX0" fmla="*/ 0 w 2069431"/>
                <a:gd name="connsiteY0" fmla="*/ 670261 h 670261"/>
                <a:gd name="connsiteX1" fmla="*/ 386681 w 2069431"/>
                <a:gd name="connsiteY1" fmla="*/ 76350 h 670261"/>
                <a:gd name="connsiteX2" fmla="*/ 1035608 w 2069431"/>
                <a:gd name="connsiteY2" fmla="*/ 46510 h 670261"/>
                <a:gd name="connsiteX3" fmla="*/ 1551907 w 2069431"/>
                <a:gd name="connsiteY3" fmla="*/ 222400 h 670261"/>
                <a:gd name="connsiteX4" fmla="*/ 1799556 w 2069431"/>
                <a:gd name="connsiteY4" fmla="*/ 257325 h 670261"/>
                <a:gd name="connsiteX5" fmla="*/ 2069431 w 2069431"/>
                <a:gd name="connsiteY5" fmla="*/ 628800 h 670261"/>
                <a:gd name="connsiteX0" fmla="*/ 0 w 2069431"/>
                <a:gd name="connsiteY0" fmla="*/ 663836 h 663836"/>
                <a:gd name="connsiteX1" fmla="*/ 386681 w 2069431"/>
                <a:gd name="connsiteY1" fmla="*/ 69925 h 663836"/>
                <a:gd name="connsiteX2" fmla="*/ 1032433 w 2069431"/>
                <a:gd name="connsiteY2" fmla="*/ 52785 h 663836"/>
                <a:gd name="connsiteX3" fmla="*/ 1551907 w 2069431"/>
                <a:gd name="connsiteY3" fmla="*/ 215975 h 663836"/>
                <a:gd name="connsiteX4" fmla="*/ 1799556 w 2069431"/>
                <a:gd name="connsiteY4" fmla="*/ 250900 h 663836"/>
                <a:gd name="connsiteX5" fmla="*/ 2069431 w 2069431"/>
                <a:gd name="connsiteY5" fmla="*/ 622375 h 663836"/>
                <a:gd name="connsiteX0" fmla="*/ 0 w 2069431"/>
                <a:gd name="connsiteY0" fmla="*/ 668584 h 668584"/>
                <a:gd name="connsiteX1" fmla="*/ 386681 w 2069431"/>
                <a:gd name="connsiteY1" fmla="*/ 74673 h 668584"/>
                <a:gd name="connsiteX2" fmla="*/ 1029258 w 2069431"/>
                <a:gd name="connsiteY2" fmla="*/ 48008 h 668584"/>
                <a:gd name="connsiteX3" fmla="*/ 1551907 w 2069431"/>
                <a:gd name="connsiteY3" fmla="*/ 220723 h 668584"/>
                <a:gd name="connsiteX4" fmla="*/ 1799556 w 2069431"/>
                <a:gd name="connsiteY4" fmla="*/ 255648 h 668584"/>
                <a:gd name="connsiteX5" fmla="*/ 2069431 w 2069431"/>
                <a:gd name="connsiteY5" fmla="*/ 627123 h 668584"/>
                <a:gd name="connsiteX0" fmla="*/ 0 w 2069431"/>
                <a:gd name="connsiteY0" fmla="*/ 650055 h 650055"/>
                <a:gd name="connsiteX1" fmla="*/ 399381 w 2069431"/>
                <a:gd name="connsiteY1" fmla="*/ 65669 h 650055"/>
                <a:gd name="connsiteX2" fmla="*/ 1029258 w 2069431"/>
                <a:gd name="connsiteY2" fmla="*/ 29479 h 650055"/>
                <a:gd name="connsiteX3" fmla="*/ 1551907 w 2069431"/>
                <a:gd name="connsiteY3" fmla="*/ 202194 h 650055"/>
                <a:gd name="connsiteX4" fmla="*/ 1799556 w 2069431"/>
                <a:gd name="connsiteY4" fmla="*/ 237119 h 650055"/>
                <a:gd name="connsiteX5" fmla="*/ 2069431 w 2069431"/>
                <a:gd name="connsiteY5" fmla="*/ 608594 h 650055"/>
                <a:gd name="connsiteX0" fmla="*/ 0 w 2069431"/>
                <a:gd name="connsiteY0" fmla="*/ 657851 h 657851"/>
                <a:gd name="connsiteX1" fmla="*/ 389856 w 2069431"/>
                <a:gd name="connsiteY1" fmla="*/ 60765 h 657851"/>
                <a:gd name="connsiteX2" fmla="*/ 1029258 w 2069431"/>
                <a:gd name="connsiteY2" fmla="*/ 37275 h 657851"/>
                <a:gd name="connsiteX3" fmla="*/ 1551907 w 2069431"/>
                <a:gd name="connsiteY3" fmla="*/ 209990 h 657851"/>
                <a:gd name="connsiteX4" fmla="*/ 1799556 w 2069431"/>
                <a:gd name="connsiteY4" fmla="*/ 244915 h 657851"/>
                <a:gd name="connsiteX5" fmla="*/ 2069431 w 2069431"/>
                <a:gd name="connsiteY5" fmla="*/ 616390 h 657851"/>
                <a:gd name="connsiteX0" fmla="*/ 0 w 2069431"/>
                <a:gd name="connsiteY0" fmla="*/ 650055 h 650055"/>
                <a:gd name="connsiteX1" fmla="*/ 383506 w 2069431"/>
                <a:gd name="connsiteY1" fmla="*/ 65669 h 650055"/>
                <a:gd name="connsiteX2" fmla="*/ 1029258 w 2069431"/>
                <a:gd name="connsiteY2" fmla="*/ 29479 h 650055"/>
                <a:gd name="connsiteX3" fmla="*/ 1551907 w 2069431"/>
                <a:gd name="connsiteY3" fmla="*/ 202194 h 650055"/>
                <a:gd name="connsiteX4" fmla="*/ 1799556 w 2069431"/>
                <a:gd name="connsiteY4" fmla="*/ 237119 h 650055"/>
                <a:gd name="connsiteX5" fmla="*/ 2069431 w 2069431"/>
                <a:gd name="connsiteY5" fmla="*/ 608594 h 650055"/>
                <a:gd name="connsiteX0" fmla="*/ 0 w 2069431"/>
                <a:gd name="connsiteY0" fmla="*/ 669432 h 669432"/>
                <a:gd name="connsiteX1" fmla="*/ 383506 w 2069431"/>
                <a:gd name="connsiteY1" fmla="*/ 85046 h 669432"/>
                <a:gd name="connsiteX2" fmla="*/ 1029258 w 2069431"/>
                <a:gd name="connsiteY2" fmla="*/ 48856 h 669432"/>
                <a:gd name="connsiteX3" fmla="*/ 1551907 w 2069431"/>
                <a:gd name="connsiteY3" fmla="*/ 221571 h 669432"/>
                <a:gd name="connsiteX4" fmla="*/ 1799556 w 2069431"/>
                <a:gd name="connsiteY4" fmla="*/ 256496 h 669432"/>
                <a:gd name="connsiteX5" fmla="*/ 2069431 w 2069431"/>
                <a:gd name="connsiteY5" fmla="*/ 627971 h 669432"/>
                <a:gd name="connsiteX0" fmla="*/ 0 w 2069431"/>
                <a:gd name="connsiteY0" fmla="*/ 655221 h 655221"/>
                <a:gd name="connsiteX1" fmla="*/ 383506 w 2069431"/>
                <a:gd name="connsiteY1" fmla="*/ 70835 h 655221"/>
                <a:gd name="connsiteX2" fmla="*/ 1019733 w 2069431"/>
                <a:gd name="connsiteY2" fmla="*/ 25120 h 655221"/>
                <a:gd name="connsiteX3" fmla="*/ 1551907 w 2069431"/>
                <a:gd name="connsiteY3" fmla="*/ 207360 h 655221"/>
                <a:gd name="connsiteX4" fmla="*/ 1799556 w 2069431"/>
                <a:gd name="connsiteY4" fmla="*/ 242285 h 655221"/>
                <a:gd name="connsiteX5" fmla="*/ 2069431 w 2069431"/>
                <a:gd name="connsiteY5" fmla="*/ 613760 h 655221"/>
                <a:gd name="connsiteX0" fmla="*/ 0 w 2069431"/>
                <a:gd name="connsiteY0" fmla="*/ 673401 h 673401"/>
                <a:gd name="connsiteX1" fmla="*/ 383506 w 2069431"/>
                <a:gd name="connsiteY1" fmla="*/ 89015 h 673401"/>
                <a:gd name="connsiteX2" fmla="*/ 1019733 w 2069431"/>
                <a:gd name="connsiteY2" fmla="*/ 43300 h 673401"/>
                <a:gd name="connsiteX3" fmla="*/ 1551907 w 2069431"/>
                <a:gd name="connsiteY3" fmla="*/ 225540 h 673401"/>
                <a:gd name="connsiteX4" fmla="*/ 1799556 w 2069431"/>
                <a:gd name="connsiteY4" fmla="*/ 260465 h 673401"/>
                <a:gd name="connsiteX5" fmla="*/ 2069431 w 2069431"/>
                <a:gd name="connsiteY5" fmla="*/ 631940 h 673401"/>
                <a:gd name="connsiteX0" fmla="*/ 0 w 2069431"/>
                <a:gd name="connsiteY0" fmla="*/ 668065 h 668065"/>
                <a:gd name="connsiteX1" fmla="*/ 383506 w 2069431"/>
                <a:gd name="connsiteY1" fmla="*/ 83679 h 668065"/>
                <a:gd name="connsiteX2" fmla="*/ 1019733 w 2069431"/>
                <a:gd name="connsiteY2" fmla="*/ 37964 h 668065"/>
                <a:gd name="connsiteX3" fmla="*/ 1551907 w 2069431"/>
                <a:gd name="connsiteY3" fmla="*/ 220204 h 668065"/>
                <a:gd name="connsiteX4" fmla="*/ 1799556 w 2069431"/>
                <a:gd name="connsiteY4" fmla="*/ 255129 h 668065"/>
                <a:gd name="connsiteX5" fmla="*/ 2069431 w 2069431"/>
                <a:gd name="connsiteY5" fmla="*/ 626604 h 668065"/>
                <a:gd name="connsiteX0" fmla="*/ 0 w 2069431"/>
                <a:gd name="connsiteY0" fmla="*/ 679761 h 679761"/>
                <a:gd name="connsiteX1" fmla="*/ 383506 w 2069431"/>
                <a:gd name="connsiteY1" fmla="*/ 95375 h 679761"/>
                <a:gd name="connsiteX2" fmla="*/ 1019733 w 2069431"/>
                <a:gd name="connsiteY2" fmla="*/ 49660 h 679761"/>
                <a:gd name="connsiteX3" fmla="*/ 1551907 w 2069431"/>
                <a:gd name="connsiteY3" fmla="*/ 231900 h 679761"/>
                <a:gd name="connsiteX4" fmla="*/ 1799556 w 2069431"/>
                <a:gd name="connsiteY4" fmla="*/ 266825 h 679761"/>
                <a:gd name="connsiteX5" fmla="*/ 2069431 w 2069431"/>
                <a:gd name="connsiteY5" fmla="*/ 638300 h 679761"/>
                <a:gd name="connsiteX0" fmla="*/ 0 w 2069431"/>
                <a:gd name="connsiteY0" fmla="*/ 661486 h 661486"/>
                <a:gd name="connsiteX1" fmla="*/ 383506 w 2069431"/>
                <a:gd name="connsiteY1" fmla="*/ 77100 h 661486"/>
                <a:gd name="connsiteX2" fmla="*/ 1083233 w 2069431"/>
                <a:gd name="connsiteY2" fmla="*/ 59960 h 661486"/>
                <a:gd name="connsiteX3" fmla="*/ 1551907 w 2069431"/>
                <a:gd name="connsiteY3" fmla="*/ 213625 h 661486"/>
                <a:gd name="connsiteX4" fmla="*/ 1799556 w 2069431"/>
                <a:gd name="connsiteY4" fmla="*/ 248550 h 661486"/>
                <a:gd name="connsiteX5" fmla="*/ 2069431 w 2069431"/>
                <a:gd name="connsiteY5" fmla="*/ 620025 h 661486"/>
                <a:gd name="connsiteX0" fmla="*/ 0 w 2069431"/>
                <a:gd name="connsiteY0" fmla="*/ 666513 h 666513"/>
                <a:gd name="connsiteX1" fmla="*/ 383506 w 2069431"/>
                <a:gd name="connsiteY1" fmla="*/ 82127 h 666513"/>
                <a:gd name="connsiteX2" fmla="*/ 1083233 w 2069431"/>
                <a:gd name="connsiteY2" fmla="*/ 64987 h 666513"/>
                <a:gd name="connsiteX3" fmla="*/ 1551907 w 2069431"/>
                <a:gd name="connsiteY3" fmla="*/ 218652 h 666513"/>
                <a:gd name="connsiteX4" fmla="*/ 1799556 w 2069431"/>
                <a:gd name="connsiteY4" fmla="*/ 253577 h 666513"/>
                <a:gd name="connsiteX5" fmla="*/ 2069431 w 2069431"/>
                <a:gd name="connsiteY5" fmla="*/ 625052 h 666513"/>
                <a:gd name="connsiteX0" fmla="*/ 0 w 2069431"/>
                <a:gd name="connsiteY0" fmla="*/ 666513 h 666513"/>
                <a:gd name="connsiteX1" fmla="*/ 383506 w 2069431"/>
                <a:gd name="connsiteY1" fmla="*/ 82127 h 666513"/>
                <a:gd name="connsiteX2" fmla="*/ 1083233 w 2069431"/>
                <a:gd name="connsiteY2" fmla="*/ 64987 h 666513"/>
                <a:gd name="connsiteX3" fmla="*/ 1551907 w 2069431"/>
                <a:gd name="connsiteY3" fmla="*/ 218652 h 666513"/>
                <a:gd name="connsiteX4" fmla="*/ 1799556 w 2069431"/>
                <a:gd name="connsiteY4" fmla="*/ 253577 h 666513"/>
                <a:gd name="connsiteX5" fmla="*/ 2069431 w 2069431"/>
                <a:gd name="connsiteY5" fmla="*/ 625052 h 666513"/>
                <a:gd name="connsiteX0" fmla="*/ 0 w 2069431"/>
                <a:gd name="connsiteY0" fmla="*/ 666513 h 666513"/>
                <a:gd name="connsiteX1" fmla="*/ 383506 w 2069431"/>
                <a:gd name="connsiteY1" fmla="*/ 82127 h 666513"/>
                <a:gd name="connsiteX2" fmla="*/ 1083233 w 2069431"/>
                <a:gd name="connsiteY2" fmla="*/ 64987 h 666513"/>
                <a:gd name="connsiteX3" fmla="*/ 1551907 w 2069431"/>
                <a:gd name="connsiteY3" fmla="*/ 218652 h 666513"/>
                <a:gd name="connsiteX4" fmla="*/ 1799556 w 2069431"/>
                <a:gd name="connsiteY4" fmla="*/ 253577 h 666513"/>
                <a:gd name="connsiteX5" fmla="*/ 2069431 w 2069431"/>
                <a:gd name="connsiteY5" fmla="*/ 625052 h 66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431" h="666513">
                  <a:moveTo>
                    <a:pt x="0" y="666513"/>
                  </a:moveTo>
                  <a:cubicBezTo>
                    <a:pt x="40977" y="361153"/>
                    <a:pt x="202967" y="182381"/>
                    <a:pt x="383506" y="82127"/>
                  </a:cubicBezTo>
                  <a:cubicBezTo>
                    <a:pt x="564045" y="-18127"/>
                    <a:pt x="879067" y="-29847"/>
                    <a:pt x="1083233" y="64987"/>
                  </a:cubicBezTo>
                  <a:cubicBezTo>
                    <a:pt x="1398441" y="211400"/>
                    <a:pt x="1513738" y="212658"/>
                    <a:pt x="1551907" y="218652"/>
                  </a:cubicBezTo>
                  <a:cubicBezTo>
                    <a:pt x="1632954" y="231379"/>
                    <a:pt x="1706815" y="161579"/>
                    <a:pt x="1799556" y="253577"/>
                  </a:cubicBezTo>
                  <a:cubicBezTo>
                    <a:pt x="1997464" y="449898"/>
                    <a:pt x="2022038" y="527125"/>
                    <a:pt x="2069431" y="625052"/>
                  </a:cubicBezTo>
                </a:path>
              </a:pathLst>
            </a:custGeom>
            <a:noFill/>
            <a:ln w="57150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 w="38100">
                  <a:solidFill>
                    <a:schemeClr val="tx2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4" name="Ellipse 7"/>
            <p:cNvSpPr/>
            <p:nvPr/>
          </p:nvSpPr>
          <p:spPr>
            <a:xfrm>
              <a:off x="5912680" y="5376143"/>
              <a:ext cx="2069431" cy="666513"/>
            </a:xfrm>
            <a:custGeom>
              <a:avLst/>
              <a:gdLst>
                <a:gd name="connsiteX0" fmla="*/ 0 w 1944216"/>
                <a:gd name="connsiteY0" fmla="*/ 684076 h 1368152"/>
                <a:gd name="connsiteX1" fmla="*/ 972108 w 1944216"/>
                <a:gd name="connsiteY1" fmla="*/ 0 h 1368152"/>
                <a:gd name="connsiteX2" fmla="*/ 1944216 w 1944216"/>
                <a:gd name="connsiteY2" fmla="*/ 684076 h 1368152"/>
                <a:gd name="connsiteX3" fmla="*/ 972108 w 1944216"/>
                <a:gd name="connsiteY3" fmla="*/ 1368152 h 1368152"/>
                <a:gd name="connsiteX4" fmla="*/ 0 w 1944216"/>
                <a:gd name="connsiteY4" fmla="*/ 684076 h 1368152"/>
                <a:gd name="connsiteX0" fmla="*/ 73 w 1944289"/>
                <a:gd name="connsiteY0" fmla="*/ 760276 h 1444352"/>
                <a:gd name="connsiteX1" fmla="*/ 934081 w 1944289"/>
                <a:gd name="connsiteY1" fmla="*/ 0 h 1444352"/>
                <a:gd name="connsiteX2" fmla="*/ 1944289 w 1944289"/>
                <a:gd name="connsiteY2" fmla="*/ 760276 h 1444352"/>
                <a:gd name="connsiteX3" fmla="*/ 972181 w 1944289"/>
                <a:gd name="connsiteY3" fmla="*/ 1444352 h 1444352"/>
                <a:gd name="connsiteX4" fmla="*/ 73 w 1944289"/>
                <a:gd name="connsiteY4" fmla="*/ 760276 h 1444352"/>
                <a:gd name="connsiteX0" fmla="*/ 74 w 1944290"/>
                <a:gd name="connsiteY0" fmla="*/ 790641 h 1474717"/>
                <a:gd name="connsiteX1" fmla="*/ 934082 w 1944290"/>
                <a:gd name="connsiteY1" fmla="*/ 30365 h 1474717"/>
                <a:gd name="connsiteX2" fmla="*/ 1944290 w 1944290"/>
                <a:gd name="connsiteY2" fmla="*/ 790641 h 1474717"/>
                <a:gd name="connsiteX3" fmla="*/ 972182 w 1944290"/>
                <a:gd name="connsiteY3" fmla="*/ 1474717 h 1474717"/>
                <a:gd name="connsiteX4" fmla="*/ 74 w 1944290"/>
                <a:gd name="connsiteY4" fmla="*/ 790641 h 1474717"/>
                <a:gd name="connsiteX0" fmla="*/ 42 w 2045858"/>
                <a:gd name="connsiteY0" fmla="*/ 624669 h 1446384"/>
                <a:gd name="connsiteX1" fmla="*/ 1035650 w 2045858"/>
                <a:gd name="connsiteY1" fmla="*/ 918 h 1446384"/>
                <a:gd name="connsiteX2" fmla="*/ 2045858 w 2045858"/>
                <a:gd name="connsiteY2" fmla="*/ 761194 h 1446384"/>
                <a:gd name="connsiteX3" fmla="*/ 1073750 w 2045858"/>
                <a:gd name="connsiteY3" fmla="*/ 1445270 h 1446384"/>
                <a:gd name="connsiteX4" fmla="*/ 42 w 2045858"/>
                <a:gd name="connsiteY4" fmla="*/ 624669 h 1446384"/>
                <a:gd name="connsiteX0" fmla="*/ 24037 w 2069853"/>
                <a:gd name="connsiteY0" fmla="*/ 689099 h 1510814"/>
                <a:gd name="connsiteX1" fmla="*/ 407543 w 2069853"/>
                <a:gd name="connsiteY1" fmla="*/ 111063 h 1510814"/>
                <a:gd name="connsiteX2" fmla="*/ 1059645 w 2069853"/>
                <a:gd name="connsiteY2" fmla="*/ 65348 h 1510814"/>
                <a:gd name="connsiteX3" fmla="*/ 2069853 w 2069853"/>
                <a:gd name="connsiteY3" fmla="*/ 825624 h 1510814"/>
                <a:gd name="connsiteX4" fmla="*/ 1097745 w 2069853"/>
                <a:gd name="connsiteY4" fmla="*/ 1509700 h 1510814"/>
                <a:gd name="connsiteX5" fmla="*/ 24037 w 2069853"/>
                <a:gd name="connsiteY5" fmla="*/ 689099 h 1510814"/>
                <a:gd name="connsiteX0" fmla="*/ 24037 w 2084116"/>
                <a:gd name="connsiteY0" fmla="*/ 648490 h 1469817"/>
                <a:gd name="connsiteX1" fmla="*/ 407543 w 2084116"/>
                <a:gd name="connsiteY1" fmla="*/ 70454 h 1469817"/>
                <a:gd name="connsiteX2" fmla="*/ 1059645 w 2084116"/>
                <a:gd name="connsiteY2" fmla="*/ 24739 h 1469817"/>
                <a:gd name="connsiteX3" fmla="*/ 1541019 w 2084116"/>
                <a:gd name="connsiteY3" fmla="*/ 206979 h 1469817"/>
                <a:gd name="connsiteX4" fmla="*/ 2069853 w 2084116"/>
                <a:gd name="connsiteY4" fmla="*/ 785015 h 1469817"/>
                <a:gd name="connsiteX5" fmla="*/ 1097745 w 2084116"/>
                <a:gd name="connsiteY5" fmla="*/ 1469091 h 1469817"/>
                <a:gd name="connsiteX6" fmla="*/ 24037 w 2084116"/>
                <a:gd name="connsiteY6" fmla="*/ 648490 h 1469817"/>
                <a:gd name="connsiteX0" fmla="*/ 24037 w 2098974"/>
                <a:gd name="connsiteY0" fmla="*/ 648490 h 1469795"/>
                <a:gd name="connsiteX1" fmla="*/ 407543 w 2098974"/>
                <a:gd name="connsiteY1" fmla="*/ 70454 h 1469795"/>
                <a:gd name="connsiteX2" fmla="*/ 1059645 w 2098974"/>
                <a:gd name="connsiteY2" fmla="*/ 24739 h 1469795"/>
                <a:gd name="connsiteX3" fmla="*/ 1541019 w 2098974"/>
                <a:gd name="connsiteY3" fmla="*/ 206979 h 1469795"/>
                <a:gd name="connsiteX4" fmla="*/ 1785493 w 2098974"/>
                <a:gd name="connsiteY4" fmla="*/ 197454 h 1469795"/>
                <a:gd name="connsiteX5" fmla="*/ 2069853 w 2098974"/>
                <a:gd name="connsiteY5" fmla="*/ 785015 h 1469795"/>
                <a:gd name="connsiteX6" fmla="*/ 1097745 w 2098974"/>
                <a:gd name="connsiteY6" fmla="*/ 1469091 h 1469795"/>
                <a:gd name="connsiteX7" fmla="*/ 24037 w 2098974"/>
                <a:gd name="connsiteY7" fmla="*/ 648490 h 1469795"/>
                <a:gd name="connsiteX0" fmla="*/ 24037 w 2162855"/>
                <a:gd name="connsiteY0" fmla="*/ 648490 h 1469730"/>
                <a:gd name="connsiteX1" fmla="*/ 407543 w 2162855"/>
                <a:gd name="connsiteY1" fmla="*/ 70454 h 1469730"/>
                <a:gd name="connsiteX2" fmla="*/ 1059645 w 2162855"/>
                <a:gd name="connsiteY2" fmla="*/ 24739 h 1469730"/>
                <a:gd name="connsiteX3" fmla="*/ 1541019 w 2162855"/>
                <a:gd name="connsiteY3" fmla="*/ 206979 h 1469730"/>
                <a:gd name="connsiteX4" fmla="*/ 1785493 w 2162855"/>
                <a:gd name="connsiteY4" fmla="*/ 197454 h 1469730"/>
                <a:gd name="connsiteX5" fmla="*/ 2093468 w 2162855"/>
                <a:gd name="connsiteY5" fmla="*/ 607029 h 1469730"/>
                <a:gd name="connsiteX6" fmla="*/ 2069853 w 2162855"/>
                <a:gd name="connsiteY6" fmla="*/ 785015 h 1469730"/>
                <a:gd name="connsiteX7" fmla="*/ 1097745 w 2162855"/>
                <a:gd name="connsiteY7" fmla="*/ 1469091 h 1469730"/>
                <a:gd name="connsiteX8" fmla="*/ 24037 w 2162855"/>
                <a:gd name="connsiteY8" fmla="*/ 648490 h 1469730"/>
                <a:gd name="connsiteX0" fmla="*/ 24037 w 2172882"/>
                <a:gd name="connsiteY0" fmla="*/ 648490 h 1471440"/>
                <a:gd name="connsiteX1" fmla="*/ 407543 w 2172882"/>
                <a:gd name="connsiteY1" fmla="*/ 70454 h 1471440"/>
                <a:gd name="connsiteX2" fmla="*/ 1059645 w 2172882"/>
                <a:gd name="connsiteY2" fmla="*/ 24739 h 1471440"/>
                <a:gd name="connsiteX3" fmla="*/ 1541019 w 2172882"/>
                <a:gd name="connsiteY3" fmla="*/ 206979 h 1471440"/>
                <a:gd name="connsiteX4" fmla="*/ 1785493 w 2172882"/>
                <a:gd name="connsiteY4" fmla="*/ 197454 h 1471440"/>
                <a:gd name="connsiteX5" fmla="*/ 2093468 w 2172882"/>
                <a:gd name="connsiteY5" fmla="*/ 607029 h 1471440"/>
                <a:gd name="connsiteX6" fmla="*/ 2085728 w 2172882"/>
                <a:gd name="connsiteY6" fmla="*/ 892965 h 1471440"/>
                <a:gd name="connsiteX7" fmla="*/ 1097745 w 2172882"/>
                <a:gd name="connsiteY7" fmla="*/ 1469091 h 1471440"/>
                <a:gd name="connsiteX8" fmla="*/ 24037 w 2172882"/>
                <a:gd name="connsiteY8" fmla="*/ 648490 h 1471440"/>
                <a:gd name="connsiteX0" fmla="*/ 84401 w 2233246"/>
                <a:gd name="connsiteY0" fmla="*/ 648490 h 893262"/>
                <a:gd name="connsiteX1" fmla="*/ 467907 w 2233246"/>
                <a:gd name="connsiteY1" fmla="*/ 70454 h 893262"/>
                <a:gd name="connsiteX2" fmla="*/ 1120009 w 2233246"/>
                <a:gd name="connsiteY2" fmla="*/ 24739 h 893262"/>
                <a:gd name="connsiteX3" fmla="*/ 1601383 w 2233246"/>
                <a:gd name="connsiteY3" fmla="*/ 206979 h 893262"/>
                <a:gd name="connsiteX4" fmla="*/ 1845857 w 2233246"/>
                <a:gd name="connsiteY4" fmla="*/ 197454 h 893262"/>
                <a:gd name="connsiteX5" fmla="*/ 2153832 w 2233246"/>
                <a:gd name="connsiteY5" fmla="*/ 607029 h 893262"/>
                <a:gd name="connsiteX6" fmla="*/ 2146092 w 2233246"/>
                <a:gd name="connsiteY6" fmla="*/ 892965 h 893262"/>
                <a:gd name="connsiteX7" fmla="*/ 84401 w 2233246"/>
                <a:gd name="connsiteY7" fmla="*/ 648490 h 893262"/>
                <a:gd name="connsiteX0" fmla="*/ 2146092 w 2261716"/>
                <a:gd name="connsiteY0" fmla="*/ 892965 h 984405"/>
                <a:gd name="connsiteX1" fmla="*/ 84401 w 2261716"/>
                <a:gd name="connsiteY1" fmla="*/ 648490 h 984405"/>
                <a:gd name="connsiteX2" fmla="*/ 467907 w 2261716"/>
                <a:gd name="connsiteY2" fmla="*/ 70454 h 984405"/>
                <a:gd name="connsiteX3" fmla="*/ 1120009 w 2261716"/>
                <a:gd name="connsiteY3" fmla="*/ 24739 h 984405"/>
                <a:gd name="connsiteX4" fmla="*/ 1601383 w 2261716"/>
                <a:gd name="connsiteY4" fmla="*/ 206979 h 984405"/>
                <a:gd name="connsiteX5" fmla="*/ 1845857 w 2261716"/>
                <a:gd name="connsiteY5" fmla="*/ 197454 h 984405"/>
                <a:gd name="connsiteX6" fmla="*/ 2153832 w 2261716"/>
                <a:gd name="connsiteY6" fmla="*/ 607029 h 984405"/>
                <a:gd name="connsiteX7" fmla="*/ 2237532 w 2261716"/>
                <a:gd name="connsiteY7" fmla="*/ 984405 h 984405"/>
                <a:gd name="connsiteX0" fmla="*/ 84401 w 2261716"/>
                <a:gd name="connsiteY0" fmla="*/ 648490 h 984405"/>
                <a:gd name="connsiteX1" fmla="*/ 467907 w 2261716"/>
                <a:gd name="connsiteY1" fmla="*/ 70454 h 984405"/>
                <a:gd name="connsiteX2" fmla="*/ 1120009 w 2261716"/>
                <a:gd name="connsiteY2" fmla="*/ 24739 h 984405"/>
                <a:gd name="connsiteX3" fmla="*/ 1601383 w 2261716"/>
                <a:gd name="connsiteY3" fmla="*/ 206979 h 984405"/>
                <a:gd name="connsiteX4" fmla="*/ 1845857 w 2261716"/>
                <a:gd name="connsiteY4" fmla="*/ 197454 h 984405"/>
                <a:gd name="connsiteX5" fmla="*/ 2153832 w 2261716"/>
                <a:gd name="connsiteY5" fmla="*/ 607029 h 984405"/>
                <a:gd name="connsiteX6" fmla="*/ 2237532 w 2261716"/>
                <a:gd name="connsiteY6" fmla="*/ 984405 h 984405"/>
                <a:gd name="connsiteX0" fmla="*/ 0 w 2177315"/>
                <a:gd name="connsiteY0" fmla="*/ 648490 h 984405"/>
                <a:gd name="connsiteX1" fmla="*/ 383506 w 2177315"/>
                <a:gd name="connsiteY1" fmla="*/ 70454 h 984405"/>
                <a:gd name="connsiteX2" fmla="*/ 1035608 w 2177315"/>
                <a:gd name="connsiteY2" fmla="*/ 24739 h 984405"/>
                <a:gd name="connsiteX3" fmla="*/ 1516982 w 2177315"/>
                <a:gd name="connsiteY3" fmla="*/ 206979 h 984405"/>
                <a:gd name="connsiteX4" fmla="*/ 1761456 w 2177315"/>
                <a:gd name="connsiteY4" fmla="*/ 197454 h 984405"/>
                <a:gd name="connsiteX5" fmla="*/ 2069431 w 2177315"/>
                <a:gd name="connsiteY5" fmla="*/ 607029 h 984405"/>
                <a:gd name="connsiteX6" fmla="*/ 2153131 w 2177315"/>
                <a:gd name="connsiteY6" fmla="*/ 984405 h 984405"/>
                <a:gd name="connsiteX0" fmla="*/ 0 w 2177315"/>
                <a:gd name="connsiteY0" fmla="*/ 657590 h 993505"/>
                <a:gd name="connsiteX1" fmla="*/ 386681 w 2177315"/>
                <a:gd name="connsiteY1" fmla="*/ 63679 h 993505"/>
                <a:gd name="connsiteX2" fmla="*/ 1035608 w 2177315"/>
                <a:gd name="connsiteY2" fmla="*/ 33839 h 993505"/>
                <a:gd name="connsiteX3" fmla="*/ 1516982 w 2177315"/>
                <a:gd name="connsiteY3" fmla="*/ 216079 h 993505"/>
                <a:gd name="connsiteX4" fmla="*/ 1761456 w 2177315"/>
                <a:gd name="connsiteY4" fmla="*/ 206554 h 993505"/>
                <a:gd name="connsiteX5" fmla="*/ 2069431 w 2177315"/>
                <a:gd name="connsiteY5" fmla="*/ 616129 h 993505"/>
                <a:gd name="connsiteX6" fmla="*/ 2153131 w 2177315"/>
                <a:gd name="connsiteY6" fmla="*/ 993505 h 993505"/>
                <a:gd name="connsiteX0" fmla="*/ 0 w 2177315"/>
                <a:gd name="connsiteY0" fmla="*/ 671836 h 1007751"/>
                <a:gd name="connsiteX1" fmla="*/ 386681 w 2177315"/>
                <a:gd name="connsiteY1" fmla="*/ 77925 h 1007751"/>
                <a:gd name="connsiteX2" fmla="*/ 1035608 w 2177315"/>
                <a:gd name="connsiteY2" fmla="*/ 48085 h 1007751"/>
                <a:gd name="connsiteX3" fmla="*/ 1516982 w 2177315"/>
                <a:gd name="connsiteY3" fmla="*/ 230325 h 1007751"/>
                <a:gd name="connsiteX4" fmla="*/ 1761456 w 2177315"/>
                <a:gd name="connsiteY4" fmla="*/ 220800 h 1007751"/>
                <a:gd name="connsiteX5" fmla="*/ 2069431 w 2177315"/>
                <a:gd name="connsiteY5" fmla="*/ 630375 h 1007751"/>
                <a:gd name="connsiteX6" fmla="*/ 2153131 w 2177315"/>
                <a:gd name="connsiteY6" fmla="*/ 1007751 h 1007751"/>
                <a:gd name="connsiteX0" fmla="*/ 0 w 2177315"/>
                <a:gd name="connsiteY0" fmla="*/ 671836 h 1007751"/>
                <a:gd name="connsiteX1" fmla="*/ 386681 w 2177315"/>
                <a:gd name="connsiteY1" fmla="*/ 77925 h 1007751"/>
                <a:gd name="connsiteX2" fmla="*/ 1035608 w 2177315"/>
                <a:gd name="connsiteY2" fmla="*/ 48085 h 1007751"/>
                <a:gd name="connsiteX3" fmla="*/ 1516982 w 2177315"/>
                <a:gd name="connsiteY3" fmla="*/ 230325 h 1007751"/>
                <a:gd name="connsiteX4" fmla="*/ 1761456 w 2177315"/>
                <a:gd name="connsiteY4" fmla="*/ 220800 h 1007751"/>
                <a:gd name="connsiteX5" fmla="*/ 2069431 w 2177315"/>
                <a:gd name="connsiteY5" fmla="*/ 630375 h 1007751"/>
                <a:gd name="connsiteX6" fmla="*/ 2153131 w 2177315"/>
                <a:gd name="connsiteY6" fmla="*/ 1007751 h 1007751"/>
                <a:gd name="connsiteX0" fmla="*/ 0 w 2177315"/>
                <a:gd name="connsiteY0" fmla="*/ 657225 h 993140"/>
                <a:gd name="connsiteX1" fmla="*/ 386681 w 2177315"/>
                <a:gd name="connsiteY1" fmla="*/ 63314 h 993140"/>
                <a:gd name="connsiteX2" fmla="*/ 1035608 w 2177315"/>
                <a:gd name="connsiteY2" fmla="*/ 33474 h 993140"/>
                <a:gd name="connsiteX3" fmla="*/ 1551907 w 2177315"/>
                <a:gd name="connsiteY3" fmla="*/ 209364 h 993140"/>
                <a:gd name="connsiteX4" fmla="*/ 1761456 w 2177315"/>
                <a:gd name="connsiteY4" fmla="*/ 206189 h 993140"/>
                <a:gd name="connsiteX5" fmla="*/ 2069431 w 2177315"/>
                <a:gd name="connsiteY5" fmla="*/ 615764 h 993140"/>
                <a:gd name="connsiteX6" fmla="*/ 2153131 w 2177315"/>
                <a:gd name="connsiteY6" fmla="*/ 993140 h 993140"/>
                <a:gd name="connsiteX0" fmla="*/ 0 w 2177315"/>
                <a:gd name="connsiteY0" fmla="*/ 657225 h 993140"/>
                <a:gd name="connsiteX1" fmla="*/ 386681 w 2177315"/>
                <a:gd name="connsiteY1" fmla="*/ 63314 h 993140"/>
                <a:gd name="connsiteX2" fmla="*/ 1035608 w 2177315"/>
                <a:gd name="connsiteY2" fmla="*/ 33474 h 993140"/>
                <a:gd name="connsiteX3" fmla="*/ 1551907 w 2177315"/>
                <a:gd name="connsiteY3" fmla="*/ 209364 h 993140"/>
                <a:gd name="connsiteX4" fmla="*/ 1824956 w 2177315"/>
                <a:gd name="connsiteY4" fmla="*/ 349064 h 993140"/>
                <a:gd name="connsiteX5" fmla="*/ 2069431 w 2177315"/>
                <a:gd name="connsiteY5" fmla="*/ 615764 h 993140"/>
                <a:gd name="connsiteX6" fmla="*/ 2153131 w 2177315"/>
                <a:gd name="connsiteY6" fmla="*/ 993140 h 993140"/>
                <a:gd name="connsiteX0" fmla="*/ 0 w 2177315"/>
                <a:gd name="connsiteY0" fmla="*/ 657225 h 993140"/>
                <a:gd name="connsiteX1" fmla="*/ 386681 w 2177315"/>
                <a:gd name="connsiteY1" fmla="*/ 63314 h 993140"/>
                <a:gd name="connsiteX2" fmla="*/ 1035608 w 2177315"/>
                <a:gd name="connsiteY2" fmla="*/ 33474 h 993140"/>
                <a:gd name="connsiteX3" fmla="*/ 1551907 w 2177315"/>
                <a:gd name="connsiteY3" fmla="*/ 209364 h 993140"/>
                <a:gd name="connsiteX4" fmla="*/ 1799556 w 2177315"/>
                <a:gd name="connsiteY4" fmla="*/ 244289 h 993140"/>
                <a:gd name="connsiteX5" fmla="*/ 2069431 w 2177315"/>
                <a:gd name="connsiteY5" fmla="*/ 615764 h 993140"/>
                <a:gd name="connsiteX6" fmla="*/ 2153131 w 2177315"/>
                <a:gd name="connsiteY6" fmla="*/ 993140 h 993140"/>
                <a:gd name="connsiteX0" fmla="*/ 0 w 2069431"/>
                <a:gd name="connsiteY0" fmla="*/ 657225 h 657225"/>
                <a:gd name="connsiteX1" fmla="*/ 386681 w 2069431"/>
                <a:gd name="connsiteY1" fmla="*/ 63314 h 657225"/>
                <a:gd name="connsiteX2" fmla="*/ 1035608 w 2069431"/>
                <a:gd name="connsiteY2" fmla="*/ 33474 h 657225"/>
                <a:gd name="connsiteX3" fmla="*/ 1551907 w 2069431"/>
                <a:gd name="connsiteY3" fmla="*/ 209364 h 657225"/>
                <a:gd name="connsiteX4" fmla="*/ 1799556 w 2069431"/>
                <a:gd name="connsiteY4" fmla="*/ 244289 h 657225"/>
                <a:gd name="connsiteX5" fmla="*/ 2069431 w 2069431"/>
                <a:gd name="connsiteY5" fmla="*/ 615764 h 657225"/>
                <a:gd name="connsiteX0" fmla="*/ 0 w 2069431"/>
                <a:gd name="connsiteY0" fmla="*/ 680470 h 680470"/>
                <a:gd name="connsiteX1" fmla="*/ 386681 w 2069431"/>
                <a:gd name="connsiteY1" fmla="*/ 86559 h 680470"/>
                <a:gd name="connsiteX2" fmla="*/ 1035608 w 2069431"/>
                <a:gd name="connsiteY2" fmla="*/ 56719 h 680470"/>
                <a:gd name="connsiteX3" fmla="*/ 1551907 w 2069431"/>
                <a:gd name="connsiteY3" fmla="*/ 232609 h 680470"/>
                <a:gd name="connsiteX4" fmla="*/ 1799556 w 2069431"/>
                <a:gd name="connsiteY4" fmla="*/ 267534 h 680470"/>
                <a:gd name="connsiteX5" fmla="*/ 2069431 w 2069431"/>
                <a:gd name="connsiteY5" fmla="*/ 639009 h 680470"/>
                <a:gd name="connsiteX0" fmla="*/ 0 w 2069431"/>
                <a:gd name="connsiteY0" fmla="*/ 670261 h 670261"/>
                <a:gd name="connsiteX1" fmla="*/ 386681 w 2069431"/>
                <a:gd name="connsiteY1" fmla="*/ 76350 h 670261"/>
                <a:gd name="connsiteX2" fmla="*/ 1035608 w 2069431"/>
                <a:gd name="connsiteY2" fmla="*/ 46510 h 670261"/>
                <a:gd name="connsiteX3" fmla="*/ 1551907 w 2069431"/>
                <a:gd name="connsiteY3" fmla="*/ 222400 h 670261"/>
                <a:gd name="connsiteX4" fmla="*/ 1799556 w 2069431"/>
                <a:gd name="connsiteY4" fmla="*/ 257325 h 670261"/>
                <a:gd name="connsiteX5" fmla="*/ 2069431 w 2069431"/>
                <a:gd name="connsiteY5" fmla="*/ 628800 h 670261"/>
                <a:gd name="connsiteX0" fmla="*/ 0 w 2069431"/>
                <a:gd name="connsiteY0" fmla="*/ 670261 h 670261"/>
                <a:gd name="connsiteX1" fmla="*/ 386681 w 2069431"/>
                <a:gd name="connsiteY1" fmla="*/ 76350 h 670261"/>
                <a:gd name="connsiteX2" fmla="*/ 1035608 w 2069431"/>
                <a:gd name="connsiteY2" fmla="*/ 46510 h 670261"/>
                <a:gd name="connsiteX3" fmla="*/ 1551907 w 2069431"/>
                <a:gd name="connsiteY3" fmla="*/ 222400 h 670261"/>
                <a:gd name="connsiteX4" fmla="*/ 1799556 w 2069431"/>
                <a:gd name="connsiteY4" fmla="*/ 257325 h 670261"/>
                <a:gd name="connsiteX5" fmla="*/ 2069431 w 2069431"/>
                <a:gd name="connsiteY5" fmla="*/ 628800 h 670261"/>
                <a:gd name="connsiteX0" fmla="*/ 0 w 2069431"/>
                <a:gd name="connsiteY0" fmla="*/ 670261 h 670261"/>
                <a:gd name="connsiteX1" fmla="*/ 386681 w 2069431"/>
                <a:gd name="connsiteY1" fmla="*/ 76350 h 670261"/>
                <a:gd name="connsiteX2" fmla="*/ 1035608 w 2069431"/>
                <a:gd name="connsiteY2" fmla="*/ 46510 h 670261"/>
                <a:gd name="connsiteX3" fmla="*/ 1551907 w 2069431"/>
                <a:gd name="connsiteY3" fmla="*/ 222400 h 670261"/>
                <a:gd name="connsiteX4" fmla="*/ 1799556 w 2069431"/>
                <a:gd name="connsiteY4" fmla="*/ 257325 h 670261"/>
                <a:gd name="connsiteX5" fmla="*/ 2069431 w 2069431"/>
                <a:gd name="connsiteY5" fmla="*/ 628800 h 670261"/>
                <a:gd name="connsiteX0" fmla="*/ 0 w 2069431"/>
                <a:gd name="connsiteY0" fmla="*/ 663836 h 663836"/>
                <a:gd name="connsiteX1" fmla="*/ 386681 w 2069431"/>
                <a:gd name="connsiteY1" fmla="*/ 69925 h 663836"/>
                <a:gd name="connsiteX2" fmla="*/ 1032433 w 2069431"/>
                <a:gd name="connsiteY2" fmla="*/ 52785 h 663836"/>
                <a:gd name="connsiteX3" fmla="*/ 1551907 w 2069431"/>
                <a:gd name="connsiteY3" fmla="*/ 215975 h 663836"/>
                <a:gd name="connsiteX4" fmla="*/ 1799556 w 2069431"/>
                <a:gd name="connsiteY4" fmla="*/ 250900 h 663836"/>
                <a:gd name="connsiteX5" fmla="*/ 2069431 w 2069431"/>
                <a:gd name="connsiteY5" fmla="*/ 622375 h 663836"/>
                <a:gd name="connsiteX0" fmla="*/ 0 w 2069431"/>
                <a:gd name="connsiteY0" fmla="*/ 668584 h 668584"/>
                <a:gd name="connsiteX1" fmla="*/ 386681 w 2069431"/>
                <a:gd name="connsiteY1" fmla="*/ 74673 h 668584"/>
                <a:gd name="connsiteX2" fmla="*/ 1029258 w 2069431"/>
                <a:gd name="connsiteY2" fmla="*/ 48008 h 668584"/>
                <a:gd name="connsiteX3" fmla="*/ 1551907 w 2069431"/>
                <a:gd name="connsiteY3" fmla="*/ 220723 h 668584"/>
                <a:gd name="connsiteX4" fmla="*/ 1799556 w 2069431"/>
                <a:gd name="connsiteY4" fmla="*/ 255648 h 668584"/>
                <a:gd name="connsiteX5" fmla="*/ 2069431 w 2069431"/>
                <a:gd name="connsiteY5" fmla="*/ 627123 h 668584"/>
                <a:gd name="connsiteX0" fmla="*/ 0 w 2069431"/>
                <a:gd name="connsiteY0" fmla="*/ 650055 h 650055"/>
                <a:gd name="connsiteX1" fmla="*/ 399381 w 2069431"/>
                <a:gd name="connsiteY1" fmla="*/ 65669 h 650055"/>
                <a:gd name="connsiteX2" fmla="*/ 1029258 w 2069431"/>
                <a:gd name="connsiteY2" fmla="*/ 29479 h 650055"/>
                <a:gd name="connsiteX3" fmla="*/ 1551907 w 2069431"/>
                <a:gd name="connsiteY3" fmla="*/ 202194 h 650055"/>
                <a:gd name="connsiteX4" fmla="*/ 1799556 w 2069431"/>
                <a:gd name="connsiteY4" fmla="*/ 237119 h 650055"/>
                <a:gd name="connsiteX5" fmla="*/ 2069431 w 2069431"/>
                <a:gd name="connsiteY5" fmla="*/ 608594 h 650055"/>
                <a:gd name="connsiteX0" fmla="*/ 0 w 2069431"/>
                <a:gd name="connsiteY0" fmla="*/ 657851 h 657851"/>
                <a:gd name="connsiteX1" fmla="*/ 389856 w 2069431"/>
                <a:gd name="connsiteY1" fmla="*/ 60765 h 657851"/>
                <a:gd name="connsiteX2" fmla="*/ 1029258 w 2069431"/>
                <a:gd name="connsiteY2" fmla="*/ 37275 h 657851"/>
                <a:gd name="connsiteX3" fmla="*/ 1551907 w 2069431"/>
                <a:gd name="connsiteY3" fmla="*/ 209990 h 657851"/>
                <a:gd name="connsiteX4" fmla="*/ 1799556 w 2069431"/>
                <a:gd name="connsiteY4" fmla="*/ 244915 h 657851"/>
                <a:gd name="connsiteX5" fmla="*/ 2069431 w 2069431"/>
                <a:gd name="connsiteY5" fmla="*/ 616390 h 657851"/>
                <a:gd name="connsiteX0" fmla="*/ 0 w 2069431"/>
                <a:gd name="connsiteY0" fmla="*/ 650055 h 650055"/>
                <a:gd name="connsiteX1" fmla="*/ 383506 w 2069431"/>
                <a:gd name="connsiteY1" fmla="*/ 65669 h 650055"/>
                <a:gd name="connsiteX2" fmla="*/ 1029258 w 2069431"/>
                <a:gd name="connsiteY2" fmla="*/ 29479 h 650055"/>
                <a:gd name="connsiteX3" fmla="*/ 1551907 w 2069431"/>
                <a:gd name="connsiteY3" fmla="*/ 202194 h 650055"/>
                <a:gd name="connsiteX4" fmla="*/ 1799556 w 2069431"/>
                <a:gd name="connsiteY4" fmla="*/ 237119 h 650055"/>
                <a:gd name="connsiteX5" fmla="*/ 2069431 w 2069431"/>
                <a:gd name="connsiteY5" fmla="*/ 608594 h 650055"/>
                <a:gd name="connsiteX0" fmla="*/ 0 w 2069431"/>
                <a:gd name="connsiteY0" fmla="*/ 669432 h 669432"/>
                <a:gd name="connsiteX1" fmla="*/ 383506 w 2069431"/>
                <a:gd name="connsiteY1" fmla="*/ 85046 h 669432"/>
                <a:gd name="connsiteX2" fmla="*/ 1029258 w 2069431"/>
                <a:gd name="connsiteY2" fmla="*/ 48856 h 669432"/>
                <a:gd name="connsiteX3" fmla="*/ 1551907 w 2069431"/>
                <a:gd name="connsiteY3" fmla="*/ 221571 h 669432"/>
                <a:gd name="connsiteX4" fmla="*/ 1799556 w 2069431"/>
                <a:gd name="connsiteY4" fmla="*/ 256496 h 669432"/>
                <a:gd name="connsiteX5" fmla="*/ 2069431 w 2069431"/>
                <a:gd name="connsiteY5" fmla="*/ 627971 h 669432"/>
                <a:gd name="connsiteX0" fmla="*/ 0 w 2069431"/>
                <a:gd name="connsiteY0" fmla="*/ 655221 h 655221"/>
                <a:gd name="connsiteX1" fmla="*/ 383506 w 2069431"/>
                <a:gd name="connsiteY1" fmla="*/ 70835 h 655221"/>
                <a:gd name="connsiteX2" fmla="*/ 1019733 w 2069431"/>
                <a:gd name="connsiteY2" fmla="*/ 25120 h 655221"/>
                <a:gd name="connsiteX3" fmla="*/ 1551907 w 2069431"/>
                <a:gd name="connsiteY3" fmla="*/ 207360 h 655221"/>
                <a:gd name="connsiteX4" fmla="*/ 1799556 w 2069431"/>
                <a:gd name="connsiteY4" fmla="*/ 242285 h 655221"/>
                <a:gd name="connsiteX5" fmla="*/ 2069431 w 2069431"/>
                <a:gd name="connsiteY5" fmla="*/ 613760 h 655221"/>
                <a:gd name="connsiteX0" fmla="*/ 0 w 2069431"/>
                <a:gd name="connsiteY0" fmla="*/ 673401 h 673401"/>
                <a:gd name="connsiteX1" fmla="*/ 383506 w 2069431"/>
                <a:gd name="connsiteY1" fmla="*/ 89015 h 673401"/>
                <a:gd name="connsiteX2" fmla="*/ 1019733 w 2069431"/>
                <a:gd name="connsiteY2" fmla="*/ 43300 h 673401"/>
                <a:gd name="connsiteX3" fmla="*/ 1551907 w 2069431"/>
                <a:gd name="connsiteY3" fmla="*/ 225540 h 673401"/>
                <a:gd name="connsiteX4" fmla="*/ 1799556 w 2069431"/>
                <a:gd name="connsiteY4" fmla="*/ 260465 h 673401"/>
                <a:gd name="connsiteX5" fmla="*/ 2069431 w 2069431"/>
                <a:gd name="connsiteY5" fmla="*/ 631940 h 673401"/>
                <a:gd name="connsiteX0" fmla="*/ 0 w 2069431"/>
                <a:gd name="connsiteY0" fmla="*/ 668065 h 668065"/>
                <a:gd name="connsiteX1" fmla="*/ 383506 w 2069431"/>
                <a:gd name="connsiteY1" fmla="*/ 83679 h 668065"/>
                <a:gd name="connsiteX2" fmla="*/ 1019733 w 2069431"/>
                <a:gd name="connsiteY2" fmla="*/ 37964 h 668065"/>
                <a:gd name="connsiteX3" fmla="*/ 1551907 w 2069431"/>
                <a:gd name="connsiteY3" fmla="*/ 220204 h 668065"/>
                <a:gd name="connsiteX4" fmla="*/ 1799556 w 2069431"/>
                <a:gd name="connsiteY4" fmla="*/ 255129 h 668065"/>
                <a:gd name="connsiteX5" fmla="*/ 2069431 w 2069431"/>
                <a:gd name="connsiteY5" fmla="*/ 626604 h 668065"/>
                <a:gd name="connsiteX0" fmla="*/ 0 w 2069431"/>
                <a:gd name="connsiteY0" fmla="*/ 679761 h 679761"/>
                <a:gd name="connsiteX1" fmla="*/ 383506 w 2069431"/>
                <a:gd name="connsiteY1" fmla="*/ 95375 h 679761"/>
                <a:gd name="connsiteX2" fmla="*/ 1019733 w 2069431"/>
                <a:gd name="connsiteY2" fmla="*/ 49660 h 679761"/>
                <a:gd name="connsiteX3" fmla="*/ 1551907 w 2069431"/>
                <a:gd name="connsiteY3" fmla="*/ 231900 h 679761"/>
                <a:gd name="connsiteX4" fmla="*/ 1799556 w 2069431"/>
                <a:gd name="connsiteY4" fmla="*/ 266825 h 679761"/>
                <a:gd name="connsiteX5" fmla="*/ 2069431 w 2069431"/>
                <a:gd name="connsiteY5" fmla="*/ 638300 h 679761"/>
                <a:gd name="connsiteX0" fmla="*/ 0 w 2069431"/>
                <a:gd name="connsiteY0" fmla="*/ 661486 h 661486"/>
                <a:gd name="connsiteX1" fmla="*/ 383506 w 2069431"/>
                <a:gd name="connsiteY1" fmla="*/ 77100 h 661486"/>
                <a:gd name="connsiteX2" fmla="*/ 1083233 w 2069431"/>
                <a:gd name="connsiteY2" fmla="*/ 59960 h 661486"/>
                <a:gd name="connsiteX3" fmla="*/ 1551907 w 2069431"/>
                <a:gd name="connsiteY3" fmla="*/ 213625 h 661486"/>
                <a:gd name="connsiteX4" fmla="*/ 1799556 w 2069431"/>
                <a:gd name="connsiteY4" fmla="*/ 248550 h 661486"/>
                <a:gd name="connsiteX5" fmla="*/ 2069431 w 2069431"/>
                <a:gd name="connsiteY5" fmla="*/ 620025 h 661486"/>
                <a:gd name="connsiteX0" fmla="*/ 0 w 2069431"/>
                <a:gd name="connsiteY0" fmla="*/ 666513 h 666513"/>
                <a:gd name="connsiteX1" fmla="*/ 383506 w 2069431"/>
                <a:gd name="connsiteY1" fmla="*/ 82127 h 666513"/>
                <a:gd name="connsiteX2" fmla="*/ 1083233 w 2069431"/>
                <a:gd name="connsiteY2" fmla="*/ 64987 h 666513"/>
                <a:gd name="connsiteX3" fmla="*/ 1551907 w 2069431"/>
                <a:gd name="connsiteY3" fmla="*/ 218652 h 666513"/>
                <a:gd name="connsiteX4" fmla="*/ 1799556 w 2069431"/>
                <a:gd name="connsiteY4" fmla="*/ 253577 h 666513"/>
                <a:gd name="connsiteX5" fmla="*/ 2069431 w 2069431"/>
                <a:gd name="connsiteY5" fmla="*/ 625052 h 666513"/>
                <a:gd name="connsiteX0" fmla="*/ 0 w 2069431"/>
                <a:gd name="connsiteY0" fmla="*/ 666513 h 666513"/>
                <a:gd name="connsiteX1" fmla="*/ 383506 w 2069431"/>
                <a:gd name="connsiteY1" fmla="*/ 82127 h 666513"/>
                <a:gd name="connsiteX2" fmla="*/ 1083233 w 2069431"/>
                <a:gd name="connsiteY2" fmla="*/ 64987 h 666513"/>
                <a:gd name="connsiteX3" fmla="*/ 1551907 w 2069431"/>
                <a:gd name="connsiteY3" fmla="*/ 218652 h 666513"/>
                <a:gd name="connsiteX4" fmla="*/ 1799556 w 2069431"/>
                <a:gd name="connsiteY4" fmla="*/ 253577 h 666513"/>
                <a:gd name="connsiteX5" fmla="*/ 2069431 w 2069431"/>
                <a:gd name="connsiteY5" fmla="*/ 625052 h 666513"/>
                <a:gd name="connsiteX0" fmla="*/ 0 w 2069431"/>
                <a:gd name="connsiteY0" fmla="*/ 666513 h 666513"/>
                <a:gd name="connsiteX1" fmla="*/ 383506 w 2069431"/>
                <a:gd name="connsiteY1" fmla="*/ 82127 h 666513"/>
                <a:gd name="connsiteX2" fmla="*/ 1083233 w 2069431"/>
                <a:gd name="connsiteY2" fmla="*/ 64987 h 666513"/>
                <a:gd name="connsiteX3" fmla="*/ 1551907 w 2069431"/>
                <a:gd name="connsiteY3" fmla="*/ 218652 h 666513"/>
                <a:gd name="connsiteX4" fmla="*/ 1799556 w 2069431"/>
                <a:gd name="connsiteY4" fmla="*/ 253577 h 666513"/>
                <a:gd name="connsiteX5" fmla="*/ 2069431 w 2069431"/>
                <a:gd name="connsiteY5" fmla="*/ 625052 h 66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69431" h="666513">
                  <a:moveTo>
                    <a:pt x="0" y="666513"/>
                  </a:moveTo>
                  <a:cubicBezTo>
                    <a:pt x="40977" y="361153"/>
                    <a:pt x="202967" y="182381"/>
                    <a:pt x="383506" y="82127"/>
                  </a:cubicBezTo>
                  <a:cubicBezTo>
                    <a:pt x="564045" y="-18127"/>
                    <a:pt x="879067" y="-29847"/>
                    <a:pt x="1083233" y="64987"/>
                  </a:cubicBezTo>
                  <a:cubicBezTo>
                    <a:pt x="1398441" y="211400"/>
                    <a:pt x="1513738" y="212658"/>
                    <a:pt x="1551907" y="218652"/>
                  </a:cubicBezTo>
                  <a:cubicBezTo>
                    <a:pt x="1632954" y="231379"/>
                    <a:pt x="1706815" y="161579"/>
                    <a:pt x="1799556" y="253577"/>
                  </a:cubicBezTo>
                  <a:cubicBezTo>
                    <a:pt x="1997464" y="449898"/>
                    <a:pt x="2022038" y="527125"/>
                    <a:pt x="2069431" y="625052"/>
                  </a:cubicBezTo>
                </a:path>
              </a:pathLst>
            </a:custGeom>
            <a:noFill/>
            <a:ln w="571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ln w="38100">
                  <a:solidFill>
                    <a:schemeClr val="tx2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cxnSp>
          <p:nvCxnSpPr>
            <p:cNvPr id="85" name="Straight Arrow Connector 80"/>
            <p:cNvCxnSpPr/>
            <p:nvPr/>
          </p:nvCxnSpPr>
          <p:spPr>
            <a:xfrm flipH="1" flipV="1">
              <a:off x="5745464" y="4701858"/>
              <a:ext cx="195792" cy="1679470"/>
            </a:xfrm>
            <a:prstGeom prst="straightConnector1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Arrow Connector 82"/>
            <p:cNvCxnSpPr/>
            <p:nvPr/>
          </p:nvCxnSpPr>
          <p:spPr>
            <a:xfrm flipH="1" flipV="1">
              <a:off x="7818167" y="4427392"/>
              <a:ext cx="197541" cy="1694478"/>
            </a:xfrm>
            <a:prstGeom prst="straightConnector1">
              <a:avLst/>
            </a:prstGeom>
            <a:ln w="28575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Arrow Connector 83"/>
            <p:cNvCxnSpPr/>
            <p:nvPr/>
          </p:nvCxnSpPr>
          <p:spPr>
            <a:xfrm flipH="1">
              <a:off x="5808172" y="4978296"/>
              <a:ext cx="2070113" cy="255965"/>
            </a:xfrm>
            <a:prstGeom prst="straightConnector1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Content Placeholder 2"/>
            <p:cNvSpPr txBox="1">
              <a:spLocks/>
            </p:cNvSpPr>
            <p:nvPr/>
          </p:nvSpPr>
          <p:spPr>
            <a:xfrm rot="21193613">
              <a:off x="5129868" y="4435512"/>
              <a:ext cx="3010056" cy="7288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Projected </a:t>
              </a:r>
              <a:b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</a:b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surface area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5"/>
                <p:cNvSpPr txBox="1"/>
                <p:nvPr/>
              </p:nvSpPr>
              <p:spPr>
                <a:xfrm rot="21240000">
                  <a:off x="7304299" y="4524541"/>
                  <a:ext cx="642746" cy="467552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sz="2200" b="1" i="1" kern="1200" noProof="0" smtClean="0">
                                <a:ln w="6350">
                                  <a:noFill/>
                                </a:ln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effectLst/>
                                <a:latin typeface="Cambria Math"/>
                                <a:ea typeface="+mj-ea"/>
                                <a:cs typeface="+mj-cs"/>
                              </a:rPr>
                            </m:ctrlPr>
                          </m:sSupPr>
                          <m:e>
                            <m:r>
                              <a:rPr kumimoji="0" lang="en-US" sz="2200" b="1" i="1" kern="1200" noProof="0" smtClean="0">
                                <a:ln w="6350">
                                  <a:noFill/>
                                </a:ln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effectLst/>
                                <a:latin typeface="Cambria Math"/>
                                <a:ea typeface="+mj-ea"/>
                                <a:cs typeface="+mj-cs"/>
                              </a:rPr>
                              <m:t>𝑨</m:t>
                            </m:r>
                          </m:e>
                          <m:sup>
                            <m:r>
                              <a:rPr kumimoji="0" lang="en-US" sz="2200" b="1" i="1" kern="1200" noProof="0" smtClean="0">
                                <a:ln w="6350">
                                  <a:noFill/>
                                </a:ln>
                                <a:solidFill>
                                  <a:schemeClr val="tx1">
                                    <a:lumMod val="65000"/>
                                    <a:lumOff val="35000"/>
                                  </a:schemeClr>
                                </a:solidFill>
                                <a:effectLst/>
                                <a:latin typeface="Cambria Math"/>
                                <a:ea typeface="Cambria Math"/>
                                <a:cs typeface="+mj-cs"/>
                              </a:rPr>
                              <m:t>⊥</m:t>
                            </m:r>
                          </m:sup>
                        </m:sSup>
                      </m:oMath>
                    </m:oMathPara>
                  </a14:m>
                  <a:endParaRPr kumimoji="0" lang="en-US" sz="2200" b="1" kern="1200" noProof="0" dirty="0" smtClean="0">
                    <a:ln w="6350"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Calibri" pitchFamily="34" charset="0"/>
                    <a:ea typeface="+mj-ea"/>
                    <a:cs typeface="+mj-cs"/>
                  </a:endParaRPr>
                </a:p>
              </p:txBody>
            </p:sp>
          </mc:Choice>
          <mc:Fallback xmlns="">
            <p:sp>
              <p:nvSpPr>
                <p:cNvPr id="89" name="TextBox 8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240000">
                  <a:off x="7329500" y="4542874"/>
                  <a:ext cx="592342" cy="43088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6"/>
                <p:cNvSpPr txBox="1"/>
                <p:nvPr/>
              </p:nvSpPr>
              <p:spPr>
                <a:xfrm rot="780000">
                  <a:off x="7100211" y="5504189"/>
                  <a:ext cx="471727" cy="467552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1" i="1" smtClean="0">
                            <a:ln w="6350">
                              <a:noFill/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</a:rPr>
                          <m:t>𝑨</m:t>
                        </m:r>
                      </m:oMath>
                    </m:oMathPara>
                  </a14:m>
                  <a:endParaRPr kumimoji="0" lang="en-US" sz="2200" b="1" kern="1200" noProof="0" dirty="0" smtClean="0">
                    <a:ln w="6350"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Calibri" pitchFamily="34" charset="0"/>
                    <a:ea typeface="+mj-ea"/>
                    <a:cs typeface="+mj-cs"/>
                  </a:endParaRPr>
                </a:p>
              </p:txBody>
            </p:sp>
          </mc:Choice>
          <mc:Fallback xmlns="">
            <p:sp>
              <p:nvSpPr>
                <p:cNvPr id="90" name="TextBox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780000">
                  <a:off x="7118708" y="5522522"/>
                  <a:ext cx="434734" cy="43088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1" name="Content Placeholder 2"/>
            <p:cNvSpPr txBox="1">
              <a:spLocks/>
            </p:cNvSpPr>
            <p:nvPr/>
          </p:nvSpPr>
          <p:spPr>
            <a:xfrm rot="20505308">
              <a:off x="6086699" y="5534467"/>
              <a:ext cx="1675857" cy="2396104"/>
            </a:xfrm>
            <a:prstGeom prst="rect">
              <a:avLst/>
            </a:prstGeom>
          </p:spPr>
          <p:txBody>
            <a:bodyPr vert="horz" lIns="91440" tIns="45720" rIns="91440" bIns="45720" rtlCol="0">
              <a:prstTxWarp prst="textArchUp">
                <a:avLst>
                  <a:gd name="adj" fmla="val 11843186"/>
                </a:avLst>
              </a:prstTxWarp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Surface area  </a:t>
              </a:r>
              <a:endParaRPr lang="en-US" sz="2000" b="1" i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98" name="Gruppieren 97"/>
          <p:cNvGrpSpPr/>
          <p:nvPr/>
        </p:nvGrpSpPr>
        <p:grpSpPr>
          <a:xfrm>
            <a:off x="5364088" y="1953417"/>
            <a:ext cx="3682734" cy="2843727"/>
            <a:chOff x="733520" y="4190328"/>
            <a:chExt cx="3996106" cy="3085709"/>
          </a:xfrm>
        </p:grpSpPr>
        <p:cxnSp>
          <p:nvCxnSpPr>
            <p:cNvPr id="61" name="Gerade Verbindung mit Pfeil 36"/>
            <p:cNvCxnSpPr/>
            <p:nvPr/>
          </p:nvCxnSpPr>
          <p:spPr>
            <a:xfrm rot="4980000" flipH="1" flipV="1">
              <a:off x="2170452" y="5252043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Gerade Verbindung mit Pfeil 38"/>
            <p:cNvCxnSpPr/>
            <p:nvPr/>
          </p:nvCxnSpPr>
          <p:spPr>
            <a:xfrm rot="5580000" flipH="1" flipV="1">
              <a:off x="2255980" y="5264423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Gerade Verbindung mit Pfeil 37"/>
            <p:cNvCxnSpPr/>
            <p:nvPr/>
          </p:nvCxnSpPr>
          <p:spPr>
            <a:xfrm rot="4500000" flipH="1" flipV="1">
              <a:off x="2092016" y="5257998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 Verbindung mit Pfeil 35"/>
            <p:cNvCxnSpPr/>
            <p:nvPr/>
          </p:nvCxnSpPr>
          <p:spPr>
            <a:xfrm rot="3600000" flipH="1" flipV="1">
              <a:off x="1959800" y="5297393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 Verbindung mit Pfeil 34"/>
            <p:cNvCxnSpPr/>
            <p:nvPr/>
          </p:nvCxnSpPr>
          <p:spPr>
            <a:xfrm rot="2940000" flipH="1" flipV="1">
              <a:off x="1871851" y="5348333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 Verbindung mit Pfeil 33"/>
            <p:cNvCxnSpPr/>
            <p:nvPr/>
          </p:nvCxnSpPr>
          <p:spPr>
            <a:xfrm rot="2460000" flipH="1" flipV="1">
              <a:off x="1807200" y="539595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 Verbindung mit Pfeil 32"/>
            <p:cNvCxnSpPr/>
            <p:nvPr/>
          </p:nvCxnSpPr>
          <p:spPr>
            <a:xfrm rot="1740000" flipH="1" flipV="1">
              <a:off x="1725638" y="5481835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 Verbindung mit Pfeil 31"/>
            <p:cNvCxnSpPr/>
            <p:nvPr/>
          </p:nvCxnSpPr>
          <p:spPr>
            <a:xfrm rot="1260000" flipH="1" flipV="1">
              <a:off x="1672232" y="5541416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 Verbindung mit Pfeil 39"/>
            <p:cNvCxnSpPr/>
            <p:nvPr/>
          </p:nvCxnSpPr>
          <p:spPr>
            <a:xfrm rot="6240000" flipH="1" flipV="1">
              <a:off x="2357580" y="5290729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 Verbindung mit Pfeil 40"/>
            <p:cNvCxnSpPr/>
            <p:nvPr/>
          </p:nvCxnSpPr>
          <p:spPr>
            <a:xfrm rot="6720000" flipH="1" flipV="1">
              <a:off x="2432908" y="5322971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Gerade Verbindung mit Pfeil 46"/>
            <p:cNvCxnSpPr/>
            <p:nvPr/>
          </p:nvCxnSpPr>
          <p:spPr>
            <a:xfrm rot="7800000" flipH="1" flipV="1">
              <a:off x="2561855" y="5422453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Gerade Verbindung mit Pfeil 47"/>
            <p:cNvCxnSpPr/>
            <p:nvPr/>
          </p:nvCxnSpPr>
          <p:spPr>
            <a:xfrm rot="8220000" flipH="1" flipV="1">
              <a:off x="2612582" y="548544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 Verbindung mit Pfeil 48"/>
            <p:cNvCxnSpPr/>
            <p:nvPr/>
          </p:nvCxnSpPr>
          <p:spPr>
            <a:xfrm rot="8700000" flipH="1" flipV="1">
              <a:off x="2655676" y="5556105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Gerade Verbindung mit Pfeil 30"/>
            <p:cNvCxnSpPr/>
            <p:nvPr/>
          </p:nvCxnSpPr>
          <p:spPr>
            <a:xfrm rot="480000" flipH="1" flipV="1">
              <a:off x="1633418" y="5657387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Gerade Verbindung mit Pfeil 29"/>
            <p:cNvCxnSpPr/>
            <p:nvPr/>
          </p:nvCxnSpPr>
          <p:spPr>
            <a:xfrm rot="60000" flipH="1" flipV="1">
              <a:off x="1629453" y="5740192"/>
              <a:ext cx="1090490" cy="125003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Bogen 64"/>
            <p:cNvSpPr/>
            <p:nvPr/>
          </p:nvSpPr>
          <p:spPr>
            <a:xfrm>
              <a:off x="1394732" y="4576435"/>
              <a:ext cx="2641930" cy="2641930"/>
            </a:xfrm>
            <a:prstGeom prst="arc">
              <a:avLst>
                <a:gd name="adj1" fmla="val 11267227"/>
                <a:gd name="adj2" fmla="val 19834345"/>
              </a:avLst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  <a:prstDash val="solid"/>
              <a:headEnd type="triangl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79" name="Gruppieren 1054"/>
            <p:cNvGrpSpPr/>
            <p:nvPr/>
          </p:nvGrpSpPr>
          <p:grpSpPr>
            <a:xfrm>
              <a:off x="1057266" y="5130381"/>
              <a:ext cx="3057895" cy="749199"/>
              <a:chOff x="4869451" y="3147566"/>
              <a:chExt cx="3057895" cy="749199"/>
            </a:xfrm>
          </p:grpSpPr>
          <p:cxnSp>
            <p:nvCxnSpPr>
              <p:cNvPr id="80" name="Gerade Verbindung 1053"/>
              <p:cNvCxnSpPr/>
              <p:nvPr/>
            </p:nvCxnSpPr>
            <p:spPr>
              <a:xfrm flipH="1" flipV="1">
                <a:off x="4869451" y="3664820"/>
                <a:ext cx="1672631" cy="231945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1" name="Gerade Verbindung 94"/>
              <p:cNvCxnSpPr/>
              <p:nvPr/>
            </p:nvCxnSpPr>
            <p:spPr>
              <a:xfrm flipV="1">
                <a:off x="6538292" y="3147566"/>
                <a:ext cx="1389054" cy="746509"/>
              </a:xfrm>
              <a:prstGeom prst="line">
                <a:avLst/>
              </a:prstGeom>
              <a:ln w="28575">
                <a:prstDash val="sys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82" name="Content Placeholder 2"/>
            <p:cNvSpPr txBox="1">
              <a:spLocks/>
            </p:cNvSpPr>
            <p:nvPr/>
          </p:nvSpPr>
          <p:spPr>
            <a:xfrm rot="20649261">
              <a:off x="1172886" y="4445293"/>
              <a:ext cx="3010056" cy="2830744"/>
            </a:xfrm>
            <a:prstGeom prst="rect">
              <a:avLst/>
            </a:prstGeom>
          </p:spPr>
          <p:txBody>
            <a:bodyPr vert="horz" lIns="91440" tIns="45720" rIns="91440" bIns="45720" rtlCol="0">
              <a:prstTxWarp prst="textArchUp">
                <a:avLst>
                  <a:gd name="adj" fmla="val 12198861"/>
                </a:avLst>
              </a:prstTxWarp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20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Opening angle  </a:t>
              </a:r>
              <a:endPara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0"/>
                <p:cNvSpPr txBox="1"/>
                <p:nvPr/>
              </p:nvSpPr>
              <p:spPr>
                <a:xfrm rot="1080000">
                  <a:off x="2932497" y="4190328"/>
                  <a:ext cx="569134" cy="467553"/>
                </a:xfrm>
                <a:prstGeom prst="rect">
                  <a:avLst/>
                </a:prstGeom>
              </p:spPr>
              <p:txBody>
                <a:bodyPr wrap="none" rtlCol="0">
                  <a:spAutoFit/>
                </a:bodyPr>
                <a:lstStyle/>
                <a:p>
                  <a:pPr>
                    <a:spcBef>
                      <a:spcPct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200" b="1" i="1" smtClean="0">
                            <a:ln w="6350">
                              <a:noFill/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 </m:t>
                        </m:r>
                        <m:r>
                          <a:rPr lang="en-US" sz="2200" b="1" i="1">
                            <a:ln w="6350">
                              <a:noFill/>
                            </a:ln>
                            <a:solidFill>
                              <a:schemeClr val="tx1">
                                <a:lumMod val="65000"/>
                                <a:lumOff val="35000"/>
                              </a:schemeClr>
                            </a:solidFill>
                            <a:latin typeface="Cambria Math"/>
                            <a:ea typeface="Cambria Math"/>
                          </a:rPr>
                          <m:t>𝝋</m:t>
                        </m:r>
                      </m:oMath>
                    </m:oMathPara>
                  </a14:m>
                  <a:endParaRPr kumimoji="0" lang="en-US" sz="2200" b="1" kern="1200" noProof="0" dirty="0" smtClean="0">
                    <a:ln w="6350">
                      <a:noFill/>
                    </a:ln>
                    <a:solidFill>
                      <a:schemeClr val="tx1">
                        <a:lumMod val="65000"/>
                        <a:lumOff val="35000"/>
                      </a:schemeClr>
                    </a:solidFill>
                    <a:effectLst/>
                    <a:latin typeface="Calibri" pitchFamily="34" charset="0"/>
                    <a:ea typeface="+mj-ea"/>
                    <a:cs typeface="+mj-cs"/>
                  </a:endParaRPr>
                </a:p>
              </p:txBody>
            </p:sp>
          </mc:Choice>
          <mc:Fallback xmlns="">
            <p:sp>
              <p:nvSpPr>
                <p:cNvPr id="93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">
                  <a:off x="2932497" y="4190328"/>
                  <a:ext cx="569134" cy="46755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b="-5263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4" name="Content Placeholder 2"/>
            <p:cNvSpPr txBox="1">
              <a:spLocks/>
            </p:cNvSpPr>
            <p:nvPr/>
          </p:nvSpPr>
          <p:spPr>
            <a:xfrm rot="19933613">
              <a:off x="1719570" y="5610588"/>
              <a:ext cx="3010056" cy="7288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20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000" b="1" dirty="0" err="1" smtClean="0">
                  <a:solidFill>
                    <a:schemeClr val="tx1"/>
                  </a:solidFill>
                </a:rPr>
                <a:t>normals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  <p:sp>
          <p:nvSpPr>
            <p:cNvPr id="96" name="Content Placeholder 2"/>
            <p:cNvSpPr txBox="1">
              <a:spLocks/>
            </p:cNvSpPr>
            <p:nvPr/>
          </p:nvSpPr>
          <p:spPr>
            <a:xfrm rot="433613">
              <a:off x="733520" y="5770039"/>
              <a:ext cx="3010056" cy="7288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2000" b="1" dirty="0" smtClean="0">
                  <a:solidFill>
                    <a:schemeClr val="tx1"/>
                  </a:solidFill>
                </a:rPr>
                <a:t>Cone of</a:t>
              </a:r>
              <a:endParaRPr lang="en-US" sz="2000" b="1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7" name="Gerade Verbindung 6"/>
          <p:cNvCxnSpPr/>
          <p:nvPr/>
        </p:nvCxnSpPr>
        <p:spPr>
          <a:xfrm flipH="1" flipV="1">
            <a:off x="6780892" y="1556792"/>
            <a:ext cx="423018" cy="1950933"/>
          </a:xfrm>
          <a:prstGeom prst="line">
            <a:avLst/>
          </a:prstGeom>
          <a:ln w="28575">
            <a:solidFill>
              <a:srgbClr val="E10166"/>
            </a:solidFill>
            <a:prstDash val="dashDot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ontent Placeholder 2"/>
          <p:cNvSpPr txBox="1">
            <a:spLocks/>
          </p:cNvSpPr>
          <p:nvPr/>
        </p:nvSpPr>
        <p:spPr>
          <a:xfrm>
            <a:off x="5940152" y="1389165"/>
            <a:ext cx="2774009" cy="6716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Cone Axis</a:t>
            </a:r>
            <a:endParaRPr lang="en-US" sz="2000" b="1" dirty="0">
              <a:solidFill>
                <a:srgbClr val="E10166"/>
              </a:solidFill>
            </a:endParaRPr>
          </a:p>
        </p:txBody>
      </p:sp>
      <p:grpSp>
        <p:nvGrpSpPr>
          <p:cNvPr id="92" name="Group 56"/>
          <p:cNvGrpSpPr/>
          <p:nvPr/>
        </p:nvGrpSpPr>
        <p:grpSpPr>
          <a:xfrm>
            <a:off x="4644008" y="4610636"/>
            <a:ext cx="813381" cy="1963300"/>
            <a:chOff x="4868372" y="2912042"/>
            <a:chExt cx="1108482" cy="2675599"/>
          </a:xfrm>
        </p:grpSpPr>
        <p:cxnSp>
          <p:nvCxnSpPr>
            <p:cNvPr id="95" name="Gerade Verbindung mit Pfeil 4"/>
            <p:cNvCxnSpPr/>
            <p:nvPr/>
          </p:nvCxnSpPr>
          <p:spPr>
            <a:xfrm rot="240000" flipH="1" flipV="1">
              <a:off x="5604074" y="5544909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Gerade Verbindung mit Pfeil 9"/>
            <p:cNvCxnSpPr/>
            <p:nvPr/>
          </p:nvCxnSpPr>
          <p:spPr>
            <a:xfrm rot="1260000" flipH="1" flipV="1">
              <a:off x="5267805" y="5426231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Gerade Verbindung mit Pfeil 11"/>
            <p:cNvCxnSpPr/>
            <p:nvPr/>
          </p:nvCxnSpPr>
          <p:spPr>
            <a:xfrm rot="2460000" flipH="1" flipV="1">
              <a:off x="4978584" y="5201079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mit Pfeil 13"/>
            <p:cNvCxnSpPr/>
            <p:nvPr/>
          </p:nvCxnSpPr>
          <p:spPr>
            <a:xfrm rot="3600000" flipH="1" flipV="1">
              <a:off x="4776835" y="4890569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Gerade Verbindung mit Pfeil 14"/>
            <p:cNvCxnSpPr/>
            <p:nvPr/>
          </p:nvCxnSpPr>
          <p:spPr>
            <a:xfrm rot="4980000" flipH="1" flipV="1">
              <a:off x="4703348" y="4534557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Gerade Verbindung mit Pfeil 17"/>
            <p:cNvCxnSpPr/>
            <p:nvPr/>
          </p:nvCxnSpPr>
          <p:spPr>
            <a:xfrm rot="6240000" flipH="1" flipV="1">
              <a:off x="4766789" y="4180057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Gerade Verbindung mit Pfeil 20"/>
            <p:cNvCxnSpPr/>
            <p:nvPr/>
          </p:nvCxnSpPr>
          <p:spPr>
            <a:xfrm rot="6240000" flipH="1" flipV="1">
              <a:off x="4894481" y="3843064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Gerade Verbindung mit Pfeil 22"/>
            <p:cNvCxnSpPr/>
            <p:nvPr/>
          </p:nvCxnSpPr>
          <p:spPr>
            <a:xfrm rot="5280000" flipH="1" flipV="1">
              <a:off x="4967990" y="3495231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Gerade Verbindung mit Pfeil 24"/>
            <p:cNvCxnSpPr/>
            <p:nvPr/>
          </p:nvCxnSpPr>
          <p:spPr>
            <a:xfrm rot="6780000" flipH="1" flipV="1">
              <a:off x="5071080" y="3155370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Gerade Verbindung mit Pfeil 27"/>
            <p:cNvCxnSpPr/>
            <p:nvPr/>
          </p:nvCxnSpPr>
          <p:spPr>
            <a:xfrm rot="8700000" flipH="1" flipV="1">
              <a:off x="5323750" y="2912042"/>
              <a:ext cx="372780" cy="42732"/>
            </a:xfrm>
            <a:prstGeom prst="straightConnector1">
              <a:avLst/>
            </a:prstGeom>
            <a:ln w="31750" cap="flat">
              <a:round/>
              <a:tailEnd type="triangle" w="med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Arrow Connector 68"/>
          <p:cNvCxnSpPr/>
          <p:nvPr/>
        </p:nvCxnSpPr>
        <p:spPr>
          <a:xfrm flipH="1" flipV="1">
            <a:off x="5220936" y="4548645"/>
            <a:ext cx="237214" cy="2034794"/>
          </a:xfrm>
          <a:prstGeom prst="straightConnector1">
            <a:avLst/>
          </a:prstGeom>
          <a:ln w="28575">
            <a:solidFill>
              <a:srgbClr val="E10166"/>
            </a:solidFill>
            <a:prstDash val="solid"/>
            <a:headEnd type="oval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Content Placeholder 2"/>
          <p:cNvSpPr txBox="1">
            <a:spLocks/>
          </p:cNvSpPr>
          <p:nvPr/>
        </p:nvSpPr>
        <p:spPr>
          <a:xfrm>
            <a:off x="2123728" y="5076425"/>
            <a:ext cx="3487976" cy="7288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Average surface</a:t>
            </a:r>
          </a:p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rgbClr val="E10166"/>
                </a:solidFill>
              </a:rPr>
              <a:t> orientation</a:t>
            </a:r>
            <a:endParaRPr lang="en-US" sz="2000" b="1" dirty="0">
              <a:solidFill>
                <a:srgbClr val="E10166"/>
              </a:solidFill>
            </a:endParaRPr>
          </a:p>
        </p:txBody>
      </p:sp>
      <p:cxnSp>
        <p:nvCxnSpPr>
          <p:cNvPr id="114" name="Straight Arrow Connector 68"/>
          <p:cNvCxnSpPr/>
          <p:nvPr/>
        </p:nvCxnSpPr>
        <p:spPr>
          <a:xfrm>
            <a:off x="2113560" y="2079945"/>
            <a:ext cx="98509" cy="844999"/>
          </a:xfrm>
          <a:prstGeom prst="straightConnector1">
            <a:avLst/>
          </a:prstGeom>
          <a:ln w="28575">
            <a:solidFill>
              <a:srgbClr val="E10166"/>
            </a:solidFill>
            <a:prstDash val="solid"/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68"/>
          <p:cNvCxnSpPr/>
          <p:nvPr/>
        </p:nvCxnSpPr>
        <p:spPr>
          <a:xfrm>
            <a:off x="2590777" y="2026940"/>
            <a:ext cx="98509" cy="844999"/>
          </a:xfrm>
          <a:prstGeom prst="straightConnector1">
            <a:avLst/>
          </a:prstGeom>
          <a:ln w="28575">
            <a:solidFill>
              <a:srgbClr val="E10166"/>
            </a:solidFill>
            <a:prstDash val="solid"/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hteck 30"/>
          <p:cNvSpPr/>
          <p:nvPr/>
        </p:nvSpPr>
        <p:spPr>
          <a:xfrm>
            <a:off x="1297226" y="3154680"/>
            <a:ext cx="2489914" cy="835234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8" name="Rechteck 117"/>
          <p:cNvSpPr/>
          <p:nvPr/>
        </p:nvSpPr>
        <p:spPr>
          <a:xfrm rot="21228324">
            <a:off x="1257735" y="3007836"/>
            <a:ext cx="2582067" cy="1123333"/>
          </a:xfrm>
          <a:prstGeom prst="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19" name="Content Placeholder 2"/>
          <p:cNvSpPr txBox="1">
            <a:spLocks/>
          </p:cNvSpPr>
          <p:nvPr/>
        </p:nvSpPr>
        <p:spPr>
          <a:xfrm>
            <a:off x="1732096" y="3068960"/>
            <a:ext cx="348797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8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AABB</a:t>
            </a:r>
            <a:endParaRPr lang="en-US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0" name="Content Placeholder 2"/>
          <p:cNvSpPr txBox="1">
            <a:spLocks/>
          </p:cNvSpPr>
          <p:nvPr/>
        </p:nvSpPr>
        <p:spPr>
          <a:xfrm rot="21240000">
            <a:off x="1000139" y="4068313"/>
            <a:ext cx="348797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Projection frustum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121" name="Group 1166"/>
          <p:cNvGrpSpPr/>
          <p:nvPr/>
        </p:nvGrpSpPr>
        <p:grpSpPr>
          <a:xfrm rot="10416222">
            <a:off x="1263114" y="3019977"/>
            <a:ext cx="2542535" cy="1015482"/>
            <a:chOff x="1947309" y="2907815"/>
            <a:chExt cx="2088399" cy="1015482"/>
          </a:xfrm>
        </p:grpSpPr>
        <p:cxnSp>
          <p:nvCxnSpPr>
            <p:cNvPr id="122" name="Straight Arrow Connector 96"/>
            <p:cNvCxnSpPr/>
            <p:nvPr/>
          </p:nvCxnSpPr>
          <p:spPr>
            <a:xfrm rot="11183778">
              <a:off x="1968749" y="2907815"/>
              <a:ext cx="93045" cy="101048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Arrow Connector 97"/>
            <p:cNvCxnSpPr/>
            <p:nvPr/>
          </p:nvCxnSpPr>
          <p:spPr>
            <a:xfrm rot="11183778">
              <a:off x="2164884" y="3285479"/>
              <a:ext cx="58546" cy="63582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Arrow Connector 98"/>
            <p:cNvCxnSpPr/>
            <p:nvPr/>
          </p:nvCxnSpPr>
          <p:spPr>
            <a:xfrm rot="11183778">
              <a:off x="2370691" y="3436712"/>
              <a:ext cx="44664" cy="485066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99"/>
            <p:cNvCxnSpPr/>
            <p:nvPr/>
          </p:nvCxnSpPr>
          <p:spPr>
            <a:xfrm rot="11183778">
              <a:off x="2571362" y="3476012"/>
              <a:ext cx="41057" cy="445890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00"/>
            <p:cNvCxnSpPr/>
            <p:nvPr/>
          </p:nvCxnSpPr>
          <p:spPr>
            <a:xfrm rot="11183778">
              <a:off x="2774341" y="3586325"/>
              <a:ext cx="30256" cy="328580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Arrow Connector 101"/>
            <p:cNvCxnSpPr/>
            <p:nvPr/>
          </p:nvCxnSpPr>
          <p:spPr>
            <a:xfrm rot="11183778">
              <a:off x="2981020" y="3721580"/>
              <a:ext cx="18082" cy="196369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02"/>
            <p:cNvCxnSpPr/>
            <p:nvPr/>
          </p:nvCxnSpPr>
          <p:spPr>
            <a:xfrm rot="11183778">
              <a:off x="3182218" y="3786578"/>
              <a:ext cx="12549" cy="136293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Arrow Connector 103"/>
            <p:cNvCxnSpPr/>
            <p:nvPr/>
          </p:nvCxnSpPr>
          <p:spPr>
            <a:xfrm rot="11183778">
              <a:off x="3381880" y="3796768"/>
              <a:ext cx="11397" cy="12377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Arrow Connector 104"/>
            <p:cNvCxnSpPr/>
            <p:nvPr/>
          </p:nvCxnSpPr>
          <p:spPr>
            <a:xfrm rot="11183778">
              <a:off x="3579155" y="3755058"/>
              <a:ext cx="15009" cy="162997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05"/>
            <p:cNvCxnSpPr/>
            <p:nvPr/>
          </p:nvCxnSpPr>
          <p:spPr>
            <a:xfrm rot="11183778">
              <a:off x="3775109" y="3604149"/>
              <a:ext cx="24632" cy="318472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06"/>
            <p:cNvCxnSpPr/>
            <p:nvPr/>
          </p:nvCxnSpPr>
          <p:spPr>
            <a:xfrm rot="11183778">
              <a:off x="3937826" y="3333290"/>
              <a:ext cx="54159" cy="588167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07"/>
            <p:cNvCxnSpPr/>
            <p:nvPr/>
          </p:nvCxnSpPr>
          <p:spPr>
            <a:xfrm>
              <a:off x="1947309" y="3923297"/>
              <a:ext cx="20883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/>
              <p:cNvSpPr txBox="1"/>
              <p:nvPr/>
            </p:nvSpPr>
            <p:spPr>
              <a:xfrm>
                <a:off x="3288063" y="5685179"/>
                <a:ext cx="1270348" cy="912173"/>
              </a:xfrm>
              <a:prstGeom prst="rect">
                <a:avLst/>
              </a:prstGeom>
            </p:spPr>
            <p:txBody>
              <a:bodyPr wrap="none" rtlCol="0">
                <a:spAutoFit/>
              </a:bodyPr>
              <a:lstStyle/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kumimoji="0" lang="en-US" sz="2200" b="1" i="1" kern="1200" noProof="0" smtClean="0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j-ea"/>
                                  <a:cs typeface="+mj-cs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kumimoji="0" lang="en-US" sz="2200" b="1" i="1" kern="1200" noProof="0" smtClean="0">
                                      <a:ln w="6350"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j-ea"/>
                                      <a:cs typeface="+mj-cs"/>
                                    </a:rPr>
                                  </m:ctrlPr>
                                </m:accPr>
                                <m:e>
                                  <m:r>
                                    <a:rPr kumimoji="0" lang="en-US" sz="2200" b="1" i="0" kern="1200" noProof="0" smtClean="0">
                                      <a:ln w="6350"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/>
                                      <a:ea typeface="+mj-ea"/>
                                      <a:cs typeface="+mj-cs"/>
                                    </a:rPr>
                                    <m:t>𝐧</m:t>
                                  </m:r>
                                </m:e>
                              </m:acc>
                            </m:e>
                            <m:sub>
                              <m:r>
                                <a:rPr kumimoji="0" lang="en-US" sz="2200" b="1" i="1" kern="1200" noProof="0" smtClean="0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  <a:ea typeface="+mj-ea"/>
                                  <a:cs typeface="+mj-cs"/>
                                </a:rPr>
                                <m:t>𝒊</m:t>
                              </m:r>
                            </m:sub>
                          </m:sSub>
                          <m:r>
                            <a:rPr kumimoji="0" lang="en-US" sz="2200" b="1" i="1" kern="1200" noProof="0" smtClean="0">
                              <a:ln w="6350"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Cambria Math"/>
                              <a:ea typeface="+mj-ea"/>
                              <a:cs typeface="+mj-cs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200" b="1" i="1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200" b="1" i="1" smtClean="0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𝑨</m:t>
                              </m:r>
                            </m:e>
                            <m:sub>
                              <m:r>
                                <a:rPr lang="en-US" sz="2200" b="1" i="1">
                                  <a:ln w="6350"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kumimoji="0" lang="en-US" sz="2200" b="1" kern="1200" noProof="0" dirty="0" smtClean="0">
                  <a:ln w="6350"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101" name="TextBox 10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8063" y="5685179"/>
                <a:ext cx="1270348" cy="912173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4" name="Content Placeholder 2"/>
          <p:cNvSpPr txBox="1">
            <a:spLocks/>
          </p:cNvSpPr>
          <p:nvPr/>
        </p:nvSpPr>
        <p:spPr>
          <a:xfrm>
            <a:off x="4355976" y="5966372"/>
            <a:ext cx="3487976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Atlas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243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8" grpId="1"/>
      <p:bldP spid="112" grpId="0"/>
      <p:bldP spid="112" grpId="1"/>
      <p:bldP spid="31" grpId="0" animBg="1"/>
      <p:bldP spid="118" grpId="0" animBg="1"/>
      <p:bldP spid="119" grpId="0"/>
      <p:bldP spid="120" grpId="0"/>
      <p:bldP spid="101" grpId="0"/>
      <p:bldP spid="101" grpId="1"/>
      <p:bldP spid="1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SUMMARY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04528" y="1124744"/>
            <a:ext cx="7739880" cy="5447528"/>
          </a:xfrm>
        </p:spPr>
        <p:txBody>
          <a:bodyPr>
            <a:normAutofit/>
          </a:bodyPr>
          <a:lstStyle/>
          <a:p>
            <a:pPr marL="72000" indent="0">
              <a:buNone/>
            </a:pPr>
            <a:endParaRPr lang="en-US" b="1" dirty="0"/>
          </a:p>
          <a:p>
            <a:r>
              <a:rPr lang="en-US" dirty="0" smtClean="0"/>
              <a:t>Refinement </a:t>
            </a:r>
            <a:r>
              <a:rPr lang="en-US" dirty="0"/>
              <a:t>criteria (“</a:t>
            </a:r>
            <a:r>
              <a:rPr lang="en-US" i="1" dirty="0"/>
              <a:t>whether to split”</a:t>
            </a:r>
            <a:r>
              <a:rPr lang="en-US" dirty="0"/>
              <a:t>):</a:t>
            </a:r>
          </a:p>
          <a:p>
            <a:pPr marL="72000" lvl="1" indent="0">
              <a:buNone/>
            </a:pPr>
            <a:r>
              <a:rPr lang="en-US" b="1" dirty="0" smtClean="0"/>
              <a:t>	Cone </a:t>
            </a:r>
            <a:r>
              <a:rPr lang="en-US" b="1" dirty="0"/>
              <a:t>of </a:t>
            </a:r>
            <a:r>
              <a:rPr lang="en-US" b="1" dirty="0" err="1"/>
              <a:t>normals</a:t>
            </a:r>
            <a:r>
              <a:rPr lang="en-US" b="1" dirty="0"/>
              <a:t>    </a:t>
            </a:r>
            <a:r>
              <a:rPr lang="en-US" i="1" dirty="0"/>
              <a:t>or    </a:t>
            </a:r>
            <a:r>
              <a:rPr lang="en-US" b="1" dirty="0"/>
              <a:t>Projected surface area</a:t>
            </a:r>
            <a:br>
              <a:rPr lang="en-US" b="1" dirty="0"/>
            </a:br>
            <a:endParaRPr lang="en-US" b="1" dirty="0"/>
          </a:p>
          <a:p>
            <a:r>
              <a:rPr lang="en-US" dirty="0"/>
              <a:t>Subdivision strategies (</a:t>
            </a:r>
            <a:r>
              <a:rPr lang="en-US" i="1" dirty="0"/>
              <a:t>“where to split</a:t>
            </a:r>
            <a:r>
              <a:rPr lang="en-US" i="1" dirty="0" smtClean="0"/>
              <a:t>”</a:t>
            </a:r>
            <a:r>
              <a:rPr lang="en-US" dirty="0" smtClean="0"/>
              <a:t>):</a:t>
            </a:r>
          </a:p>
          <a:p>
            <a:pPr marL="324000" lvl="1" indent="0">
              <a:buNone/>
            </a:pPr>
            <a:r>
              <a:rPr lang="en-US" b="1" dirty="0"/>
              <a:t>	Spatial </a:t>
            </a:r>
            <a:r>
              <a:rPr lang="en-US" b="1" dirty="0" smtClean="0"/>
              <a:t>median    </a:t>
            </a:r>
            <a:r>
              <a:rPr lang="en-US" i="1" dirty="0" smtClean="0"/>
              <a:t>or    </a:t>
            </a:r>
            <a:r>
              <a:rPr lang="en-US" b="1" dirty="0" smtClean="0"/>
              <a:t>Modified SAH</a:t>
            </a:r>
            <a:endParaRPr lang="en-US" b="1" dirty="0"/>
          </a:p>
          <a:p>
            <a:pPr marL="324000" lvl="1" indent="0">
              <a:buNone/>
            </a:pPr>
            <a:r>
              <a:rPr lang="en-US" i="1" dirty="0" smtClean="0"/>
              <a:t> </a:t>
            </a:r>
            <a:r>
              <a:rPr lang="en-US" i="1" dirty="0"/>
              <a:t>	</a:t>
            </a:r>
            <a:r>
              <a:rPr lang="en-US" i="1" dirty="0" smtClean="0"/>
              <a:t>               and</a:t>
            </a:r>
            <a:r>
              <a:rPr lang="en-US" b="1" dirty="0" smtClean="0"/>
              <a:t>   Object </a:t>
            </a:r>
            <a:r>
              <a:rPr lang="en-US" b="1" dirty="0"/>
              <a:t>split</a:t>
            </a:r>
          </a:p>
          <a:p>
            <a:endParaRPr lang="en-US" dirty="0" smtClean="0"/>
          </a:p>
          <a:p>
            <a:r>
              <a:rPr lang="en-US" dirty="0" smtClean="0"/>
              <a:t>User-defined </a:t>
            </a:r>
            <a:r>
              <a:rPr lang="en-US" dirty="0"/>
              <a:t>parameters (</a:t>
            </a:r>
            <a:r>
              <a:rPr lang="en-US" i="1" dirty="0"/>
              <a:t>“what quality”</a:t>
            </a:r>
            <a:r>
              <a:rPr lang="en-US" dirty="0"/>
              <a:t>):</a:t>
            </a:r>
          </a:p>
          <a:p>
            <a:pPr marL="324000" lvl="1" indent="0">
              <a:buNone/>
            </a:pPr>
            <a:r>
              <a:rPr lang="en-US" i="1" dirty="0" smtClean="0"/>
              <a:t>	global</a:t>
            </a:r>
            <a:r>
              <a:rPr lang="en-US" dirty="0"/>
              <a:t>: </a:t>
            </a:r>
            <a:r>
              <a:rPr lang="en-US" b="1" dirty="0" smtClean="0"/>
              <a:t>Sampling rate</a:t>
            </a:r>
            <a:endParaRPr lang="en-US" b="1" dirty="0"/>
          </a:p>
          <a:p>
            <a:pPr marL="324000" lvl="1" indent="0">
              <a:buNone/>
            </a:pPr>
            <a:r>
              <a:rPr lang="en-US" i="1" dirty="0" smtClean="0"/>
              <a:t>	</a:t>
            </a:r>
            <a:r>
              <a:rPr lang="en-US" sz="1400" i="1" dirty="0" smtClean="0"/>
              <a:t> </a:t>
            </a:r>
            <a:r>
              <a:rPr lang="en-US" i="1" dirty="0" smtClean="0"/>
              <a:t>  </a:t>
            </a:r>
            <a:r>
              <a:rPr lang="en-US" i="1" dirty="0"/>
              <a:t>local</a:t>
            </a:r>
            <a:r>
              <a:rPr lang="en-US" dirty="0"/>
              <a:t>: </a:t>
            </a:r>
            <a:r>
              <a:rPr lang="en-US" b="1" dirty="0"/>
              <a:t>Opening </a:t>
            </a:r>
            <a:r>
              <a:rPr lang="en-US" b="1" dirty="0" smtClean="0"/>
              <a:t>angle </a:t>
            </a:r>
            <a:r>
              <a:rPr lang="en-US" i="1" dirty="0" smtClean="0"/>
              <a:t>or</a:t>
            </a:r>
            <a:r>
              <a:rPr lang="en-US" dirty="0" smtClean="0"/>
              <a:t> </a:t>
            </a:r>
            <a:r>
              <a:rPr lang="en-US" b="1" dirty="0" smtClean="0"/>
              <a:t>Area ratio</a:t>
            </a:r>
            <a:endParaRPr lang="en-US" dirty="0" smtClean="0"/>
          </a:p>
          <a:p>
            <a:pPr marL="72000" indent="0">
              <a:buNone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46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(Previous Work)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2050" name="Picture 2" descr="D:\papers\RBVH-EG2012\presentation\figures\bunny_0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59958"/>
            <a:ext cx="3062298" cy="320514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148064" y="4594273"/>
            <a:ext cx="3024336" cy="1842660"/>
            <a:chOff x="5148064" y="4594273"/>
            <a:chExt cx="3024336" cy="1842660"/>
          </a:xfrm>
        </p:grpSpPr>
        <p:sp>
          <p:nvSpPr>
            <p:cNvPr id="199" name="Content Placeholder 2"/>
            <p:cNvSpPr txBox="1">
              <a:spLocks/>
            </p:cNvSpPr>
            <p:nvPr/>
          </p:nvSpPr>
          <p:spPr>
            <a:xfrm>
              <a:off x="5148064" y="4876395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[Ernst and Greiner 2007]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0" name="Content Placeholder 2"/>
            <p:cNvSpPr txBox="1">
              <a:spLocks/>
            </p:cNvSpPr>
            <p:nvPr/>
          </p:nvSpPr>
          <p:spPr>
            <a:xfrm>
              <a:off x="5148064" y="4594273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Havran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2000]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1" name="Content Placeholder 2"/>
            <p:cNvSpPr txBox="1">
              <a:spLocks/>
            </p:cNvSpPr>
            <p:nvPr/>
          </p:nvSpPr>
          <p:spPr>
            <a:xfrm>
              <a:off x="5148064" y="5158517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Damnertz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and Keller 2008]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2" name="Content Placeholder 2"/>
            <p:cNvSpPr txBox="1">
              <a:spLocks/>
            </p:cNvSpPr>
            <p:nvPr/>
          </p:nvSpPr>
          <p:spPr>
            <a:xfrm>
              <a:off x="5148064" y="6004885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Lauterbach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et al. 2009]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3" name="Content Placeholder 2"/>
            <p:cNvSpPr txBox="1">
              <a:spLocks/>
            </p:cNvSpPr>
            <p:nvPr/>
          </p:nvSpPr>
          <p:spPr>
            <a:xfrm>
              <a:off x="5148064" y="5440639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[Popov et al. 2009]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4" name="Content Placeholder 2"/>
            <p:cNvSpPr txBox="1">
              <a:spLocks/>
            </p:cNvSpPr>
            <p:nvPr/>
          </p:nvSpPr>
          <p:spPr>
            <a:xfrm>
              <a:off x="5148064" y="5722761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Aila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and 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Laine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2009]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12269" y="1960265"/>
            <a:ext cx="3577101" cy="3949230"/>
            <a:chOff x="179512" y="1960265"/>
            <a:chExt cx="3577101" cy="3949230"/>
          </a:xfrm>
        </p:grpSpPr>
        <p:grpSp>
          <p:nvGrpSpPr>
            <p:cNvPr id="438" name="Gruppieren 437"/>
            <p:cNvGrpSpPr/>
            <p:nvPr/>
          </p:nvGrpSpPr>
          <p:grpSpPr>
            <a:xfrm>
              <a:off x="361059" y="2677164"/>
              <a:ext cx="3229139" cy="3103588"/>
              <a:chOff x="622184" y="2677164"/>
              <a:chExt cx="3229139" cy="3103588"/>
            </a:xfrm>
          </p:grpSpPr>
          <p:cxnSp>
            <p:nvCxnSpPr>
              <p:cNvPr id="439" name="Gerade Verbindung 438"/>
              <p:cNvCxnSpPr>
                <a:stCxn id="515" idx="3"/>
                <a:endCxn id="514" idx="0"/>
              </p:cNvCxnSpPr>
              <p:nvPr/>
            </p:nvCxnSpPr>
            <p:spPr>
              <a:xfrm flipH="1">
                <a:off x="984450" y="408208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0" name="Gerade Verbindung 439"/>
              <p:cNvCxnSpPr>
                <a:stCxn id="515" idx="5"/>
                <a:endCxn id="516" idx="0"/>
              </p:cNvCxnSpPr>
              <p:nvPr/>
            </p:nvCxnSpPr>
            <p:spPr>
              <a:xfrm>
                <a:off x="1184656" y="408208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1" name="Gerade Verbindung 440"/>
              <p:cNvCxnSpPr/>
              <p:nvPr/>
            </p:nvCxnSpPr>
            <p:spPr>
              <a:xfrm flipH="1">
                <a:off x="1203472" y="4314950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2" name="Gerade Verbindung 441"/>
              <p:cNvCxnSpPr/>
              <p:nvPr/>
            </p:nvCxnSpPr>
            <p:spPr>
              <a:xfrm>
                <a:off x="1339868" y="4310187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3" name="Gerade Verbindung 442"/>
              <p:cNvCxnSpPr>
                <a:stCxn id="518" idx="3"/>
              </p:cNvCxnSpPr>
              <p:nvPr/>
            </p:nvCxnSpPr>
            <p:spPr>
              <a:xfrm flipH="1">
                <a:off x="640664" y="453309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4" name="Gerade Verbindung 443"/>
              <p:cNvCxnSpPr>
                <a:stCxn id="518" idx="5"/>
                <a:endCxn id="519" idx="0"/>
              </p:cNvCxnSpPr>
              <p:nvPr/>
            </p:nvCxnSpPr>
            <p:spPr>
              <a:xfrm>
                <a:off x="840870" y="453309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5" name="Gerade Verbindung 444"/>
              <p:cNvCxnSpPr/>
              <p:nvPr/>
            </p:nvCxnSpPr>
            <p:spPr>
              <a:xfrm flipH="1">
                <a:off x="824507" y="430453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6" name="Gerade Verbindung 445"/>
              <p:cNvCxnSpPr>
                <a:endCxn id="560" idx="5"/>
              </p:cNvCxnSpPr>
              <p:nvPr/>
            </p:nvCxnSpPr>
            <p:spPr>
              <a:xfrm>
                <a:off x="972320" y="4290250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7" name="Gerade Verbindung 446"/>
              <p:cNvCxnSpPr/>
              <p:nvPr/>
            </p:nvCxnSpPr>
            <p:spPr>
              <a:xfrm flipH="1">
                <a:off x="801814" y="475554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8" name="Gerade Verbindung 447"/>
              <p:cNvCxnSpPr/>
              <p:nvPr/>
            </p:nvCxnSpPr>
            <p:spPr>
              <a:xfrm>
                <a:off x="1002020" y="4755549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49" name="Gerade Verbindung 448"/>
              <p:cNvCxnSpPr>
                <a:stCxn id="521" idx="3"/>
                <a:endCxn id="520" idx="7"/>
              </p:cNvCxnSpPr>
              <p:nvPr/>
            </p:nvCxnSpPr>
            <p:spPr>
              <a:xfrm flipH="1">
                <a:off x="1022192" y="3429000"/>
                <a:ext cx="350266" cy="339566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0" name="Gerade Verbindung 449"/>
              <p:cNvCxnSpPr/>
              <p:nvPr/>
            </p:nvCxnSpPr>
            <p:spPr>
              <a:xfrm flipH="1">
                <a:off x="800946" y="386592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1" name="Gerade Verbindung 450"/>
              <p:cNvCxnSpPr/>
              <p:nvPr/>
            </p:nvCxnSpPr>
            <p:spPr>
              <a:xfrm>
                <a:off x="1001152" y="386592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2" name="Gerade Verbindung 451"/>
              <p:cNvCxnSpPr>
                <a:stCxn id="537" idx="3"/>
                <a:endCxn id="536" idx="0"/>
              </p:cNvCxnSpPr>
              <p:nvPr/>
            </p:nvCxnSpPr>
            <p:spPr>
              <a:xfrm flipH="1">
                <a:off x="965970" y="497702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3" name="Gerade Verbindung 452"/>
              <p:cNvCxnSpPr>
                <a:stCxn id="537" idx="5"/>
                <a:endCxn id="538" idx="0"/>
              </p:cNvCxnSpPr>
              <p:nvPr/>
            </p:nvCxnSpPr>
            <p:spPr>
              <a:xfrm>
                <a:off x="1166176" y="497702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4" name="Gerade Verbindung 453"/>
              <p:cNvCxnSpPr/>
              <p:nvPr/>
            </p:nvCxnSpPr>
            <p:spPr>
              <a:xfrm flipH="1">
                <a:off x="1184992" y="5209889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5" name="Gerade Verbindung 454"/>
              <p:cNvCxnSpPr/>
              <p:nvPr/>
            </p:nvCxnSpPr>
            <p:spPr>
              <a:xfrm>
                <a:off x="1321388" y="5205126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6" name="Gerade Verbindung 455"/>
              <p:cNvCxnSpPr>
                <a:stCxn id="539" idx="3"/>
              </p:cNvCxnSpPr>
              <p:nvPr/>
            </p:nvCxnSpPr>
            <p:spPr>
              <a:xfrm flipH="1">
                <a:off x="622184" y="542803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7" name="Gerade Verbindung 456"/>
              <p:cNvCxnSpPr>
                <a:stCxn id="539" idx="5"/>
                <a:endCxn id="540" idx="0"/>
              </p:cNvCxnSpPr>
              <p:nvPr/>
            </p:nvCxnSpPr>
            <p:spPr>
              <a:xfrm>
                <a:off x="822390" y="542803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8" name="Gerade Verbindung 457"/>
              <p:cNvCxnSpPr/>
              <p:nvPr/>
            </p:nvCxnSpPr>
            <p:spPr>
              <a:xfrm flipH="1">
                <a:off x="806027" y="519947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59" name="Gerade Verbindung 458"/>
              <p:cNvCxnSpPr/>
              <p:nvPr/>
            </p:nvCxnSpPr>
            <p:spPr>
              <a:xfrm>
                <a:off x="953840" y="5185189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0" name="Gerade Verbindung 459"/>
              <p:cNvCxnSpPr/>
              <p:nvPr/>
            </p:nvCxnSpPr>
            <p:spPr>
              <a:xfrm flipH="1">
                <a:off x="783334" y="565048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1" name="Gerade Verbindung 460"/>
              <p:cNvCxnSpPr/>
              <p:nvPr/>
            </p:nvCxnSpPr>
            <p:spPr>
              <a:xfrm>
                <a:off x="983540" y="565048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2" name="Gerade Verbindung 461"/>
              <p:cNvCxnSpPr>
                <a:stCxn id="533" idx="5"/>
                <a:endCxn id="531" idx="1"/>
              </p:cNvCxnSpPr>
              <p:nvPr/>
            </p:nvCxnSpPr>
            <p:spPr>
              <a:xfrm>
                <a:off x="2456260" y="2677164"/>
                <a:ext cx="645539" cy="573597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3" name="Gerade Verbindung 462"/>
              <p:cNvCxnSpPr>
                <a:stCxn id="512" idx="3"/>
              </p:cNvCxnSpPr>
              <p:nvPr/>
            </p:nvCxnSpPr>
            <p:spPr>
              <a:xfrm flipH="1">
                <a:off x="1614103" y="408208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4" name="Gerade Verbindung 463"/>
              <p:cNvCxnSpPr>
                <a:stCxn id="512" idx="5"/>
                <a:endCxn id="513" idx="0"/>
              </p:cNvCxnSpPr>
              <p:nvPr/>
            </p:nvCxnSpPr>
            <p:spPr>
              <a:xfrm>
                <a:off x="1814309" y="408208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5" name="Gerade Verbindung 464"/>
              <p:cNvCxnSpPr>
                <a:stCxn id="517" idx="3"/>
              </p:cNvCxnSpPr>
              <p:nvPr/>
            </p:nvCxnSpPr>
            <p:spPr>
              <a:xfrm flipH="1">
                <a:off x="1797946" y="3873701"/>
                <a:ext cx="103658" cy="110092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6" name="Gerade Verbindung 465"/>
              <p:cNvCxnSpPr>
                <a:stCxn id="517" idx="5"/>
              </p:cNvCxnSpPr>
              <p:nvPr/>
            </p:nvCxnSpPr>
            <p:spPr>
              <a:xfrm>
                <a:off x="2018324" y="3873701"/>
                <a:ext cx="103658" cy="10927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7" name="Gerade Verbindung 466"/>
              <p:cNvCxnSpPr/>
              <p:nvPr/>
            </p:nvCxnSpPr>
            <p:spPr>
              <a:xfrm>
                <a:off x="1975459" y="4304539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8" name="Gerade Verbindung 467"/>
              <p:cNvCxnSpPr>
                <a:stCxn id="521" idx="5"/>
                <a:endCxn id="517" idx="1"/>
              </p:cNvCxnSpPr>
              <p:nvPr/>
            </p:nvCxnSpPr>
            <p:spPr>
              <a:xfrm>
                <a:off x="1551338" y="3429000"/>
                <a:ext cx="350266" cy="327981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69" name="Gerade Verbindung 468"/>
              <p:cNvCxnSpPr>
                <a:stCxn id="525" idx="3"/>
                <a:endCxn id="524" idx="0"/>
              </p:cNvCxnSpPr>
              <p:nvPr/>
            </p:nvCxnSpPr>
            <p:spPr>
              <a:xfrm flipH="1">
                <a:off x="2713791" y="408272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0" name="Gerade Verbindung 469"/>
              <p:cNvCxnSpPr>
                <a:stCxn id="525" idx="5"/>
                <a:endCxn id="526" idx="0"/>
              </p:cNvCxnSpPr>
              <p:nvPr/>
            </p:nvCxnSpPr>
            <p:spPr>
              <a:xfrm>
                <a:off x="2913997" y="408272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1" name="Gerade Verbindung 470"/>
              <p:cNvCxnSpPr>
                <a:stCxn id="528" idx="3"/>
              </p:cNvCxnSpPr>
              <p:nvPr/>
            </p:nvCxnSpPr>
            <p:spPr>
              <a:xfrm flipH="1">
                <a:off x="2370005" y="453373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2" name="Gerade Verbindung 471"/>
              <p:cNvCxnSpPr/>
              <p:nvPr/>
            </p:nvCxnSpPr>
            <p:spPr>
              <a:xfrm flipH="1">
                <a:off x="2553848" y="430518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3" name="Gerade Verbindung 472"/>
              <p:cNvCxnSpPr>
                <a:endCxn id="579" idx="5"/>
              </p:cNvCxnSpPr>
              <p:nvPr/>
            </p:nvCxnSpPr>
            <p:spPr>
              <a:xfrm>
                <a:off x="2701661" y="4290891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4" name="Gerade Verbindung 473"/>
              <p:cNvCxnSpPr/>
              <p:nvPr/>
            </p:nvCxnSpPr>
            <p:spPr>
              <a:xfrm flipH="1">
                <a:off x="2530287" y="386656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5" name="Gerade Verbindung 474"/>
              <p:cNvCxnSpPr/>
              <p:nvPr/>
            </p:nvCxnSpPr>
            <p:spPr>
              <a:xfrm>
                <a:off x="2730493" y="3866569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6" name="Gerade Verbindung 475"/>
              <p:cNvCxnSpPr>
                <a:stCxn id="533" idx="3"/>
                <a:endCxn id="521" idx="7"/>
              </p:cNvCxnSpPr>
              <p:nvPr/>
            </p:nvCxnSpPr>
            <p:spPr>
              <a:xfrm flipH="1">
                <a:off x="1551338" y="2677164"/>
                <a:ext cx="645538" cy="572956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7" name="Gerade Verbindung 476"/>
              <p:cNvCxnSpPr>
                <a:stCxn id="541" idx="3"/>
              </p:cNvCxnSpPr>
              <p:nvPr/>
            </p:nvCxnSpPr>
            <p:spPr>
              <a:xfrm flipH="1">
                <a:off x="1624726" y="451421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8" name="Gerade Verbindung 477"/>
              <p:cNvCxnSpPr>
                <a:stCxn id="541" idx="5"/>
                <a:endCxn id="542" idx="0"/>
              </p:cNvCxnSpPr>
              <p:nvPr/>
            </p:nvCxnSpPr>
            <p:spPr>
              <a:xfrm>
                <a:off x="1824932" y="451421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79" name="Gerade Verbindung 478"/>
              <p:cNvCxnSpPr/>
              <p:nvPr/>
            </p:nvCxnSpPr>
            <p:spPr>
              <a:xfrm flipH="1">
                <a:off x="1785876" y="473667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0" name="Gerade Verbindung 479"/>
              <p:cNvCxnSpPr/>
              <p:nvPr/>
            </p:nvCxnSpPr>
            <p:spPr>
              <a:xfrm>
                <a:off x="1986082" y="473667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1" name="Gerade Verbindung 480"/>
              <p:cNvCxnSpPr>
                <a:stCxn id="522" idx="3"/>
              </p:cNvCxnSpPr>
              <p:nvPr/>
            </p:nvCxnSpPr>
            <p:spPr>
              <a:xfrm flipH="1">
                <a:off x="3343444" y="408272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2" name="Gerade Verbindung 481"/>
              <p:cNvCxnSpPr>
                <a:stCxn id="522" idx="5"/>
                <a:endCxn id="523" idx="0"/>
              </p:cNvCxnSpPr>
              <p:nvPr/>
            </p:nvCxnSpPr>
            <p:spPr>
              <a:xfrm>
                <a:off x="3543650" y="408272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3" name="Gerade Verbindung 482"/>
              <p:cNvCxnSpPr>
                <a:stCxn id="527" idx="3"/>
              </p:cNvCxnSpPr>
              <p:nvPr/>
            </p:nvCxnSpPr>
            <p:spPr>
              <a:xfrm flipH="1">
                <a:off x="3527287" y="3874342"/>
                <a:ext cx="103658" cy="110092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4" name="Gerade Verbindung 483"/>
              <p:cNvCxnSpPr>
                <a:stCxn id="527" idx="5"/>
              </p:cNvCxnSpPr>
              <p:nvPr/>
            </p:nvCxnSpPr>
            <p:spPr>
              <a:xfrm>
                <a:off x="3747665" y="3874342"/>
                <a:ext cx="103658" cy="10927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5" name="Gerade Verbindung 484"/>
              <p:cNvCxnSpPr/>
              <p:nvPr/>
            </p:nvCxnSpPr>
            <p:spPr>
              <a:xfrm flipH="1">
                <a:off x="3504594" y="430518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6" name="Gerade Verbindung 485"/>
              <p:cNvCxnSpPr/>
              <p:nvPr/>
            </p:nvCxnSpPr>
            <p:spPr>
              <a:xfrm>
                <a:off x="3704800" y="430518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7" name="Gerade Verbindung 486"/>
              <p:cNvCxnSpPr/>
              <p:nvPr/>
            </p:nvCxnSpPr>
            <p:spPr>
              <a:xfrm flipH="1">
                <a:off x="2531155" y="475619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8" name="Gerade Verbindung 487"/>
              <p:cNvCxnSpPr/>
              <p:nvPr/>
            </p:nvCxnSpPr>
            <p:spPr>
              <a:xfrm>
                <a:off x="2731361" y="475619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89" name="Gerade Verbindung 488"/>
              <p:cNvCxnSpPr>
                <a:stCxn id="531" idx="3"/>
                <a:endCxn id="530" idx="7"/>
              </p:cNvCxnSpPr>
              <p:nvPr/>
            </p:nvCxnSpPr>
            <p:spPr>
              <a:xfrm flipH="1">
                <a:off x="2751533" y="3429641"/>
                <a:ext cx="350266" cy="339566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0" name="Gerade Verbindung 489"/>
              <p:cNvCxnSpPr>
                <a:stCxn id="531" idx="5"/>
                <a:endCxn id="527" idx="1"/>
              </p:cNvCxnSpPr>
              <p:nvPr/>
            </p:nvCxnSpPr>
            <p:spPr>
              <a:xfrm>
                <a:off x="3280679" y="3429641"/>
                <a:ext cx="350266" cy="327981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1" name="Gerade Verbindung 490"/>
              <p:cNvCxnSpPr/>
              <p:nvPr/>
            </p:nvCxnSpPr>
            <p:spPr>
              <a:xfrm flipH="1">
                <a:off x="3341708" y="453215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2" name="Gerade Verbindung 491"/>
              <p:cNvCxnSpPr/>
              <p:nvPr/>
            </p:nvCxnSpPr>
            <p:spPr>
              <a:xfrm>
                <a:off x="3541914" y="453215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3" name="Gerade Verbindung 492"/>
              <p:cNvCxnSpPr>
                <a:stCxn id="534" idx="3"/>
              </p:cNvCxnSpPr>
              <p:nvPr/>
            </p:nvCxnSpPr>
            <p:spPr>
              <a:xfrm flipH="1">
                <a:off x="3187599" y="4755376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4" name="Gerade Verbindung 493"/>
              <p:cNvCxnSpPr/>
              <p:nvPr/>
            </p:nvCxnSpPr>
            <p:spPr>
              <a:xfrm flipH="1">
                <a:off x="3348749" y="4977834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5" name="Gerade Verbindung 494"/>
              <p:cNvCxnSpPr/>
              <p:nvPr/>
            </p:nvCxnSpPr>
            <p:spPr>
              <a:xfrm>
                <a:off x="3548955" y="4977834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6" name="Gerade Verbindung 495"/>
              <p:cNvCxnSpPr>
                <a:stCxn id="544" idx="3"/>
                <a:endCxn id="543" idx="0"/>
              </p:cNvCxnSpPr>
              <p:nvPr/>
            </p:nvCxnSpPr>
            <p:spPr>
              <a:xfrm flipH="1">
                <a:off x="2374939" y="497702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7" name="Gerade Verbindung 496"/>
              <p:cNvCxnSpPr>
                <a:stCxn id="544" idx="5"/>
                <a:endCxn id="545" idx="0"/>
              </p:cNvCxnSpPr>
              <p:nvPr/>
            </p:nvCxnSpPr>
            <p:spPr>
              <a:xfrm>
                <a:off x="2575145" y="497702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8" name="Gerade Verbindung 497"/>
              <p:cNvCxnSpPr/>
              <p:nvPr/>
            </p:nvCxnSpPr>
            <p:spPr>
              <a:xfrm flipH="1">
                <a:off x="2593961" y="5209889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9" name="Gerade Verbindung 498"/>
              <p:cNvCxnSpPr/>
              <p:nvPr/>
            </p:nvCxnSpPr>
            <p:spPr>
              <a:xfrm>
                <a:off x="2730357" y="5205126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0" name="Gerade Verbindung 499"/>
              <p:cNvCxnSpPr>
                <a:stCxn id="546" idx="3"/>
              </p:cNvCxnSpPr>
              <p:nvPr/>
            </p:nvCxnSpPr>
            <p:spPr>
              <a:xfrm flipH="1">
                <a:off x="2031153" y="542803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1" name="Gerade Verbindung 500"/>
              <p:cNvCxnSpPr>
                <a:stCxn id="546" idx="5"/>
                <a:endCxn id="547" idx="0"/>
              </p:cNvCxnSpPr>
              <p:nvPr/>
            </p:nvCxnSpPr>
            <p:spPr>
              <a:xfrm>
                <a:off x="2231359" y="542803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2" name="Gerade Verbindung 501"/>
              <p:cNvCxnSpPr/>
              <p:nvPr/>
            </p:nvCxnSpPr>
            <p:spPr>
              <a:xfrm flipH="1">
                <a:off x="2214996" y="519947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3" name="Gerade Verbindung 502"/>
              <p:cNvCxnSpPr>
                <a:endCxn id="622" idx="5"/>
              </p:cNvCxnSpPr>
              <p:nvPr/>
            </p:nvCxnSpPr>
            <p:spPr>
              <a:xfrm>
                <a:off x="2362809" y="5185189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4" name="Gerade Verbindung 503"/>
              <p:cNvCxnSpPr/>
              <p:nvPr/>
            </p:nvCxnSpPr>
            <p:spPr>
              <a:xfrm flipH="1">
                <a:off x="2192303" y="565048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5" name="Gerade Verbindung 504"/>
              <p:cNvCxnSpPr/>
              <p:nvPr/>
            </p:nvCxnSpPr>
            <p:spPr>
              <a:xfrm>
                <a:off x="2392509" y="565048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6" name="Gerade Verbindung 505"/>
              <p:cNvCxnSpPr/>
              <p:nvPr/>
            </p:nvCxnSpPr>
            <p:spPr>
              <a:xfrm flipH="1">
                <a:off x="1775253" y="430453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7" name="Gerade Verbindung 506"/>
              <p:cNvCxnSpPr/>
              <p:nvPr/>
            </p:nvCxnSpPr>
            <p:spPr>
              <a:xfrm flipH="1">
                <a:off x="2932813" y="4315591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8" name="Gerade Verbindung 507"/>
              <p:cNvCxnSpPr/>
              <p:nvPr/>
            </p:nvCxnSpPr>
            <p:spPr>
              <a:xfrm>
                <a:off x="3069209" y="431082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09" name="Gerade Verbindung 508"/>
              <p:cNvCxnSpPr>
                <a:stCxn id="528" idx="5"/>
                <a:endCxn id="529" idx="0"/>
              </p:cNvCxnSpPr>
              <p:nvPr/>
            </p:nvCxnSpPr>
            <p:spPr>
              <a:xfrm>
                <a:off x="2570211" y="453373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0" name="Gerade Verbindung 509"/>
              <p:cNvCxnSpPr>
                <a:stCxn id="534" idx="5"/>
                <a:endCxn id="535" idx="0"/>
              </p:cNvCxnSpPr>
              <p:nvPr/>
            </p:nvCxnSpPr>
            <p:spPr>
              <a:xfrm>
                <a:off x="3387805" y="4755376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511" name="Gruppieren 510"/>
            <p:cNvGrpSpPr/>
            <p:nvPr/>
          </p:nvGrpSpPr>
          <p:grpSpPr>
            <a:xfrm>
              <a:off x="469071" y="2364060"/>
              <a:ext cx="3041642" cy="3301432"/>
              <a:chOff x="730196" y="2364060"/>
              <a:chExt cx="3041642" cy="3301432"/>
            </a:xfrm>
          </p:grpSpPr>
          <p:sp>
            <p:nvSpPr>
              <p:cNvPr id="512" name="Flussdiagramm: Verbindungsstelle 511"/>
              <p:cNvSpPr/>
              <p:nvPr/>
            </p:nvSpPr>
            <p:spPr>
              <a:xfrm>
                <a:off x="1722115" y="3989887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3" name="Flussdiagramm: Verbindungsstelle 512"/>
              <p:cNvSpPr/>
              <p:nvPr/>
            </p:nvSpPr>
            <p:spPr>
              <a:xfrm>
                <a:off x="1884133" y="4211531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4" name="Flussdiagramm: Verbindungsstelle 513"/>
              <p:cNvSpPr/>
              <p:nvPr/>
            </p:nvSpPr>
            <p:spPr>
              <a:xfrm>
                <a:off x="930444" y="4212345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5" name="Flussdiagramm: Verbindungsstelle 514"/>
              <p:cNvSpPr/>
              <p:nvPr/>
            </p:nvSpPr>
            <p:spPr>
              <a:xfrm>
                <a:off x="1092462" y="3989887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6" name="Flussdiagramm: Verbindungsstelle 515"/>
              <p:cNvSpPr/>
              <p:nvPr/>
            </p:nvSpPr>
            <p:spPr>
              <a:xfrm>
                <a:off x="1254480" y="4211531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7" name="Flussdiagramm: Verbindungsstelle 516"/>
              <p:cNvSpPr/>
              <p:nvPr/>
            </p:nvSpPr>
            <p:spPr>
              <a:xfrm>
                <a:off x="1877431" y="3732808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8" name="Flussdiagramm: Verbindungsstelle 517"/>
              <p:cNvSpPr/>
              <p:nvPr/>
            </p:nvSpPr>
            <p:spPr>
              <a:xfrm>
                <a:off x="748676" y="4440897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9" name="Flussdiagramm: Verbindungsstelle 518"/>
              <p:cNvSpPr/>
              <p:nvPr/>
            </p:nvSpPr>
            <p:spPr>
              <a:xfrm>
                <a:off x="910694" y="4662541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0" name="Flussdiagramm: Verbindungsstelle 519"/>
              <p:cNvSpPr/>
              <p:nvPr/>
            </p:nvSpPr>
            <p:spPr>
              <a:xfrm>
                <a:off x="881299" y="3744393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1" name="Flussdiagramm: Verbindungsstelle 520"/>
              <p:cNvSpPr/>
              <p:nvPr/>
            </p:nvSpPr>
            <p:spPr>
              <a:xfrm>
                <a:off x="1335411" y="3213073"/>
                <a:ext cx="252974" cy="252974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2" name="Flussdiagramm: Verbindungsstelle 521"/>
              <p:cNvSpPr/>
              <p:nvPr/>
            </p:nvSpPr>
            <p:spPr>
              <a:xfrm>
                <a:off x="3451456" y="399052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3" name="Flussdiagramm: Verbindungsstelle 522"/>
              <p:cNvSpPr/>
              <p:nvPr/>
            </p:nvSpPr>
            <p:spPr>
              <a:xfrm>
                <a:off x="3613474" y="421217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4" name="Flussdiagramm: Verbindungsstelle 523"/>
              <p:cNvSpPr/>
              <p:nvPr/>
            </p:nvSpPr>
            <p:spPr>
              <a:xfrm>
                <a:off x="2659785" y="421298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5" name="Flussdiagramm: Verbindungsstelle 524"/>
              <p:cNvSpPr/>
              <p:nvPr/>
            </p:nvSpPr>
            <p:spPr>
              <a:xfrm>
                <a:off x="2821803" y="399052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6" name="Flussdiagramm: Verbindungsstelle 525"/>
              <p:cNvSpPr/>
              <p:nvPr/>
            </p:nvSpPr>
            <p:spPr>
              <a:xfrm>
                <a:off x="2983821" y="421217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7" name="Flussdiagramm: Verbindungsstelle 526"/>
              <p:cNvSpPr/>
              <p:nvPr/>
            </p:nvSpPr>
            <p:spPr>
              <a:xfrm>
                <a:off x="3606772" y="3733449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8" name="Flussdiagramm: Verbindungsstelle 527"/>
              <p:cNvSpPr/>
              <p:nvPr/>
            </p:nvSpPr>
            <p:spPr>
              <a:xfrm>
                <a:off x="2478017" y="444153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9" name="Flussdiagramm: Verbindungsstelle 528"/>
              <p:cNvSpPr/>
              <p:nvPr/>
            </p:nvSpPr>
            <p:spPr>
              <a:xfrm>
                <a:off x="2640035" y="466318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0" name="Flussdiagramm: Verbindungsstelle 529"/>
              <p:cNvSpPr/>
              <p:nvPr/>
            </p:nvSpPr>
            <p:spPr>
              <a:xfrm>
                <a:off x="2610640" y="3745034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1" name="Flussdiagramm: Verbindungsstelle 530"/>
              <p:cNvSpPr/>
              <p:nvPr/>
            </p:nvSpPr>
            <p:spPr>
              <a:xfrm>
                <a:off x="3064752" y="3213714"/>
                <a:ext cx="252974" cy="252974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2" name="Flussdiagramm: Verbindungsstelle 531"/>
              <p:cNvSpPr/>
              <p:nvPr/>
            </p:nvSpPr>
            <p:spPr>
              <a:xfrm>
                <a:off x="3450588" y="4439143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3" name="Flussdiagramm: Verbindungsstelle 532"/>
              <p:cNvSpPr/>
              <p:nvPr/>
            </p:nvSpPr>
            <p:spPr>
              <a:xfrm>
                <a:off x="2143156" y="2364060"/>
                <a:ext cx="366824" cy="366824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4" name="Flussdiagramm: Verbindungsstelle 533"/>
              <p:cNvSpPr/>
              <p:nvPr/>
            </p:nvSpPr>
            <p:spPr>
              <a:xfrm>
                <a:off x="3295611" y="466318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5" name="Flussdiagramm: Verbindungsstelle 534"/>
              <p:cNvSpPr/>
              <p:nvPr/>
            </p:nvSpPr>
            <p:spPr>
              <a:xfrm>
                <a:off x="3457629" y="488482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6" name="Flussdiagramm: Verbindungsstelle 535"/>
              <p:cNvSpPr/>
              <p:nvPr/>
            </p:nvSpPr>
            <p:spPr>
              <a:xfrm>
                <a:off x="911964" y="5107284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7" name="Flussdiagramm: Verbindungsstelle 536"/>
              <p:cNvSpPr/>
              <p:nvPr/>
            </p:nvSpPr>
            <p:spPr>
              <a:xfrm>
                <a:off x="1073982" y="488482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8" name="Flussdiagramm: Verbindungsstelle 537"/>
              <p:cNvSpPr/>
              <p:nvPr/>
            </p:nvSpPr>
            <p:spPr>
              <a:xfrm>
                <a:off x="1236000" y="510647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9" name="Flussdiagramm: Verbindungsstelle 538"/>
              <p:cNvSpPr/>
              <p:nvPr/>
            </p:nvSpPr>
            <p:spPr>
              <a:xfrm>
                <a:off x="730196" y="533583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0" name="Flussdiagramm: Verbindungsstelle 539"/>
              <p:cNvSpPr/>
              <p:nvPr/>
            </p:nvSpPr>
            <p:spPr>
              <a:xfrm>
                <a:off x="892214" y="555748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1" name="Flussdiagramm: Verbindungsstelle 540"/>
              <p:cNvSpPr/>
              <p:nvPr/>
            </p:nvSpPr>
            <p:spPr>
              <a:xfrm>
                <a:off x="1732738" y="442201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2" name="Flussdiagramm: Verbindungsstelle 541"/>
              <p:cNvSpPr/>
              <p:nvPr/>
            </p:nvSpPr>
            <p:spPr>
              <a:xfrm>
                <a:off x="1894756" y="464366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3" name="Flussdiagramm: Verbindungsstelle 542"/>
              <p:cNvSpPr/>
              <p:nvPr/>
            </p:nvSpPr>
            <p:spPr>
              <a:xfrm>
                <a:off x="2320933" y="5107284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4" name="Flussdiagramm: Verbindungsstelle 543"/>
              <p:cNvSpPr/>
              <p:nvPr/>
            </p:nvSpPr>
            <p:spPr>
              <a:xfrm>
                <a:off x="2482951" y="488482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5" name="Flussdiagramm: Verbindungsstelle 544"/>
              <p:cNvSpPr/>
              <p:nvPr/>
            </p:nvSpPr>
            <p:spPr>
              <a:xfrm>
                <a:off x="2644969" y="510647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6" name="Flussdiagramm: Verbindungsstelle 545"/>
              <p:cNvSpPr/>
              <p:nvPr/>
            </p:nvSpPr>
            <p:spPr>
              <a:xfrm>
                <a:off x="2139165" y="533583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47" name="Flussdiagramm: Verbindungsstelle 546"/>
              <p:cNvSpPr/>
              <p:nvPr/>
            </p:nvSpPr>
            <p:spPr>
              <a:xfrm>
                <a:off x="2301183" y="555748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48" name="Gruppieren 547"/>
            <p:cNvGrpSpPr/>
            <p:nvPr/>
          </p:nvGrpSpPr>
          <p:grpSpPr>
            <a:xfrm>
              <a:off x="179512" y="3923252"/>
              <a:ext cx="3577101" cy="1986243"/>
              <a:chOff x="440637" y="3923252"/>
              <a:chExt cx="3577101" cy="1986243"/>
            </a:xfrm>
            <a:solidFill>
              <a:srgbClr val="7AAA7B"/>
            </a:solidFill>
          </p:grpSpPr>
          <p:sp>
            <p:nvSpPr>
              <p:cNvPr id="549" name="Gleichschenkliges Dreieck 548"/>
              <p:cNvSpPr/>
              <p:nvPr/>
            </p:nvSpPr>
            <p:spPr>
              <a:xfrm rot="19082993">
                <a:off x="1536137" y="41660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0" name="Gleichschenkliges Dreieck 549"/>
              <p:cNvSpPr/>
              <p:nvPr/>
            </p:nvSpPr>
            <p:spPr>
              <a:xfrm rot="19082993">
                <a:off x="1471791" y="41844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51" name="Gleichschenkliges Dreieck 550"/>
              <p:cNvSpPr/>
              <p:nvPr/>
            </p:nvSpPr>
            <p:spPr>
              <a:xfrm rot="19082993">
                <a:off x="1406925" y="420415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52" name="Gleichschenkliges Dreieck 551"/>
              <p:cNvSpPr/>
              <p:nvPr/>
            </p:nvSpPr>
            <p:spPr>
              <a:xfrm rot="19082993">
                <a:off x="2029332" y="438580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3" name="Gleichschenkliges Dreieck 552"/>
              <p:cNvSpPr/>
              <p:nvPr/>
            </p:nvSpPr>
            <p:spPr>
              <a:xfrm rot="19082993">
                <a:off x="1964986" y="440421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54" name="Gleichschenkliges Dreieck 553"/>
              <p:cNvSpPr/>
              <p:nvPr/>
            </p:nvSpPr>
            <p:spPr>
              <a:xfrm rot="19082993">
                <a:off x="2056255" y="394101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55" name="Gleichschenkliges Dreieck 554"/>
              <p:cNvSpPr/>
              <p:nvPr/>
            </p:nvSpPr>
            <p:spPr>
              <a:xfrm rot="19082993">
                <a:off x="1393741" y="439145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6" name="Gleichschenkliges Dreieck 555"/>
              <p:cNvSpPr/>
              <p:nvPr/>
            </p:nvSpPr>
            <p:spPr>
              <a:xfrm rot="19082993">
                <a:off x="1329395" y="440985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57" name="Gleichschenkliges Dreieck 556"/>
              <p:cNvSpPr/>
              <p:nvPr/>
            </p:nvSpPr>
            <p:spPr>
              <a:xfrm rot="19082993">
                <a:off x="737875" y="483681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58" name="Gleichschenkliges Dreieck 557"/>
              <p:cNvSpPr/>
              <p:nvPr/>
            </p:nvSpPr>
            <p:spPr>
              <a:xfrm rot="19082993">
                <a:off x="673529" y="485522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59" name="Gleichschenkliges Dreieck 558"/>
              <p:cNvSpPr/>
              <p:nvPr/>
            </p:nvSpPr>
            <p:spPr>
              <a:xfrm rot="19082993">
                <a:off x="1142399" y="437362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0" name="Gleichschenkliges Dreieck 559"/>
              <p:cNvSpPr/>
              <p:nvPr/>
            </p:nvSpPr>
            <p:spPr>
              <a:xfrm rot="19082993">
                <a:off x="987350" y="437773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61" name="Gleichschenkliges Dreieck 560"/>
              <p:cNvSpPr/>
              <p:nvPr/>
            </p:nvSpPr>
            <p:spPr>
              <a:xfrm rot="19082993">
                <a:off x="922484" y="439743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62" name="Gleichschenkliges Dreieck 561"/>
              <p:cNvSpPr/>
              <p:nvPr/>
            </p:nvSpPr>
            <p:spPr>
              <a:xfrm rot="19082993">
                <a:off x="569849" y="460268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3" name="Gleichschenkliges Dreieck 562"/>
              <p:cNvSpPr/>
              <p:nvPr/>
            </p:nvSpPr>
            <p:spPr>
              <a:xfrm rot="19082993">
                <a:off x="505503" y="462108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64" name="Gleichschenkliges Dreieck 563"/>
              <p:cNvSpPr/>
              <p:nvPr/>
            </p:nvSpPr>
            <p:spPr>
              <a:xfrm rot="19082993">
                <a:off x="440637" y="464078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65" name="Gleichschenkliges Dreieck 564"/>
              <p:cNvSpPr/>
              <p:nvPr/>
            </p:nvSpPr>
            <p:spPr>
              <a:xfrm rot="19082993">
                <a:off x="737007" y="39471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6" name="Gleichschenkliges Dreieck 565"/>
              <p:cNvSpPr/>
              <p:nvPr/>
            </p:nvSpPr>
            <p:spPr>
              <a:xfrm rot="19082993">
                <a:off x="672661" y="396560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67" name="Gleichschenkliges Dreieck 566"/>
              <p:cNvSpPr/>
              <p:nvPr/>
            </p:nvSpPr>
            <p:spPr>
              <a:xfrm rot="19082993">
                <a:off x="3265478" y="416669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8" name="Gleichschenkliges Dreieck 567"/>
              <p:cNvSpPr/>
              <p:nvPr/>
            </p:nvSpPr>
            <p:spPr>
              <a:xfrm rot="19082993">
                <a:off x="3201132" y="418510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69" name="Gleichschenkliges Dreieck 568"/>
              <p:cNvSpPr/>
              <p:nvPr/>
            </p:nvSpPr>
            <p:spPr>
              <a:xfrm rot="19082993">
                <a:off x="3136266" y="420480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70" name="Gleichschenkliges Dreieck 569"/>
              <p:cNvSpPr/>
              <p:nvPr/>
            </p:nvSpPr>
            <p:spPr>
              <a:xfrm rot="19082993">
                <a:off x="3758673" y="438645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1" name="Gleichschenkliges Dreieck 570"/>
              <p:cNvSpPr/>
              <p:nvPr/>
            </p:nvSpPr>
            <p:spPr>
              <a:xfrm rot="19082993">
                <a:off x="3694327" y="440485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72" name="Gleichschenkliges Dreieck 571"/>
              <p:cNvSpPr/>
              <p:nvPr/>
            </p:nvSpPr>
            <p:spPr>
              <a:xfrm rot="19082993">
                <a:off x="3849942" y="392325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3" name="Gleichschenkliges Dreieck 572"/>
              <p:cNvSpPr/>
              <p:nvPr/>
            </p:nvSpPr>
            <p:spPr>
              <a:xfrm rot="19082993">
                <a:off x="3785596" y="394165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74" name="Gleichschenkliges Dreieck 573"/>
              <p:cNvSpPr/>
              <p:nvPr/>
            </p:nvSpPr>
            <p:spPr>
              <a:xfrm rot="19082993">
                <a:off x="3123082" y="43920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5" name="Gleichschenkliges Dreieck 574"/>
              <p:cNvSpPr/>
              <p:nvPr/>
            </p:nvSpPr>
            <p:spPr>
              <a:xfrm rot="19082993">
                <a:off x="3058736" y="441050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76" name="Gleichschenkliges Dreieck 575"/>
              <p:cNvSpPr/>
              <p:nvPr/>
            </p:nvSpPr>
            <p:spPr>
              <a:xfrm rot="19082993">
                <a:off x="2785234" y="48374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7" name="Gleichschenkliges Dreieck 576"/>
              <p:cNvSpPr/>
              <p:nvPr/>
            </p:nvSpPr>
            <p:spPr>
              <a:xfrm rot="19082993">
                <a:off x="2720888" y="485586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78" name="Gleichschenkliges Dreieck 577"/>
              <p:cNvSpPr/>
              <p:nvPr/>
            </p:nvSpPr>
            <p:spPr>
              <a:xfrm rot="19082993">
                <a:off x="2871740" y="437426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9" name="Gleichschenkliges Dreieck 578"/>
              <p:cNvSpPr/>
              <p:nvPr/>
            </p:nvSpPr>
            <p:spPr>
              <a:xfrm rot="19082993">
                <a:off x="2716691" y="437837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80" name="Gleichschenkliges Dreieck 579"/>
              <p:cNvSpPr/>
              <p:nvPr/>
            </p:nvSpPr>
            <p:spPr>
              <a:xfrm rot="19082993">
                <a:off x="2651825" y="439807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81" name="Gleichschenkliges Dreieck 580"/>
              <p:cNvSpPr/>
              <p:nvPr/>
            </p:nvSpPr>
            <p:spPr>
              <a:xfrm rot="19082993">
                <a:off x="2299190" y="460332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2" name="Gleichschenkliges Dreieck 581"/>
              <p:cNvSpPr/>
              <p:nvPr/>
            </p:nvSpPr>
            <p:spPr>
              <a:xfrm rot="19082993">
                <a:off x="2234844" y="462172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83" name="Gleichschenkliges Dreieck 582"/>
              <p:cNvSpPr/>
              <p:nvPr/>
            </p:nvSpPr>
            <p:spPr>
              <a:xfrm rot="19082993">
                <a:off x="2660548" y="487054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84" name="Gleichschenkliges Dreieck 583"/>
              <p:cNvSpPr/>
              <p:nvPr/>
            </p:nvSpPr>
            <p:spPr>
              <a:xfrm rot="19082993">
                <a:off x="2466348" y="394783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5" name="Gleichschenkliges Dreieck 584"/>
              <p:cNvSpPr/>
              <p:nvPr/>
            </p:nvSpPr>
            <p:spPr>
              <a:xfrm rot="19082993">
                <a:off x="2402002" y="396624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86" name="Gleichschenkliges Dreieck 585"/>
              <p:cNvSpPr/>
              <p:nvPr/>
            </p:nvSpPr>
            <p:spPr>
              <a:xfrm rot="19082993">
                <a:off x="3595787" y="461342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7" name="Gleichschenkliges Dreieck 586"/>
              <p:cNvSpPr/>
              <p:nvPr/>
            </p:nvSpPr>
            <p:spPr>
              <a:xfrm rot="19082993">
                <a:off x="3531441" y="463182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88" name="Gleichschenkliges Dreieck 587"/>
              <p:cNvSpPr/>
              <p:nvPr/>
            </p:nvSpPr>
            <p:spPr>
              <a:xfrm rot="19082993">
                <a:off x="2333734" y="398440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89" name="Gleichschenkliges Dreieck 588"/>
              <p:cNvSpPr/>
              <p:nvPr/>
            </p:nvSpPr>
            <p:spPr>
              <a:xfrm rot="19082993">
                <a:off x="3284810" y="505910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0" name="Gleichschenkliges Dreieck 589"/>
              <p:cNvSpPr/>
              <p:nvPr/>
            </p:nvSpPr>
            <p:spPr>
              <a:xfrm rot="19082993">
                <a:off x="3220464" y="507750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1" name="Gleichschenkliges Dreieck 590"/>
              <p:cNvSpPr/>
              <p:nvPr/>
            </p:nvSpPr>
            <p:spPr>
              <a:xfrm rot="19082993">
                <a:off x="3602828" y="505910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2" name="Gleichschenkliges Dreieck 591"/>
              <p:cNvSpPr/>
              <p:nvPr/>
            </p:nvSpPr>
            <p:spPr>
              <a:xfrm rot="19082993">
                <a:off x="3538482" y="507750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3" name="Gleichschenkliges Dreieck 592"/>
              <p:cNvSpPr/>
              <p:nvPr/>
            </p:nvSpPr>
            <p:spPr>
              <a:xfrm rot="19082993">
                <a:off x="3116784" y="482496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4" name="Gleichschenkliges Dreieck 593"/>
              <p:cNvSpPr/>
              <p:nvPr/>
            </p:nvSpPr>
            <p:spPr>
              <a:xfrm rot="19082993">
                <a:off x="3052438" y="484337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5" name="Gleichschenkliges Dreieck 594"/>
              <p:cNvSpPr/>
              <p:nvPr/>
            </p:nvSpPr>
            <p:spPr>
              <a:xfrm rot="19082993">
                <a:off x="2987572" y="486307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6" name="Gleichschenkliges Dreieck 595"/>
              <p:cNvSpPr/>
              <p:nvPr/>
            </p:nvSpPr>
            <p:spPr>
              <a:xfrm rot="19082993">
                <a:off x="1375261" y="528639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7" name="Gleichschenkliges Dreieck 596"/>
              <p:cNvSpPr/>
              <p:nvPr/>
            </p:nvSpPr>
            <p:spPr>
              <a:xfrm rot="19082993">
                <a:off x="1310915" y="53047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98" name="Gleichschenkliges Dreieck 597"/>
              <p:cNvSpPr/>
              <p:nvPr/>
            </p:nvSpPr>
            <p:spPr>
              <a:xfrm rot="19082993">
                <a:off x="719395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9" name="Gleichschenkliges Dreieck 598"/>
              <p:cNvSpPr/>
              <p:nvPr/>
            </p:nvSpPr>
            <p:spPr>
              <a:xfrm rot="19082993">
                <a:off x="655049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0" name="Gleichschenkliges Dreieck 599"/>
              <p:cNvSpPr/>
              <p:nvPr/>
            </p:nvSpPr>
            <p:spPr>
              <a:xfrm rot="19082993">
                <a:off x="1037413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1" name="Gleichschenkliges Dreieck 600"/>
              <p:cNvSpPr/>
              <p:nvPr/>
            </p:nvSpPr>
            <p:spPr>
              <a:xfrm rot="19082993">
                <a:off x="973067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2" name="Gleichschenkliges Dreieck 601"/>
              <p:cNvSpPr/>
              <p:nvPr/>
            </p:nvSpPr>
            <p:spPr>
              <a:xfrm rot="19082993">
                <a:off x="1123919" y="52685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3" name="Gleichschenkliges Dreieck 602"/>
              <p:cNvSpPr/>
              <p:nvPr/>
            </p:nvSpPr>
            <p:spPr>
              <a:xfrm rot="19082993">
                <a:off x="968870" y="527267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4" name="Gleichschenkliges Dreieck 603"/>
              <p:cNvSpPr/>
              <p:nvPr/>
            </p:nvSpPr>
            <p:spPr>
              <a:xfrm rot="19082993">
                <a:off x="904004" y="529237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5" name="Gleichschenkliges Dreieck 604"/>
              <p:cNvSpPr/>
              <p:nvPr/>
            </p:nvSpPr>
            <p:spPr>
              <a:xfrm rot="19082993">
                <a:off x="551369" y="549762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6" name="Gleichschenkliges Dreieck 605"/>
              <p:cNvSpPr/>
              <p:nvPr/>
            </p:nvSpPr>
            <p:spPr>
              <a:xfrm rot="19082993">
                <a:off x="487023" y="551602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7" name="Gleichschenkliges Dreieck 606"/>
              <p:cNvSpPr/>
              <p:nvPr/>
            </p:nvSpPr>
            <p:spPr>
              <a:xfrm rot="19082993">
                <a:off x="912727" y="576484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08" name="Gleichschenkliges Dreieck 607"/>
              <p:cNvSpPr/>
              <p:nvPr/>
            </p:nvSpPr>
            <p:spPr>
              <a:xfrm rot="19082993">
                <a:off x="1721937" y="481794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9" name="Gleichschenkliges Dreieck 608"/>
              <p:cNvSpPr/>
              <p:nvPr/>
            </p:nvSpPr>
            <p:spPr>
              <a:xfrm rot="19082993">
                <a:off x="1657591" y="483634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0" name="Gleichschenkliges Dreieck 609"/>
              <p:cNvSpPr/>
              <p:nvPr/>
            </p:nvSpPr>
            <p:spPr>
              <a:xfrm rot="19082993">
                <a:off x="2039955" y="481794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1" name="Gleichschenkliges Dreieck 610"/>
              <p:cNvSpPr/>
              <p:nvPr/>
            </p:nvSpPr>
            <p:spPr>
              <a:xfrm rot="19082993">
                <a:off x="1975609" y="483634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2" name="Gleichschenkliges Dreieck 611"/>
              <p:cNvSpPr/>
              <p:nvPr/>
            </p:nvSpPr>
            <p:spPr>
              <a:xfrm rot="19082993">
                <a:off x="1553911" y="458380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3" name="Gleichschenkliges Dreieck 612"/>
              <p:cNvSpPr/>
              <p:nvPr/>
            </p:nvSpPr>
            <p:spPr>
              <a:xfrm rot="19082993">
                <a:off x="1489565" y="460220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4" name="Gleichschenkliges Dreieck 613"/>
              <p:cNvSpPr/>
              <p:nvPr/>
            </p:nvSpPr>
            <p:spPr>
              <a:xfrm rot="19082993">
                <a:off x="1915269" y="485102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5" name="Gleichschenkliges Dreieck 614"/>
              <p:cNvSpPr/>
              <p:nvPr/>
            </p:nvSpPr>
            <p:spPr>
              <a:xfrm rot="19082993">
                <a:off x="2784230" y="528639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6" name="Gleichschenkliges Dreieck 615"/>
              <p:cNvSpPr/>
              <p:nvPr/>
            </p:nvSpPr>
            <p:spPr>
              <a:xfrm rot="19082993">
                <a:off x="2719884" y="53047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7" name="Gleichschenkliges Dreieck 616"/>
              <p:cNvSpPr/>
              <p:nvPr/>
            </p:nvSpPr>
            <p:spPr>
              <a:xfrm rot="19082993">
                <a:off x="2128364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8" name="Gleichschenkliges Dreieck 617"/>
              <p:cNvSpPr/>
              <p:nvPr/>
            </p:nvSpPr>
            <p:spPr>
              <a:xfrm rot="19082993">
                <a:off x="2064018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19" name="Gleichschenkliges Dreieck 618"/>
              <p:cNvSpPr/>
              <p:nvPr/>
            </p:nvSpPr>
            <p:spPr>
              <a:xfrm rot="19082993">
                <a:off x="2446382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0" name="Gleichschenkliges Dreieck 619"/>
              <p:cNvSpPr/>
              <p:nvPr/>
            </p:nvSpPr>
            <p:spPr>
              <a:xfrm rot="19082993">
                <a:off x="2382036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21" name="Gleichschenkliges Dreieck 620"/>
              <p:cNvSpPr/>
              <p:nvPr/>
            </p:nvSpPr>
            <p:spPr>
              <a:xfrm rot="19082993">
                <a:off x="2532888" y="52685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2" name="Gleichschenkliges Dreieck 621"/>
              <p:cNvSpPr/>
              <p:nvPr/>
            </p:nvSpPr>
            <p:spPr>
              <a:xfrm rot="19082993">
                <a:off x="2377839" y="527267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23" name="Gleichschenkliges Dreieck 622"/>
              <p:cNvSpPr/>
              <p:nvPr/>
            </p:nvSpPr>
            <p:spPr>
              <a:xfrm rot="19082993">
                <a:off x="2312973" y="529237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624" name="Gleichschenkliges Dreieck 623"/>
              <p:cNvSpPr/>
              <p:nvPr/>
            </p:nvSpPr>
            <p:spPr>
              <a:xfrm rot="19082993">
                <a:off x="1960338" y="549762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5" name="Gleichschenkliges Dreieck 624"/>
              <p:cNvSpPr/>
              <p:nvPr/>
            </p:nvSpPr>
            <p:spPr>
              <a:xfrm rot="19082993">
                <a:off x="2321696" y="576484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sp>
          <p:nvSpPr>
            <p:cNvPr id="206" name="Content Placeholder 2"/>
            <p:cNvSpPr txBox="1">
              <a:spLocks/>
            </p:cNvSpPr>
            <p:nvPr/>
          </p:nvSpPr>
          <p:spPr>
            <a:xfrm>
              <a:off x="1260120" y="1960265"/>
              <a:ext cx="20157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b="1" dirty="0" smtClean="0"/>
                <a:t>BVH / </a:t>
              </a:r>
              <a:r>
                <a:rPr lang="en-US" b="1" dirty="0" err="1" smtClean="0"/>
                <a:t>kD</a:t>
              </a:r>
              <a:r>
                <a:rPr lang="en-US" b="1" dirty="0" smtClean="0"/>
                <a:t>-tree</a:t>
              </a:r>
              <a:endParaRPr lang="en-US" b="1" dirty="0"/>
            </a:p>
          </p:txBody>
        </p:sp>
      </p:grp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761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FURTHER IMPROVEMENTS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23528" y="980728"/>
            <a:ext cx="8568952" cy="5447528"/>
          </a:xfrm>
        </p:spPr>
        <p:txBody>
          <a:bodyPr>
            <a:normAutofit/>
          </a:bodyPr>
          <a:lstStyle/>
          <a:p>
            <a:r>
              <a:rPr lang="en-US" dirty="0" smtClean="0"/>
              <a:t>Avoid cracks</a:t>
            </a:r>
          </a:p>
          <a:p>
            <a:pPr marL="324000" lvl="1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Allow overlaps</a:t>
            </a:r>
            <a:r>
              <a:rPr lang="en-US" sz="2000" dirty="0"/>
              <a:t> </a:t>
            </a:r>
            <a:endParaRPr lang="en-US" sz="2000" dirty="0" smtClean="0"/>
          </a:p>
          <a:p>
            <a:pPr marL="324000" lvl="1" indent="0">
              <a:buNone/>
            </a:pPr>
            <a:r>
              <a:rPr lang="en-US" sz="2000" b="1" dirty="0"/>
              <a:t> </a:t>
            </a:r>
            <a:r>
              <a:rPr lang="en-US" sz="2000" b="1" dirty="0" smtClean="0"/>
              <a:t>   Dilatation filter </a:t>
            </a:r>
            <a:r>
              <a:rPr lang="en-US" sz="2000" dirty="0" smtClean="0"/>
              <a:t>on the atlas</a:t>
            </a:r>
          </a:p>
          <a:p>
            <a:pPr marL="72000" indent="0">
              <a:buNone/>
            </a:pPr>
            <a:endParaRPr lang="en-US" dirty="0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20</a:t>
            </a:fld>
            <a:endParaRPr lang="en-US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11561" y="2996952"/>
            <a:ext cx="3960439" cy="3449914"/>
            <a:chOff x="395536" y="3147438"/>
            <a:chExt cx="3960439" cy="3449914"/>
          </a:xfrm>
          <a:effectLst/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100000">
                          <a14:foregroundMark x1="79297" y1="31502" x2="89844" y2="2242"/>
                          <a14:foregroundMark x1="78418" y1="10650" x2="93750" y2="270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95536" y="3147438"/>
              <a:ext cx="3960439" cy="3449914"/>
            </a:xfrm>
            <a:prstGeom prst="rect">
              <a:avLst/>
            </a:prstGeom>
            <a:ln>
              <a:noFill/>
            </a:ln>
            <a:effectLst>
              <a:outerShdw blurRad="381000" dist="762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Ellipse 2"/>
            <p:cNvSpPr/>
            <p:nvPr/>
          </p:nvSpPr>
          <p:spPr>
            <a:xfrm>
              <a:off x="3086734" y="3160889"/>
              <a:ext cx="1252150" cy="12521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Ellipse 6"/>
            <p:cNvSpPr/>
            <p:nvPr/>
          </p:nvSpPr>
          <p:spPr>
            <a:xfrm>
              <a:off x="2194472" y="3207260"/>
              <a:ext cx="476042" cy="4760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" name="Gruppieren 5"/>
          <p:cNvGrpSpPr/>
          <p:nvPr/>
        </p:nvGrpSpPr>
        <p:grpSpPr>
          <a:xfrm>
            <a:off x="4716016" y="2925698"/>
            <a:ext cx="3553681" cy="3095590"/>
            <a:chOff x="4685750" y="2852936"/>
            <a:chExt cx="3960439" cy="3449914"/>
          </a:xfrm>
          <a:effectLst/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99805">
                          <a14:foregroundMark x1="71973" y1="20067" x2="94922" y2="29821"/>
                          <a14:foregroundMark x1="75879" y1="29260" x2="92285" y2="57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85750" y="2852936"/>
              <a:ext cx="3960439" cy="3449914"/>
            </a:xfrm>
            <a:prstGeom prst="rect">
              <a:avLst/>
            </a:prstGeom>
            <a:ln>
              <a:noFill/>
            </a:ln>
            <a:effectLst>
              <a:outerShdw blurRad="381000" dist="762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Ellipse 9"/>
            <p:cNvSpPr/>
            <p:nvPr/>
          </p:nvSpPr>
          <p:spPr>
            <a:xfrm>
              <a:off x="7376948" y="2866387"/>
              <a:ext cx="1252150" cy="125215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" name="Ellipse 10"/>
            <p:cNvSpPr/>
            <p:nvPr/>
          </p:nvSpPr>
          <p:spPr>
            <a:xfrm>
              <a:off x="6484686" y="2912758"/>
              <a:ext cx="476042" cy="47604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1380725" y="2348880"/>
            <a:ext cx="201573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dirty="0" smtClean="0"/>
              <a:t>Original </a:t>
            </a:r>
            <a:r>
              <a:rPr lang="en-US" b="1" dirty="0" smtClean="0"/>
              <a:t>atlas</a:t>
            </a:r>
            <a:endParaRPr lang="en-US" b="1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859544" y="2348880"/>
            <a:ext cx="403293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8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9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…after applying dilation filter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945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apers\RBVH-EG2012\presentation\figures\asian_dragon_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544" y="2699482"/>
            <a:ext cx="4207310" cy="2745742"/>
          </a:xfrm>
          <a:prstGeom prst="rect">
            <a:avLst/>
          </a:prstGeom>
          <a:ln>
            <a:noFill/>
          </a:ln>
          <a:effectLst>
            <a:outerShdw blurRad="381000" dist="762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0725" y="2060848"/>
            <a:ext cx="2015736" cy="432048"/>
          </a:xfrm>
        </p:spPr>
        <p:txBody>
          <a:bodyPr/>
          <a:lstStyle/>
          <a:p>
            <a:pPr marL="72000" indent="0">
              <a:buNone/>
            </a:pPr>
            <a:r>
              <a:rPr lang="en-US" dirty="0" smtClean="0"/>
              <a:t>Original </a:t>
            </a:r>
            <a:r>
              <a:rPr lang="en-US" b="1" dirty="0" smtClean="0"/>
              <a:t>RBVH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393" y="2720152"/>
            <a:ext cx="5168679" cy="3373144"/>
          </a:xfrm>
          <a:prstGeom prst="rect">
            <a:avLst/>
          </a:prstGeom>
          <a:ln>
            <a:noFill/>
          </a:ln>
          <a:effectLst>
            <a:outerShdw blurRad="381000" dist="762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859544" y="2060848"/>
            <a:ext cx="403293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dirty="0" smtClean="0">
                <a:solidFill>
                  <a:schemeClr val="tx1"/>
                </a:solidFill>
              </a:rPr>
              <a:t>…optimized for fast traversal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23528" y="980728"/>
            <a:ext cx="8568952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Subdivide large height fields</a:t>
            </a:r>
            <a:r>
              <a:rPr lang="en-US" sz="2000" dirty="0"/>
              <a:t> to speed up ray marching</a:t>
            </a:r>
          </a:p>
          <a:p>
            <a:pPr marL="324000" lvl="1" indent="0">
              <a:buNone/>
            </a:pPr>
            <a:endParaRPr lang="en-US" sz="2000" dirty="0" smtClean="0"/>
          </a:p>
          <a:p>
            <a:pPr marL="72000" indent="0">
              <a:buFontTx/>
              <a:buNone/>
            </a:pP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Construction: FURTHER IMPROVEMENTS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130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50241"/>
            <a:ext cx="8077155" cy="45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video\RastBVHPremiere\Image Sequences\Hybrid_sponza2\color_coded\sponza_041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49896"/>
            <a:ext cx="8077156" cy="45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RBVH</a:t>
            </a:r>
            <a:endParaRPr lang="en-US" dirty="0"/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323528" y="980728"/>
            <a:ext cx="8568952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60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000" b="1"/>
            </a:lvl1pPr>
            <a:lvl2pPr marL="324000" lvl="1" indent="0">
              <a:lnSpc>
                <a:spcPct val="100000"/>
              </a:lnSpc>
              <a:spcBef>
                <a:spcPct val="20000"/>
              </a:spcBef>
              <a:buFontTx/>
              <a:buNone/>
              <a:defRPr sz="2000"/>
            </a:lvl2pPr>
            <a:lvl3pPr marL="864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/>
            </a:lvl3pPr>
            <a:lvl4pPr marL="1116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/>
            </a:lvl4pPr>
            <a:lvl5pPr marL="1368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72000" indent="0">
              <a:buNone/>
            </a:pPr>
            <a:r>
              <a:rPr lang="en-US" b="0" dirty="0"/>
              <a:t>Not all geometry is well-representable by RBVHs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043608" y="6084537"/>
            <a:ext cx="7160384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err="1" smtClean="0">
                <a:solidFill>
                  <a:schemeClr val="tx1"/>
                </a:solidFill>
              </a:rPr>
              <a:t>Crytek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Sponza</a:t>
            </a:r>
            <a:r>
              <a:rPr lang="en-US" sz="2000" b="1" dirty="0" smtClean="0">
                <a:solidFill>
                  <a:schemeClr val="tx1"/>
                </a:solidFill>
              </a:rPr>
              <a:t> with Asian Dragons (22 million triangles)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2359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RBVH</a:t>
            </a:r>
            <a:endParaRPr lang="de-D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552" y="1549896"/>
            <a:ext cx="8077155" cy="45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/>
          <p:cNvSpPr txBox="1">
            <a:spLocks/>
          </p:cNvSpPr>
          <p:nvPr/>
        </p:nvSpPr>
        <p:spPr>
          <a:xfrm>
            <a:off x="323528" y="980728"/>
            <a:ext cx="8568952" cy="54475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360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000" b="1"/>
            </a:lvl1pPr>
            <a:lvl2pPr marL="324000" lvl="1" indent="0">
              <a:lnSpc>
                <a:spcPct val="100000"/>
              </a:lnSpc>
              <a:spcBef>
                <a:spcPct val="20000"/>
              </a:spcBef>
              <a:buFontTx/>
              <a:buNone/>
              <a:defRPr sz="2000"/>
            </a:lvl2pPr>
            <a:lvl3pPr marL="864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/>
            </a:lvl3pPr>
            <a:lvl4pPr marL="1116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/>
            </a:lvl4pPr>
            <a:lvl5pPr marL="1368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/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pPr marL="72000" indent="0">
              <a:buNone/>
            </a:pPr>
            <a:r>
              <a:rPr lang="en-US" b="0" dirty="0"/>
              <a:t>Not all geometry is well-representable by RBVHs</a:t>
            </a:r>
          </a:p>
          <a:p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043608" y="6084537"/>
            <a:ext cx="7160384" cy="7288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Car model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12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Something Practical: LEVEL OF DETAIL</a:t>
            </a:r>
            <a:endParaRPr lang="en-US" dirty="0"/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8" name="LOD_statu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828600" y="827186"/>
            <a:ext cx="10721445" cy="6030813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12893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9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</a:rPr>
              <a:t>eference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051720" y="1916833"/>
            <a:ext cx="6840760" cy="432048"/>
            <a:chOff x="2051720" y="1916833"/>
            <a:chExt cx="6840760" cy="432048"/>
          </a:xfrm>
        </p:grpSpPr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2051720" y="1916833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tx1"/>
                  </a:solidFill>
                </a:rPr>
                <a:t>Q0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Content Placeholder 2"/>
            <p:cNvSpPr txBox="1">
              <a:spLocks/>
            </p:cNvSpPr>
            <p:nvPr/>
          </p:nvSpPr>
          <p:spPr>
            <a:xfrm>
              <a:off x="3545886" y="1916833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tx1"/>
                  </a:solidFill>
                </a:rPr>
                <a:t>Q1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Content Placeholder 2"/>
            <p:cNvSpPr txBox="1">
              <a:spLocks/>
            </p:cNvSpPr>
            <p:nvPr/>
          </p:nvSpPr>
          <p:spPr>
            <a:xfrm>
              <a:off x="5040052" y="1916833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tx1"/>
                  </a:solidFill>
                </a:rPr>
                <a:t>Q2	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Content Placeholder 2"/>
            <p:cNvSpPr txBox="1">
              <a:spLocks/>
            </p:cNvSpPr>
            <p:nvPr/>
          </p:nvSpPr>
          <p:spPr>
            <a:xfrm>
              <a:off x="6534218" y="1916833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tx1"/>
                  </a:solidFill>
                </a:rPr>
                <a:t>Q3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Content Placeholder 2"/>
            <p:cNvSpPr txBox="1">
              <a:spLocks/>
            </p:cNvSpPr>
            <p:nvPr/>
          </p:nvSpPr>
          <p:spPr>
            <a:xfrm>
              <a:off x="8028384" y="1916833"/>
              <a:ext cx="86409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tx1"/>
                  </a:solidFill>
                </a:rPr>
                <a:t>Q4</a:t>
              </a:r>
              <a:endParaRPr 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3" name="Content Placeholder 2"/>
          <p:cNvSpPr txBox="1">
            <a:spLocks/>
          </p:cNvSpPr>
          <p:nvPr/>
        </p:nvSpPr>
        <p:spPr>
          <a:xfrm>
            <a:off x="395536" y="1572360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BVH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83400" y="1572360"/>
            <a:ext cx="364904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RBVH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0" name="Pfeil nach links und rechts 29"/>
          <p:cNvSpPr/>
          <p:nvPr/>
        </p:nvSpPr>
        <p:spPr>
          <a:xfrm>
            <a:off x="1764682" y="3212976"/>
            <a:ext cx="7252972" cy="729808"/>
          </a:xfrm>
          <a:prstGeom prst="leftRightArrow">
            <a:avLst>
              <a:gd name="adj1" fmla="val 50000"/>
              <a:gd name="adj2" fmla="val 61059"/>
            </a:avLst>
          </a:prstGeom>
          <a:gradFill flip="none" rotWithShape="1">
            <a:gsLst>
              <a:gs pos="0">
                <a:srgbClr val="519216"/>
              </a:gs>
              <a:gs pos="100000">
                <a:srgbClr val="CC0000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2124721" y="3409215"/>
            <a:ext cx="312254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High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5365081" y="3409215"/>
            <a:ext cx="312254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1764681" y="3366720"/>
            <a:ext cx="725297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Quality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4" name="Pfeil nach links und rechts 33"/>
          <p:cNvSpPr/>
          <p:nvPr/>
        </p:nvSpPr>
        <p:spPr>
          <a:xfrm>
            <a:off x="1763689" y="4797152"/>
            <a:ext cx="7252972" cy="729808"/>
          </a:xfrm>
          <a:prstGeom prst="leftRightArrow">
            <a:avLst>
              <a:gd name="adj1" fmla="val 50000"/>
              <a:gd name="adj2" fmla="val 61059"/>
            </a:avLst>
          </a:prstGeom>
          <a:gradFill flip="none" rotWithShape="1">
            <a:gsLst>
              <a:gs pos="0">
                <a:srgbClr val="CC0000"/>
              </a:gs>
              <a:gs pos="100000">
                <a:srgbClr val="519216"/>
              </a:gs>
            </a:gsLst>
            <a:lin ang="0" scaled="0"/>
            <a:tileRect/>
          </a:gradFill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Content Placeholder 2"/>
          <p:cNvSpPr txBox="1">
            <a:spLocks/>
          </p:cNvSpPr>
          <p:nvPr/>
        </p:nvSpPr>
        <p:spPr>
          <a:xfrm>
            <a:off x="2123728" y="4993391"/>
            <a:ext cx="312254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Low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6" name="Content Placeholder 2"/>
          <p:cNvSpPr txBox="1">
            <a:spLocks/>
          </p:cNvSpPr>
          <p:nvPr/>
        </p:nvSpPr>
        <p:spPr>
          <a:xfrm>
            <a:off x="5364088" y="4993391"/>
            <a:ext cx="3122542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1600" dirty="0" smtClean="0">
                <a:solidFill>
                  <a:schemeClr val="bg1"/>
                </a:solidFill>
              </a:rPr>
              <a:t>High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7" name="Content Placeholder 2"/>
          <p:cNvSpPr txBox="1">
            <a:spLocks/>
          </p:cNvSpPr>
          <p:nvPr/>
        </p:nvSpPr>
        <p:spPr>
          <a:xfrm>
            <a:off x="1763688" y="4950896"/>
            <a:ext cx="7252974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Performance</a:t>
            </a:r>
            <a:endParaRPr lang="en-US" sz="2000" b="1" dirty="0">
              <a:solidFill>
                <a:schemeClr val="bg1"/>
              </a:solidFill>
            </a:endParaRPr>
          </a:p>
        </p:txBody>
      </p:sp>
      <p:cxnSp>
        <p:nvCxnSpPr>
          <p:cNvPr id="39" name="Gerade Verbindung 38"/>
          <p:cNvCxnSpPr/>
          <p:nvPr/>
        </p:nvCxnSpPr>
        <p:spPr>
          <a:xfrm>
            <a:off x="180000" y="2420888"/>
            <a:ext cx="89285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41"/>
          <p:cNvCxnSpPr/>
          <p:nvPr/>
        </p:nvCxnSpPr>
        <p:spPr>
          <a:xfrm>
            <a:off x="1576239" y="1911499"/>
            <a:ext cx="0" cy="439782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Evaluation: QUALITY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Rasterized Bounding Volume Hierarchies</a:t>
            </a:r>
          </a:p>
        </p:txBody>
      </p:sp>
      <p:sp>
        <p:nvSpPr>
          <p:cNvPr id="26" name="Content Placeholder 2"/>
          <p:cNvSpPr txBox="1">
            <a:spLocks/>
          </p:cNvSpPr>
          <p:nvPr/>
        </p:nvSpPr>
        <p:spPr>
          <a:xfrm>
            <a:off x="1732301" y="4005064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2 </a:t>
            </a:r>
            <a:r>
              <a:rPr lang="en-US" sz="1600" dirty="0" err="1" smtClean="0">
                <a:solidFill>
                  <a:schemeClr val="tx1"/>
                </a:solidFill>
              </a:rPr>
              <a:t>MPix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8" name="Content Placeholder 2"/>
          <p:cNvSpPr txBox="1">
            <a:spLocks/>
          </p:cNvSpPr>
          <p:nvPr/>
        </p:nvSpPr>
        <p:spPr>
          <a:xfrm>
            <a:off x="3223521" y="4005064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1 </a:t>
            </a:r>
            <a:r>
              <a:rPr lang="en-US" sz="1600" dirty="0" err="1" smtClean="0">
                <a:solidFill>
                  <a:schemeClr val="tx1"/>
                </a:solidFill>
              </a:rPr>
              <a:t>MPix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9" name="Content Placeholder 2"/>
          <p:cNvSpPr txBox="1">
            <a:spLocks/>
          </p:cNvSpPr>
          <p:nvPr/>
        </p:nvSpPr>
        <p:spPr>
          <a:xfrm>
            <a:off x="4771548" y="4005064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512 </a:t>
            </a:r>
            <a:r>
              <a:rPr lang="en-US" sz="1600" dirty="0" err="1" smtClean="0">
                <a:solidFill>
                  <a:schemeClr val="tx1"/>
                </a:solidFill>
              </a:rPr>
              <a:t>kPix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38" name="Content Placeholder 2"/>
          <p:cNvSpPr txBox="1">
            <a:spLocks/>
          </p:cNvSpPr>
          <p:nvPr/>
        </p:nvSpPr>
        <p:spPr>
          <a:xfrm>
            <a:off x="6255390" y="4005064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128 </a:t>
            </a:r>
            <a:r>
              <a:rPr lang="en-US" sz="1600" dirty="0" err="1" smtClean="0">
                <a:solidFill>
                  <a:schemeClr val="tx1"/>
                </a:solidFill>
              </a:rPr>
              <a:t>kPix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0" name="Content Placeholder 2"/>
          <p:cNvSpPr txBox="1">
            <a:spLocks/>
          </p:cNvSpPr>
          <p:nvPr/>
        </p:nvSpPr>
        <p:spPr>
          <a:xfrm>
            <a:off x="7804277" y="4005064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32 </a:t>
            </a:r>
            <a:r>
              <a:rPr lang="en-US" sz="1600" dirty="0" err="1" smtClean="0">
                <a:solidFill>
                  <a:schemeClr val="tx1"/>
                </a:solidFill>
              </a:rPr>
              <a:t>kPix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5" name="Content Placeholder 2"/>
          <p:cNvSpPr txBox="1">
            <a:spLocks/>
          </p:cNvSpPr>
          <p:nvPr/>
        </p:nvSpPr>
        <p:spPr>
          <a:xfrm>
            <a:off x="1732301" y="4319245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80</a:t>
            </a:r>
            <a:r>
              <a:rPr lang="en-US" sz="1600" dirty="0" smtClean="0">
                <a:solidFill>
                  <a:schemeClr val="tx1"/>
                </a:solidFill>
              </a:rPr>
              <a:t>%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3223521" y="4319245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75</a:t>
            </a:r>
            <a:r>
              <a:rPr lang="en-US" sz="1600" dirty="0" smtClean="0">
                <a:solidFill>
                  <a:schemeClr val="tx1"/>
                </a:solidFill>
              </a:rPr>
              <a:t>%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7" name="Content Placeholder 2"/>
          <p:cNvSpPr txBox="1">
            <a:spLocks/>
          </p:cNvSpPr>
          <p:nvPr/>
        </p:nvSpPr>
        <p:spPr>
          <a:xfrm>
            <a:off x="4714742" y="4319245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70</a:t>
            </a:r>
            <a:r>
              <a:rPr lang="en-US" sz="1600" dirty="0" smtClean="0">
                <a:solidFill>
                  <a:schemeClr val="tx1"/>
                </a:solidFill>
              </a:rPr>
              <a:t>%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48" name="Content Placeholder 2"/>
          <p:cNvSpPr txBox="1">
            <a:spLocks/>
          </p:cNvSpPr>
          <p:nvPr/>
        </p:nvSpPr>
        <p:spPr>
          <a:xfrm>
            <a:off x="6205962" y="4319245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65</a:t>
            </a:r>
            <a:r>
              <a:rPr lang="en-US" sz="1600" dirty="0" smtClean="0">
                <a:solidFill>
                  <a:schemeClr val="tx1"/>
                </a:solidFill>
              </a:rPr>
              <a:t>%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9" name="Content Placeholder 2"/>
          <p:cNvSpPr txBox="1">
            <a:spLocks/>
          </p:cNvSpPr>
          <p:nvPr/>
        </p:nvSpPr>
        <p:spPr>
          <a:xfrm>
            <a:off x="7697183" y="4319245"/>
            <a:ext cx="1327531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60</a:t>
            </a:r>
            <a:r>
              <a:rPr lang="en-US" sz="1600" dirty="0" smtClean="0">
                <a:solidFill>
                  <a:schemeClr val="tx1"/>
                </a:solidFill>
              </a:rPr>
              <a:t>%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92132" y="4054492"/>
            <a:ext cx="14401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-72516" y="4005064"/>
            <a:ext cx="1980220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Sampling rate: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-72516" y="4319245"/>
            <a:ext cx="1980220" cy="4320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Projected area: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38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  <p:bldP spid="24" grpId="0"/>
      <p:bldP spid="30" grpId="0" animBg="1"/>
      <p:bldP spid="31" grpId="0"/>
      <p:bldP spid="32" grpId="0"/>
      <p:bldP spid="33" grpId="0"/>
      <p:bldP spid="34" grpId="0" animBg="1"/>
      <p:bldP spid="35" grpId="0"/>
      <p:bldP spid="36" grpId="0"/>
      <p:bldP spid="37" grpId="0"/>
      <p:bldP spid="26" grpId="0"/>
      <p:bldP spid="28" grpId="0"/>
      <p:bldP spid="29" grpId="0"/>
      <p:bldP spid="38" grpId="0"/>
      <p:bldP spid="40" grpId="0"/>
      <p:bldP spid="45" grpId="0"/>
      <p:bldP spid="46" grpId="0"/>
      <p:bldP spid="47" grpId="0"/>
      <p:bldP spid="48" grpId="0"/>
      <p:bldP spid="49" grpId="0"/>
      <p:bldP spid="15" grpId="0" animBg="1"/>
      <p:bldP spid="25" grpId="0"/>
      <p:bldP spid="4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Rasterized Bounding Volume Hierarchies</a:t>
            </a:r>
          </a:p>
        </p:txBody>
      </p:sp>
      <p:cxnSp>
        <p:nvCxnSpPr>
          <p:cNvPr id="51" name="Gerade Verbindung 38"/>
          <p:cNvCxnSpPr/>
          <p:nvPr/>
        </p:nvCxnSpPr>
        <p:spPr>
          <a:xfrm>
            <a:off x="180000" y="2420888"/>
            <a:ext cx="89285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9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</a:rPr>
              <a:t>eference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51720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4588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40052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Q2	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34218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028384" y="1916833"/>
            <a:ext cx="864096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95536" y="1572360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BVH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83400" y="1572360"/>
            <a:ext cx="364904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RBVH</a:t>
            </a:r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>
            <a:off x="1576239" y="1911499"/>
            <a:ext cx="0" cy="4399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Evaluation: QUALITY</a:t>
            </a:r>
            <a:endParaRPr lang="en-US" dirty="0"/>
          </a:p>
        </p:txBody>
      </p:sp>
      <p:pic>
        <p:nvPicPr>
          <p:cNvPr id="75" name="Picture 2" descr="C:\Users\Jan\Desktop\RBVH-EG2012\presentation\figures\thai_PR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1" y="2924944"/>
            <a:ext cx="9043375" cy="31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Content Placeholder 2"/>
          <p:cNvSpPr txBox="1">
            <a:spLocks/>
          </p:cNvSpPr>
          <p:nvPr/>
        </p:nvSpPr>
        <p:spPr>
          <a:xfrm>
            <a:off x="0" y="1120178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Reconstruction using ray casting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95" name="Rechteck 94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chemeClr val="tx1">
              <a:lumMod val="85000"/>
              <a:lumOff val="15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7" name="Gruppieren 76"/>
          <p:cNvGrpSpPr/>
          <p:nvPr/>
        </p:nvGrpSpPr>
        <p:grpSpPr>
          <a:xfrm>
            <a:off x="2774334" y="-13882"/>
            <a:ext cx="5145090" cy="6867070"/>
            <a:chOff x="2739278" y="-13432"/>
            <a:chExt cx="5145090" cy="6867070"/>
          </a:xfrm>
        </p:grpSpPr>
        <p:pic>
          <p:nvPicPr>
            <p:cNvPr id="78" name="Picture 8" descr="C:\Users\Jan\Desktop\RBVH-EG2012\presentation\figures\ThaiStatue\bench_PR_reference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9278" y="-13432"/>
              <a:ext cx="3413416" cy="6867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9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Reference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0" name="Gruppieren 79"/>
          <p:cNvGrpSpPr/>
          <p:nvPr/>
        </p:nvGrpSpPr>
        <p:grpSpPr>
          <a:xfrm>
            <a:off x="2774334" y="-13882"/>
            <a:ext cx="5145090" cy="6867067"/>
            <a:chOff x="2739278" y="-13431"/>
            <a:chExt cx="5145090" cy="6867067"/>
          </a:xfrm>
        </p:grpSpPr>
        <p:pic>
          <p:nvPicPr>
            <p:cNvPr id="81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1"/>
              <a:ext cx="3413416" cy="6867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Q0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3" name="Gruppieren 82"/>
          <p:cNvGrpSpPr/>
          <p:nvPr/>
        </p:nvGrpSpPr>
        <p:grpSpPr>
          <a:xfrm>
            <a:off x="2774334" y="-13882"/>
            <a:ext cx="5145090" cy="6867067"/>
            <a:chOff x="2739278" y="-13431"/>
            <a:chExt cx="5145090" cy="6867067"/>
          </a:xfrm>
        </p:grpSpPr>
        <p:pic>
          <p:nvPicPr>
            <p:cNvPr id="84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1"/>
              <a:ext cx="3413415" cy="6867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5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Q1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uppieren 85"/>
          <p:cNvGrpSpPr/>
          <p:nvPr/>
        </p:nvGrpSpPr>
        <p:grpSpPr>
          <a:xfrm>
            <a:off x="2774334" y="-13882"/>
            <a:ext cx="5145090" cy="6867065"/>
            <a:chOff x="2739278" y="-13430"/>
            <a:chExt cx="5145090" cy="6867065"/>
          </a:xfrm>
        </p:grpSpPr>
        <p:pic>
          <p:nvPicPr>
            <p:cNvPr id="87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0"/>
              <a:ext cx="3413415" cy="686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9" name="Gruppieren 88"/>
          <p:cNvGrpSpPr/>
          <p:nvPr/>
        </p:nvGrpSpPr>
        <p:grpSpPr>
          <a:xfrm>
            <a:off x="2774334" y="-13882"/>
            <a:ext cx="5145090" cy="6867065"/>
            <a:chOff x="2739278" y="-13430"/>
            <a:chExt cx="5145090" cy="6867065"/>
          </a:xfrm>
        </p:grpSpPr>
        <p:pic>
          <p:nvPicPr>
            <p:cNvPr id="90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0"/>
              <a:ext cx="3413414" cy="686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Q3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2774334" y="-13882"/>
            <a:ext cx="5145090" cy="6867063"/>
            <a:chOff x="2739278" y="-13429"/>
            <a:chExt cx="5145090" cy="6867063"/>
          </a:xfrm>
        </p:grpSpPr>
        <p:pic>
          <p:nvPicPr>
            <p:cNvPr id="93" name="Picture 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29"/>
              <a:ext cx="3413414" cy="686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4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Q4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705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erade Verbindung 38"/>
          <p:cNvCxnSpPr/>
          <p:nvPr/>
        </p:nvCxnSpPr>
        <p:spPr>
          <a:xfrm>
            <a:off x="180000" y="2420888"/>
            <a:ext cx="89285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Rasterized Bounding Volume Hierarchies</a:t>
            </a:r>
          </a:p>
        </p:txBody>
      </p:sp>
      <p:sp>
        <p:nvSpPr>
          <p:cNvPr id="62" name="Content Placeholder 2"/>
          <p:cNvSpPr txBox="1">
            <a:spLocks/>
          </p:cNvSpPr>
          <p:nvPr/>
        </p:nvSpPr>
        <p:spPr>
          <a:xfrm>
            <a:off x="1043608" y="1124744"/>
            <a:ext cx="8100392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Application: Image based lighting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1" y="2924944"/>
            <a:ext cx="9043374" cy="31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9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</a:rPr>
              <a:t>eference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51720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4588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40052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Q2	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34218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028384" y="1916833"/>
            <a:ext cx="864096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95536" y="1572360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BVH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83400" y="1572360"/>
            <a:ext cx="364904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RBVH</a:t>
            </a:r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>
            <a:off x="1576239" y="1911499"/>
            <a:ext cx="0" cy="4399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Evaluation: QUALITY</a:t>
            </a:r>
            <a:endParaRPr lang="en-US" dirty="0"/>
          </a:p>
        </p:txBody>
      </p:sp>
      <p:sp>
        <p:nvSpPr>
          <p:cNvPr id="33" name="Rechteck 32"/>
          <p:cNvSpPr/>
          <p:nvPr/>
        </p:nvSpPr>
        <p:spPr>
          <a:xfrm>
            <a:off x="0" y="-99392"/>
            <a:ext cx="9144000" cy="6957392"/>
          </a:xfrm>
          <a:prstGeom prst="rect">
            <a:avLst/>
          </a:prstGeom>
          <a:solidFill>
            <a:schemeClr val="tx1">
              <a:lumMod val="85000"/>
              <a:lumOff val="15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4" name="Gruppieren 33"/>
          <p:cNvGrpSpPr/>
          <p:nvPr/>
        </p:nvGrpSpPr>
        <p:grpSpPr>
          <a:xfrm>
            <a:off x="2771800" y="-13881"/>
            <a:ext cx="5145090" cy="6867067"/>
            <a:chOff x="2739278" y="-13431"/>
            <a:chExt cx="5145090" cy="6867067"/>
          </a:xfrm>
        </p:grpSpPr>
        <p:pic>
          <p:nvPicPr>
            <p:cNvPr id="35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1"/>
              <a:ext cx="3413416" cy="6867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Reference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uppieren 36"/>
          <p:cNvGrpSpPr/>
          <p:nvPr/>
        </p:nvGrpSpPr>
        <p:grpSpPr>
          <a:xfrm>
            <a:off x="2771800" y="-13882"/>
            <a:ext cx="5145090" cy="6867067"/>
            <a:chOff x="2739278" y="-13431"/>
            <a:chExt cx="5145090" cy="6867067"/>
          </a:xfrm>
        </p:grpSpPr>
        <p:pic>
          <p:nvPicPr>
            <p:cNvPr id="38" name="Picture 8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1"/>
              <a:ext cx="3413415" cy="68670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Q0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771800" y="-13881"/>
            <a:ext cx="5145090" cy="6867065"/>
            <a:chOff x="2739278" y="-13430"/>
            <a:chExt cx="5145090" cy="6867065"/>
          </a:xfrm>
        </p:grpSpPr>
        <p:pic>
          <p:nvPicPr>
            <p:cNvPr id="43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0"/>
              <a:ext cx="3413415" cy="686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Q1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2771800" y="-13882"/>
            <a:ext cx="5145090" cy="6867065"/>
            <a:chOff x="2739278" y="-13430"/>
            <a:chExt cx="5145090" cy="6867065"/>
          </a:xfrm>
        </p:grpSpPr>
        <p:pic>
          <p:nvPicPr>
            <p:cNvPr id="52" name="Picture 8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30"/>
              <a:ext cx="3413414" cy="68670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Q2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uppieren 53"/>
          <p:cNvGrpSpPr/>
          <p:nvPr/>
        </p:nvGrpSpPr>
        <p:grpSpPr>
          <a:xfrm>
            <a:off x="2771800" y="-13881"/>
            <a:ext cx="5145090" cy="6867063"/>
            <a:chOff x="2739278" y="-13429"/>
            <a:chExt cx="5145090" cy="6867063"/>
          </a:xfrm>
        </p:grpSpPr>
        <p:pic>
          <p:nvPicPr>
            <p:cNvPr id="56" name="Picture 8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29"/>
              <a:ext cx="3413414" cy="686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Q3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8" name="Gruppieren 57"/>
          <p:cNvGrpSpPr/>
          <p:nvPr/>
        </p:nvGrpSpPr>
        <p:grpSpPr>
          <a:xfrm>
            <a:off x="2771800" y="-13882"/>
            <a:ext cx="5145090" cy="6867063"/>
            <a:chOff x="2739278" y="-13429"/>
            <a:chExt cx="5145090" cy="6867063"/>
          </a:xfrm>
        </p:grpSpPr>
        <p:pic>
          <p:nvPicPr>
            <p:cNvPr id="59" name="Picture 8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9278" y="-13429"/>
              <a:ext cx="3413413" cy="6867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0" name="Content Placeholder 2"/>
            <p:cNvSpPr txBox="1">
              <a:spLocks/>
            </p:cNvSpPr>
            <p:nvPr/>
          </p:nvSpPr>
          <p:spPr>
            <a:xfrm>
              <a:off x="6084168" y="1124744"/>
              <a:ext cx="1800200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lnSpcReduction="10000"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>
                <a:buFontTx/>
                <a:buNone/>
              </a:pPr>
              <a:r>
                <a:rPr lang="en-US" sz="2400" b="1" dirty="0" smtClean="0">
                  <a:solidFill>
                    <a:schemeClr val="bg1"/>
                  </a:solidFill>
                </a:rPr>
                <a:t>Q4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6987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33" grpId="0" animBg="1"/>
      <p:bldP spid="33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1" y="2924944"/>
            <a:ext cx="9043374" cy="31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Diagramm 33"/>
          <p:cNvGraphicFramePr/>
          <p:nvPr>
            <p:extLst>
              <p:ext uri="{D42A27DB-BD31-4B8C-83A1-F6EECF244321}">
                <p14:modId xmlns:p14="http://schemas.microsoft.com/office/powerpoint/2010/main" val="2193479537"/>
              </p:ext>
            </p:extLst>
          </p:nvPr>
        </p:nvGraphicFramePr>
        <p:xfrm>
          <a:off x="-108520" y="2204864"/>
          <a:ext cx="9361040" cy="4353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Content Placeholder 2"/>
          <p:cNvSpPr txBox="1">
            <a:spLocks/>
          </p:cNvSpPr>
          <p:nvPr/>
        </p:nvSpPr>
        <p:spPr>
          <a:xfrm>
            <a:off x="-252536" y="6303656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GPU Ray tracing performance [</a:t>
            </a:r>
            <a:r>
              <a:rPr lang="en-US" sz="2400" b="1" dirty="0" err="1" smtClean="0">
                <a:solidFill>
                  <a:schemeClr val="tx1"/>
                </a:solidFill>
              </a:rPr>
              <a:t>MRays</a:t>
            </a:r>
            <a:r>
              <a:rPr lang="en-US" sz="2400" b="1" dirty="0" smtClean="0">
                <a:solidFill>
                  <a:schemeClr val="tx1"/>
                </a:solidFill>
              </a:rPr>
              <a:t> / second]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1" name="Inhaltsplatzhalter 3"/>
          <p:cNvSpPr txBox="1">
            <a:spLocks/>
          </p:cNvSpPr>
          <p:nvPr/>
        </p:nvSpPr>
        <p:spPr>
          <a:xfrm>
            <a:off x="6300192" y="6347089"/>
            <a:ext cx="3672407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600" i="1" dirty="0" smtClean="0"/>
              <a:t>„</a:t>
            </a:r>
            <a:r>
              <a:rPr lang="de-DE" sz="1600" i="1" dirty="0" err="1" smtClean="0"/>
              <a:t>bigger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better</a:t>
            </a:r>
            <a:r>
              <a:rPr lang="de-DE" sz="1600" i="1" dirty="0" smtClean="0"/>
              <a:t>“</a:t>
            </a:r>
          </a:p>
          <a:p>
            <a:pPr marL="72000" indent="0">
              <a:buFontTx/>
              <a:buNone/>
            </a:pPr>
            <a:endParaRPr lang="de-DE" sz="1600" i="1" dirty="0" smtClean="0"/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9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</a:rPr>
              <a:t>eference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51720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4588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40052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Q2	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34218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028384" y="1916833"/>
            <a:ext cx="864096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95536" y="1572360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BVH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83400" y="1572360"/>
            <a:ext cx="364904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RBVH</a:t>
            </a:r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>
            <a:off x="1576239" y="1911499"/>
            <a:ext cx="0" cy="4399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Evaluation: PERFORMANCE</a:t>
            </a:r>
            <a:endParaRPr lang="en-US" dirty="0"/>
          </a:p>
        </p:txBody>
      </p:sp>
      <p:cxnSp>
        <p:nvCxnSpPr>
          <p:cNvPr id="30" name="Gerade Verbindung 38"/>
          <p:cNvCxnSpPr/>
          <p:nvPr/>
        </p:nvCxnSpPr>
        <p:spPr>
          <a:xfrm>
            <a:off x="180000" y="2420888"/>
            <a:ext cx="89285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Content Placeholder 2"/>
          <p:cNvSpPr txBox="1">
            <a:spLocks/>
          </p:cNvSpPr>
          <p:nvPr/>
        </p:nvSpPr>
        <p:spPr>
          <a:xfrm>
            <a:off x="0" y="1120178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Ray tracing (primary rays)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9" name="Inhaltsplatzhalter 3"/>
          <p:cNvSpPr txBox="1">
            <a:spLocks/>
          </p:cNvSpPr>
          <p:nvPr/>
        </p:nvSpPr>
        <p:spPr>
          <a:xfrm>
            <a:off x="12519" y="2420888"/>
            <a:ext cx="1463137" cy="5760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600" i="1" dirty="0" smtClean="0"/>
              <a:t>[Aila and Laine 2009]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1443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4" grpId="0">
        <p:bldAsOne/>
      </p:bldGraphic>
      <p:bldP spid="40" grpId="0"/>
      <p:bldP spid="41" grpId="0"/>
      <p:bldP spid="31" grpId="0"/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1" y="2924944"/>
            <a:ext cx="9043374" cy="311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Diagramm 29"/>
          <p:cNvGraphicFramePr/>
          <p:nvPr>
            <p:extLst>
              <p:ext uri="{D42A27DB-BD31-4B8C-83A1-F6EECF244321}">
                <p14:modId xmlns:p14="http://schemas.microsoft.com/office/powerpoint/2010/main" val="3237707387"/>
              </p:ext>
            </p:extLst>
          </p:nvPr>
        </p:nvGraphicFramePr>
        <p:xfrm>
          <a:off x="-108520" y="2276872"/>
          <a:ext cx="9361040" cy="42815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549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>
                <a:solidFill>
                  <a:schemeClr val="tx1"/>
                </a:solidFill>
              </a:rPr>
              <a:t>r</a:t>
            </a:r>
            <a:r>
              <a:rPr lang="en-US" sz="2400" b="1" dirty="0" smtClean="0">
                <a:solidFill>
                  <a:schemeClr val="tx1"/>
                </a:solidFill>
              </a:rPr>
              <a:t>eference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051720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Q0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545886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Q1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040052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Q2	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534218" y="1916833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Q3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028384" y="1916833"/>
            <a:ext cx="864096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Q4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395536" y="1572360"/>
            <a:ext cx="18002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BVH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4883400" y="1572360"/>
            <a:ext cx="364904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RBVH</a:t>
            </a:r>
            <a:endParaRPr lang="en-US" sz="1800" b="1" dirty="0">
              <a:solidFill>
                <a:schemeClr val="tx1"/>
              </a:solidFill>
            </a:endParaRPr>
          </a:p>
        </p:txBody>
      </p:sp>
      <p:cxnSp>
        <p:nvCxnSpPr>
          <p:cNvPr id="42" name="Gerade Verbindung 41"/>
          <p:cNvCxnSpPr/>
          <p:nvPr/>
        </p:nvCxnSpPr>
        <p:spPr>
          <a:xfrm>
            <a:off x="1576239" y="1911499"/>
            <a:ext cx="0" cy="439946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itle 1"/>
          <p:cNvSpPr>
            <a:spLocks noGrp="1"/>
          </p:cNvSpPr>
          <p:nvPr>
            <p:ph type="title"/>
          </p:nvPr>
        </p:nvSpPr>
        <p:spPr>
          <a:xfrm>
            <a:off x="180000" y="193224"/>
            <a:ext cx="8820000" cy="571480"/>
          </a:xfrm>
        </p:spPr>
        <p:txBody>
          <a:bodyPr/>
          <a:lstStyle/>
          <a:p>
            <a:r>
              <a:rPr lang="en-US" dirty="0" smtClean="0"/>
              <a:t>Evaluation: MEMORY REQUIREMENTS</a:t>
            </a:r>
            <a:endParaRPr lang="en-US" dirty="0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-180528" y="6303656"/>
            <a:ext cx="9144000" cy="4320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400" b="1" dirty="0" smtClean="0">
                <a:solidFill>
                  <a:schemeClr val="tx1"/>
                </a:solidFill>
              </a:rPr>
              <a:t>Required memory [MB]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3" name="Inhaltsplatzhalter 3"/>
          <p:cNvSpPr txBox="1">
            <a:spLocks/>
          </p:cNvSpPr>
          <p:nvPr/>
        </p:nvSpPr>
        <p:spPr>
          <a:xfrm>
            <a:off x="6444209" y="6347089"/>
            <a:ext cx="3672407" cy="576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de-DE" sz="1600" i="1" dirty="0" smtClean="0"/>
              <a:t>„</a:t>
            </a:r>
            <a:r>
              <a:rPr lang="de-DE" sz="1600" i="1" dirty="0" err="1" smtClean="0"/>
              <a:t>smaller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is</a:t>
            </a:r>
            <a:r>
              <a:rPr lang="de-DE" sz="1600" i="1" dirty="0" smtClean="0"/>
              <a:t> </a:t>
            </a:r>
            <a:r>
              <a:rPr lang="de-DE" sz="1600" i="1" dirty="0" err="1" smtClean="0"/>
              <a:t>better</a:t>
            </a:r>
            <a:r>
              <a:rPr lang="de-DE" sz="1600" i="1" dirty="0" smtClean="0"/>
              <a:t>“</a:t>
            </a:r>
          </a:p>
          <a:p>
            <a:pPr marL="72000" indent="0">
              <a:buFontTx/>
              <a:buNone/>
            </a:pPr>
            <a:endParaRPr lang="de-DE" sz="1600" i="1" dirty="0" smtClean="0"/>
          </a:p>
        </p:txBody>
      </p:sp>
      <p:cxnSp>
        <p:nvCxnSpPr>
          <p:cNvPr id="34" name="Gerade Verbindung 38"/>
          <p:cNvCxnSpPr/>
          <p:nvPr/>
        </p:nvCxnSpPr>
        <p:spPr>
          <a:xfrm>
            <a:off x="180000" y="2420888"/>
            <a:ext cx="892850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81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 (Previous Work)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204" name="Content Placeholder 2"/>
          <p:cNvSpPr txBox="1">
            <a:spLocks/>
          </p:cNvSpPr>
          <p:nvPr/>
        </p:nvSpPr>
        <p:spPr>
          <a:xfrm>
            <a:off x="467544" y="5949280"/>
            <a:ext cx="3024336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D:\papers\RBVH-EG2012\presentation\figures\relief_texture01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7970"/>
            <a:ext cx="1927077" cy="2650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016" y="1583115"/>
            <a:ext cx="3858782" cy="1831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papers\RBVH-EG2012\presentation\figures\geometry_images02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80" y="3783924"/>
            <a:ext cx="4570454" cy="26379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rved Down Arrow 7"/>
          <p:cNvSpPr/>
          <p:nvPr/>
        </p:nvSpPr>
        <p:spPr>
          <a:xfrm rot="20820584">
            <a:off x="6030377" y="1521668"/>
            <a:ext cx="1442520" cy="590122"/>
          </a:xfrm>
          <a:prstGeom prst="curved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7" name="Picture 3" descr="D:\papers\RBVH-EG2012\presentation\figures\relief_texture00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11" y="2216818"/>
            <a:ext cx="2592288" cy="21304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  <p:grpSp>
        <p:nvGrpSpPr>
          <p:cNvPr id="10" name="Group 9"/>
          <p:cNvGrpSpPr/>
          <p:nvPr/>
        </p:nvGrpSpPr>
        <p:grpSpPr>
          <a:xfrm>
            <a:off x="449726" y="4820792"/>
            <a:ext cx="3042154" cy="1602282"/>
            <a:chOff x="449726" y="4820792"/>
            <a:chExt cx="3042154" cy="1602282"/>
          </a:xfrm>
        </p:grpSpPr>
        <p:sp>
          <p:nvSpPr>
            <p:cNvPr id="199" name="Content Placeholder 2"/>
            <p:cNvSpPr txBox="1">
              <a:spLocks/>
            </p:cNvSpPr>
            <p:nvPr/>
          </p:nvSpPr>
          <p:spPr>
            <a:xfrm>
              <a:off x="467544" y="5113351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[Carr et al. 2006]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0" name="Content Placeholder 2"/>
            <p:cNvSpPr txBox="1">
              <a:spLocks/>
            </p:cNvSpPr>
            <p:nvPr/>
          </p:nvSpPr>
          <p:spPr>
            <a:xfrm>
              <a:off x="467544" y="4820792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Baboud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and 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Decoret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2006]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1" name="Content Placeholder 2"/>
            <p:cNvSpPr txBox="1">
              <a:spLocks/>
            </p:cNvSpPr>
            <p:nvPr/>
          </p:nvSpPr>
          <p:spPr>
            <a:xfrm>
              <a:off x="467544" y="5405910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Szirmay-Kalos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et al. 2005]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3" name="Content Placeholder 2"/>
            <p:cNvSpPr txBox="1">
              <a:spLocks/>
            </p:cNvSpPr>
            <p:nvPr/>
          </p:nvSpPr>
          <p:spPr>
            <a:xfrm>
              <a:off x="467544" y="5698469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deToledo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et al. 2007]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12" name="Content Placeholder 2"/>
            <p:cNvSpPr txBox="1">
              <a:spLocks/>
            </p:cNvSpPr>
            <p:nvPr/>
          </p:nvSpPr>
          <p:spPr>
            <a:xfrm>
              <a:off x="449726" y="5991026"/>
              <a:ext cx="30243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3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4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sz="1800" b="1" dirty="0" smtClean="0">
                  <a:solidFill>
                    <a:schemeClr val="tx1"/>
                  </a:solidFill>
                </a:rPr>
                <a:t>[</a:t>
              </a:r>
              <a:r>
                <a:rPr lang="en-US" sz="1800" b="1" dirty="0" err="1" smtClean="0">
                  <a:solidFill>
                    <a:schemeClr val="tx1"/>
                  </a:solidFill>
                </a:rPr>
                <a:t>Boubekeur</a:t>
              </a:r>
              <a:r>
                <a:rPr lang="en-US" sz="1800" b="1" dirty="0" smtClean="0">
                  <a:solidFill>
                    <a:schemeClr val="tx1"/>
                  </a:solidFill>
                </a:rPr>
                <a:t> et al. 2006]</a:t>
              </a:r>
              <a:endParaRPr lang="en-US" sz="1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14" name="Content Placeholder 2"/>
          <p:cNvSpPr txBox="1">
            <a:spLocks/>
          </p:cNvSpPr>
          <p:nvPr/>
        </p:nvSpPr>
        <p:spPr>
          <a:xfrm>
            <a:off x="5580112" y="3284984"/>
            <a:ext cx="201573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200" b="1" dirty="0" err="1" smtClean="0">
                <a:solidFill>
                  <a:schemeClr val="bg1">
                    <a:lumMod val="50000"/>
                  </a:schemeClr>
                </a:solidFill>
              </a:rPr>
              <a:t>deToledo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 et al. 2007]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" name="Content Placeholder 2"/>
          <p:cNvSpPr txBox="1">
            <a:spLocks/>
          </p:cNvSpPr>
          <p:nvPr/>
        </p:nvSpPr>
        <p:spPr>
          <a:xfrm>
            <a:off x="5796136" y="6225379"/>
            <a:ext cx="201573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3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[</a:t>
            </a:r>
            <a:r>
              <a:rPr lang="en-US" sz="1200" b="1" dirty="0" err="1" smtClean="0">
                <a:solidFill>
                  <a:schemeClr val="bg1">
                    <a:lumMod val="50000"/>
                  </a:schemeClr>
                </a:solidFill>
              </a:rPr>
              <a:t>deToledo</a:t>
            </a:r>
            <a:r>
              <a:rPr lang="en-US" sz="1200" b="1" dirty="0" smtClean="0">
                <a:solidFill>
                  <a:schemeClr val="bg1">
                    <a:lumMod val="50000"/>
                  </a:schemeClr>
                </a:solidFill>
              </a:rPr>
              <a:t> et al. 2007]</a:t>
            </a:r>
            <a:endParaRPr lang="en-US" sz="1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7" name="Content Placeholder 2"/>
          <p:cNvSpPr txBox="1">
            <a:spLocks/>
          </p:cNvSpPr>
          <p:nvPr/>
        </p:nvSpPr>
        <p:spPr>
          <a:xfrm>
            <a:off x="323528" y="4221088"/>
            <a:ext cx="3024336" cy="2880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de-DE"/>
            </a:defPPr>
            <a:lvl1pPr marL="72000" indent="0" algn="ctr">
              <a:lnSpc>
                <a:spcPct val="100000"/>
              </a:lnSpc>
              <a:spcBef>
                <a:spcPct val="20000"/>
              </a:spcBef>
              <a:buFontTx/>
              <a:buNone/>
              <a:defRPr sz="1200" b="1">
                <a:solidFill>
                  <a:schemeClr val="bg1">
                    <a:lumMod val="50000"/>
                  </a:schemeClr>
                </a:solidFill>
              </a:defRPr>
            </a:lvl1pPr>
            <a:lvl2pPr marL="612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864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116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368000" indent="-288000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/>
            </a:lvl9pPr>
          </a:lstStyle>
          <a:p>
            <a:r>
              <a:rPr lang="en-US" dirty="0"/>
              <a:t>[</a:t>
            </a:r>
            <a:r>
              <a:rPr lang="en-US" dirty="0" err="1"/>
              <a:t>Baboud</a:t>
            </a:r>
            <a:r>
              <a:rPr lang="en-US" dirty="0"/>
              <a:t> and </a:t>
            </a:r>
            <a:r>
              <a:rPr lang="en-US" dirty="0" err="1"/>
              <a:t>Decoret</a:t>
            </a:r>
            <a:r>
              <a:rPr lang="en-US" dirty="0"/>
              <a:t> 2006]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764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4" grpId="0"/>
      <p:bldP spid="215" grpId="0"/>
      <p:bldP spid="21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4704"/>
            <a:ext cx="9179496" cy="6093296"/>
          </a:xfrm>
          <a:prstGeom prst="rect">
            <a:avLst/>
          </a:prstGeom>
          <a:gradFill>
            <a:gsLst>
              <a:gs pos="0">
                <a:schemeClr val="tx1">
                  <a:lumMod val="85000"/>
                  <a:lumOff val="15000"/>
                </a:schemeClr>
              </a:gs>
              <a:gs pos="100000">
                <a:schemeClr val="tx1">
                  <a:lumMod val="85000"/>
                  <a:lumOff val="15000"/>
                </a:schemeClr>
              </a:gs>
              <a:gs pos="29000">
                <a:schemeClr val="tx1">
                  <a:lumMod val="85000"/>
                  <a:lumOff val="1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5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  <p:pic>
        <p:nvPicPr>
          <p:cNvPr id="5" name="applications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3.205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52736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11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echseck 36"/>
          <p:cNvSpPr/>
          <p:nvPr/>
        </p:nvSpPr>
        <p:spPr>
          <a:xfrm>
            <a:off x="4816654" y="1930935"/>
            <a:ext cx="2151838" cy="187209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Fast ray tracing</a:t>
            </a:r>
            <a:endParaRPr lang="de-DE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64235" y="1930935"/>
            <a:ext cx="2439868" cy="1872096"/>
            <a:chOff x="5004048" y="1930935"/>
            <a:chExt cx="2439868" cy="1872096"/>
          </a:xfrm>
        </p:grpSpPr>
        <p:sp>
          <p:nvSpPr>
            <p:cNvPr id="22" name="Sechseck 36"/>
            <p:cNvSpPr/>
            <p:nvPr/>
          </p:nvSpPr>
          <p:spPr>
            <a:xfrm>
              <a:off x="5156467" y="1930935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CC0066"/>
                </a:gs>
                <a:gs pos="80000">
                  <a:srgbClr val="E10166">
                    <a:lumMod val="95000"/>
                    <a:lumOff val="5000"/>
                  </a:srgbClr>
                </a:gs>
                <a:gs pos="100000">
                  <a:srgbClr val="CC0066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/>
            </a:p>
          </p:txBody>
        </p:sp>
        <p:sp>
          <p:nvSpPr>
            <p:cNvPr id="41" name="Rechteck 2"/>
            <p:cNvSpPr/>
            <p:nvPr/>
          </p:nvSpPr>
          <p:spPr>
            <a:xfrm>
              <a:off x="5004048" y="2248297"/>
              <a:ext cx="2439868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b="1" dirty="0" smtClean="0">
                  <a:solidFill>
                    <a:schemeClr val="lt1"/>
                  </a:solidFill>
                </a:rPr>
                <a:t>Triangle </a:t>
              </a:r>
              <a:br>
                <a:rPr lang="en-US" sz="2400" b="1" dirty="0" smtClean="0">
                  <a:solidFill>
                    <a:schemeClr val="lt1"/>
                  </a:solidFill>
                </a:rPr>
              </a:br>
              <a:r>
                <a:rPr lang="en-US" sz="2400" b="1" dirty="0" smtClean="0">
                  <a:solidFill>
                    <a:schemeClr val="lt1"/>
                  </a:solidFill>
                </a:rPr>
                <a:t>meshes,</a:t>
              </a:r>
              <a:br>
                <a:rPr lang="en-US" sz="2400" b="1" dirty="0" smtClean="0">
                  <a:solidFill>
                    <a:schemeClr val="lt1"/>
                  </a:solidFill>
                </a:rPr>
              </a:br>
              <a:r>
                <a:rPr lang="en-US" sz="2400" b="1" dirty="0" smtClean="0">
                  <a:solidFill>
                    <a:schemeClr val="lt1"/>
                  </a:solidFill>
                </a:rPr>
                <a:t>point clouds</a:t>
              </a:r>
              <a:endParaRPr lang="de-DE" sz="2400"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4" name="Gruppieren 3"/>
          <p:cNvGrpSpPr/>
          <p:nvPr/>
        </p:nvGrpSpPr>
        <p:grpSpPr>
          <a:xfrm>
            <a:off x="4672639" y="3919318"/>
            <a:ext cx="2439868" cy="1872096"/>
            <a:chOff x="5012452" y="3919318"/>
            <a:chExt cx="2439868" cy="1872096"/>
          </a:xfrm>
        </p:grpSpPr>
        <p:sp>
          <p:nvSpPr>
            <p:cNvPr id="40" name="Sechseck 39"/>
            <p:cNvSpPr/>
            <p:nvPr/>
          </p:nvSpPr>
          <p:spPr>
            <a:xfrm>
              <a:off x="5153153" y="3919318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5012452" y="4365104"/>
              <a:ext cx="24398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Fast </a:t>
              </a:r>
              <a:endParaRPr lang="en-US" sz="2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  <a:p>
              <a:pPr algn="ctr"/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construction</a:t>
              </a:r>
            </a:p>
          </p:txBody>
        </p:sp>
      </p:grpSp>
      <p:sp>
        <p:nvSpPr>
          <p:cNvPr id="43" name="Sechseck 42"/>
          <p:cNvSpPr/>
          <p:nvPr/>
        </p:nvSpPr>
        <p:spPr>
          <a:xfrm>
            <a:off x="3033968" y="945893"/>
            <a:ext cx="2151838" cy="187209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GPU friendly</a:t>
            </a:r>
            <a:endParaRPr lang="de-DE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3039172" y="4911137"/>
            <a:ext cx="2151838" cy="1872096"/>
            <a:chOff x="3378985" y="4911137"/>
            <a:chExt cx="2151838" cy="1872096"/>
          </a:xfrm>
        </p:grpSpPr>
        <p:sp>
          <p:nvSpPr>
            <p:cNvPr id="53" name="Sechseck 52"/>
            <p:cNvSpPr/>
            <p:nvPr/>
          </p:nvSpPr>
          <p:spPr>
            <a:xfrm>
              <a:off x="3378985" y="4911137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Sechseck 4"/>
            <p:cNvSpPr/>
            <p:nvPr/>
          </p:nvSpPr>
          <p:spPr>
            <a:xfrm>
              <a:off x="3618280" y="5032632"/>
              <a:ext cx="1673800" cy="162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Adjustable quality</a:t>
              </a:r>
              <a:b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16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(level of detail</a:t>
              </a:r>
              <a:r>
                <a:rPr lang="en-US" sz="16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)</a:t>
              </a:r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262242" y="3922452"/>
            <a:ext cx="2151838" cy="1872096"/>
            <a:chOff x="1602055" y="3922452"/>
            <a:chExt cx="2151838" cy="1872096"/>
          </a:xfrm>
        </p:grpSpPr>
        <p:sp>
          <p:nvSpPr>
            <p:cNvPr id="49" name="Sechseck 48"/>
            <p:cNvSpPr/>
            <p:nvPr/>
          </p:nvSpPr>
          <p:spPr>
            <a:xfrm>
              <a:off x="1602055" y="3922452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2" name="Sechseck 4"/>
            <p:cNvSpPr/>
            <p:nvPr/>
          </p:nvSpPr>
          <p:spPr>
            <a:xfrm>
              <a:off x="1841074" y="4047100"/>
              <a:ext cx="1673800" cy="162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Storage </a:t>
              </a:r>
              <a:b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 surface</a:t>
              </a:r>
              <a:b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signals</a:t>
              </a:r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264852" y="1942883"/>
            <a:ext cx="2151838" cy="1872096"/>
            <a:chOff x="1604665" y="1942883"/>
            <a:chExt cx="2151838" cy="1872096"/>
          </a:xfrm>
        </p:grpSpPr>
        <p:sp>
          <p:nvSpPr>
            <p:cNvPr id="46" name="Sechseck 45"/>
            <p:cNvSpPr/>
            <p:nvPr/>
          </p:nvSpPr>
          <p:spPr>
            <a:xfrm>
              <a:off x="1604665" y="1942883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3" name="Sechseck 4"/>
            <p:cNvSpPr/>
            <p:nvPr/>
          </p:nvSpPr>
          <p:spPr>
            <a:xfrm>
              <a:off x="1737668" y="2012496"/>
              <a:ext cx="1880612" cy="162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Compact representation</a:t>
              </a:r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25" name="Gruppieren 3"/>
          <p:cNvGrpSpPr/>
          <p:nvPr/>
        </p:nvGrpSpPr>
        <p:grpSpPr>
          <a:xfrm>
            <a:off x="4672639" y="3919318"/>
            <a:ext cx="2439868" cy="1872096"/>
            <a:chOff x="5012452" y="3919318"/>
            <a:chExt cx="2439868" cy="1872096"/>
          </a:xfrm>
        </p:grpSpPr>
        <p:sp>
          <p:nvSpPr>
            <p:cNvPr id="26" name="Sechseck 39"/>
            <p:cNvSpPr/>
            <p:nvPr/>
          </p:nvSpPr>
          <p:spPr>
            <a:xfrm>
              <a:off x="5153153" y="3919318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CC0066"/>
                </a:gs>
                <a:gs pos="80000">
                  <a:srgbClr val="E10166">
                    <a:lumMod val="95000"/>
                    <a:lumOff val="5000"/>
                  </a:srgbClr>
                </a:gs>
                <a:gs pos="100000">
                  <a:srgbClr val="CC0066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/>
            </a:p>
          </p:txBody>
        </p:sp>
        <p:sp>
          <p:nvSpPr>
            <p:cNvPr id="27" name="Rechteck 2"/>
            <p:cNvSpPr/>
            <p:nvPr/>
          </p:nvSpPr>
          <p:spPr>
            <a:xfrm>
              <a:off x="5012452" y="4293096"/>
              <a:ext cx="2439868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b="1" dirty="0" smtClean="0">
                  <a:solidFill>
                    <a:schemeClr val="lt1"/>
                  </a:solidFill>
                </a:rPr>
                <a:t>Spatial </a:t>
              </a:r>
              <a:br>
                <a:rPr lang="en-US" sz="2400" b="1" dirty="0" smtClean="0">
                  <a:solidFill>
                    <a:schemeClr val="lt1"/>
                  </a:solidFill>
                </a:rPr>
              </a:br>
              <a:r>
                <a:rPr lang="en-US" sz="2400" b="1" dirty="0" smtClean="0">
                  <a:solidFill>
                    <a:schemeClr val="lt1"/>
                  </a:solidFill>
                </a:rPr>
                <a:t>median on GPU</a:t>
              </a:r>
              <a:endParaRPr lang="en-US" sz="2400" b="1" dirty="0">
                <a:solidFill>
                  <a:schemeClr val="lt1"/>
                </a:solidFill>
              </a:endParaRPr>
            </a:p>
            <a:p>
              <a:pPr algn="ctr"/>
              <a:r>
                <a:rPr lang="en-US" b="1" dirty="0">
                  <a:solidFill>
                    <a:schemeClr val="lt1"/>
                  </a:solidFill>
                </a:rPr>
                <a:t>(see paper)</a:t>
              </a:r>
              <a:endParaRPr lang="de-DE"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33" name="Gruppieren 11"/>
          <p:cNvGrpSpPr/>
          <p:nvPr/>
        </p:nvGrpSpPr>
        <p:grpSpPr>
          <a:xfrm>
            <a:off x="1259632" y="3922452"/>
            <a:ext cx="2157058" cy="1872096"/>
            <a:chOff x="1599445" y="3922452"/>
            <a:chExt cx="2157058" cy="1872096"/>
          </a:xfrm>
        </p:grpSpPr>
        <p:sp>
          <p:nvSpPr>
            <p:cNvPr id="34" name="Sechseck 48"/>
            <p:cNvSpPr/>
            <p:nvPr/>
          </p:nvSpPr>
          <p:spPr>
            <a:xfrm>
              <a:off x="1602055" y="3922452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CC0066"/>
                </a:gs>
                <a:gs pos="80000">
                  <a:srgbClr val="E10166">
                    <a:lumMod val="95000"/>
                    <a:lumOff val="5000"/>
                  </a:srgbClr>
                </a:gs>
                <a:gs pos="100000">
                  <a:srgbClr val="CC0066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/>
            </a:p>
          </p:txBody>
        </p:sp>
        <p:sp>
          <p:nvSpPr>
            <p:cNvPr id="35" name="Sechseck 4"/>
            <p:cNvSpPr/>
            <p:nvPr/>
          </p:nvSpPr>
          <p:spPr>
            <a:xfrm>
              <a:off x="1599445" y="4047100"/>
              <a:ext cx="2157058" cy="1622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b="1" dirty="0"/>
                <a:t>Atlas: </a:t>
              </a:r>
              <a:br>
                <a:rPr lang="en-US" sz="2400" b="1" dirty="0"/>
              </a:br>
              <a:r>
                <a:rPr lang="en-US" sz="2000" b="1" dirty="0"/>
                <a:t>inherent</a:t>
              </a:r>
              <a:r>
                <a:rPr lang="en-US" sz="2400" b="1" dirty="0"/>
                <a:t/>
              </a:r>
              <a:br>
                <a:rPr lang="en-US" sz="2400" b="1" dirty="0"/>
              </a:br>
              <a:r>
                <a:rPr lang="en-US" b="1" dirty="0"/>
                <a:t>parameterization</a:t>
              </a:r>
              <a:endParaRPr lang="de-DE" b="1" dirty="0"/>
            </a:p>
          </p:txBody>
        </p:sp>
      </p:grpSp>
      <p:grpSp>
        <p:nvGrpSpPr>
          <p:cNvPr id="36" name="Gruppieren 12"/>
          <p:cNvGrpSpPr/>
          <p:nvPr/>
        </p:nvGrpSpPr>
        <p:grpSpPr>
          <a:xfrm>
            <a:off x="1259632" y="1942883"/>
            <a:ext cx="2157058" cy="1872096"/>
            <a:chOff x="1599445" y="1942883"/>
            <a:chExt cx="2157058" cy="1872096"/>
          </a:xfrm>
        </p:grpSpPr>
        <p:sp>
          <p:nvSpPr>
            <p:cNvPr id="38" name="Sechseck 45"/>
            <p:cNvSpPr/>
            <p:nvPr/>
          </p:nvSpPr>
          <p:spPr>
            <a:xfrm>
              <a:off x="1604665" y="1942883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CC0066"/>
                </a:gs>
                <a:gs pos="80000">
                  <a:srgbClr val="E10166">
                    <a:lumMod val="95000"/>
                    <a:lumOff val="5000"/>
                  </a:srgbClr>
                </a:gs>
                <a:gs pos="100000">
                  <a:srgbClr val="CC0066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/>
            </a:p>
          </p:txBody>
        </p:sp>
        <p:sp>
          <p:nvSpPr>
            <p:cNvPr id="39" name="Sechseck 4"/>
            <p:cNvSpPr/>
            <p:nvPr/>
          </p:nvSpPr>
          <p:spPr>
            <a:xfrm>
              <a:off x="1599445" y="2012496"/>
              <a:ext cx="2157058" cy="16228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b="1" dirty="0" smtClean="0"/>
                <a:t>Sample based</a:t>
              </a:r>
              <a:endParaRPr lang="de-DE" sz="2400" b="1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864035" y="4911137"/>
            <a:ext cx="2439868" cy="1872096"/>
            <a:chOff x="3203848" y="4911137"/>
            <a:chExt cx="2439868" cy="1872096"/>
          </a:xfrm>
        </p:grpSpPr>
        <p:sp>
          <p:nvSpPr>
            <p:cNvPr id="30" name="Sechseck 52"/>
            <p:cNvSpPr/>
            <p:nvPr/>
          </p:nvSpPr>
          <p:spPr>
            <a:xfrm>
              <a:off x="3378985" y="4911137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CC0066"/>
                </a:gs>
                <a:gs pos="80000">
                  <a:srgbClr val="E10166">
                    <a:lumMod val="95000"/>
                    <a:lumOff val="5000"/>
                  </a:srgbClr>
                </a:gs>
                <a:gs pos="100000">
                  <a:srgbClr val="CC0066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/>
            </a:p>
          </p:txBody>
        </p:sp>
        <p:sp>
          <p:nvSpPr>
            <p:cNvPr id="42" name="Rechteck 2"/>
            <p:cNvSpPr/>
            <p:nvPr/>
          </p:nvSpPr>
          <p:spPr>
            <a:xfrm>
              <a:off x="3203848" y="5308576"/>
              <a:ext cx="2439868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400" b="1" dirty="0" smtClean="0">
                  <a:solidFill>
                    <a:schemeClr val="lt1"/>
                  </a:solidFill>
                </a:rPr>
                <a:t>Global and </a:t>
              </a:r>
              <a:br>
                <a:rPr lang="en-US" sz="2400" b="1" dirty="0" smtClean="0">
                  <a:solidFill>
                    <a:schemeClr val="lt1"/>
                  </a:solidFill>
                </a:rPr>
              </a:br>
              <a:r>
                <a:rPr lang="en-US" sz="2400" b="1" dirty="0" smtClean="0">
                  <a:solidFill>
                    <a:schemeClr val="lt1"/>
                  </a:solidFill>
                </a:rPr>
                <a:t>local </a:t>
              </a:r>
              <a:r>
                <a:rPr lang="en-US" sz="2400" b="1" dirty="0" err="1" smtClean="0">
                  <a:solidFill>
                    <a:schemeClr val="lt1"/>
                  </a:solidFill>
                </a:rPr>
                <a:t>params</a:t>
              </a:r>
              <a:endParaRPr lang="de-DE" sz="2400" b="1" dirty="0">
                <a:solidFill>
                  <a:schemeClr val="lt1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885191" y="945893"/>
            <a:ext cx="2439868" cy="1872096"/>
            <a:chOff x="3225004" y="945893"/>
            <a:chExt cx="2439868" cy="1872096"/>
          </a:xfrm>
        </p:grpSpPr>
        <p:sp>
          <p:nvSpPr>
            <p:cNvPr id="24" name="Sechseck 42"/>
            <p:cNvSpPr/>
            <p:nvPr/>
          </p:nvSpPr>
          <p:spPr>
            <a:xfrm>
              <a:off x="3373781" y="945893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  <a:gradFill>
              <a:gsLst>
                <a:gs pos="0">
                  <a:srgbClr val="CC0066"/>
                </a:gs>
                <a:gs pos="80000">
                  <a:srgbClr val="E10166">
                    <a:lumMod val="95000"/>
                    <a:lumOff val="5000"/>
                  </a:srgbClr>
                </a:gs>
                <a:gs pos="100000">
                  <a:srgbClr val="CC0066"/>
                </a:gs>
              </a:gsLst>
            </a:gradFill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/>
            </a:p>
          </p:txBody>
        </p:sp>
        <p:sp>
          <p:nvSpPr>
            <p:cNvPr id="44" name="Rechteck 2"/>
            <p:cNvSpPr/>
            <p:nvPr/>
          </p:nvSpPr>
          <p:spPr>
            <a:xfrm>
              <a:off x="3225004" y="1343332"/>
              <a:ext cx="2439868" cy="1077218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r>
                <a:rPr lang="en-US" sz="2000" b="1" dirty="0" smtClean="0">
                  <a:solidFill>
                    <a:schemeClr val="lt1"/>
                  </a:solidFill>
                </a:rPr>
                <a:t>Shallow tree,</a:t>
              </a:r>
              <a:br>
                <a:rPr lang="en-US" sz="2000" b="1" dirty="0" smtClean="0">
                  <a:solidFill>
                    <a:schemeClr val="lt1"/>
                  </a:solidFill>
                </a:rPr>
              </a:br>
              <a:r>
                <a:rPr lang="en-US" sz="2000" b="1" dirty="0" smtClean="0">
                  <a:solidFill>
                    <a:schemeClr val="lt1"/>
                  </a:solidFill>
                </a:rPr>
                <a:t>ray/height field</a:t>
              </a:r>
              <a:br>
                <a:rPr lang="en-US" sz="2000" b="1" dirty="0" smtClean="0">
                  <a:solidFill>
                    <a:schemeClr val="lt1"/>
                  </a:solidFill>
                </a:rPr>
              </a:br>
              <a:r>
                <a:rPr lang="en-US" sz="2000" b="1" dirty="0" smtClean="0">
                  <a:solidFill>
                    <a:schemeClr val="lt1"/>
                  </a:solidFill>
                </a:rPr>
                <a:t>intersection</a:t>
              </a:r>
              <a:endParaRPr lang="de-DE" sz="2000" b="1" dirty="0">
                <a:solidFill>
                  <a:schemeClr val="lt1"/>
                </a:solidFill>
              </a:endParaRPr>
            </a:p>
          </p:txBody>
        </p:sp>
      </p:grpSp>
      <p:sp>
        <p:nvSpPr>
          <p:cNvPr id="65" name="Sechseck 64"/>
          <p:cNvSpPr/>
          <p:nvPr/>
        </p:nvSpPr>
        <p:spPr>
          <a:xfrm>
            <a:off x="3046815" y="2939235"/>
            <a:ext cx="2116621" cy="184146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CC0066"/>
              </a:gs>
              <a:gs pos="80000">
                <a:srgbClr val="E10166">
                  <a:lumMod val="95000"/>
                  <a:lumOff val="5000"/>
                </a:srgbClr>
              </a:gs>
              <a:gs pos="100000">
                <a:srgbClr val="CC0066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RBVH</a:t>
            </a:r>
            <a:endParaRPr lang="de-DE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29" name="Sechseck 4"/>
          <p:cNvSpPr/>
          <p:nvPr/>
        </p:nvSpPr>
        <p:spPr>
          <a:xfrm rot="16200000">
            <a:off x="5194878" y="2190625"/>
            <a:ext cx="1267538" cy="14569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3600" kern="1200"/>
          </a:p>
        </p:txBody>
      </p:sp>
      <p:sp>
        <p:nvSpPr>
          <p:cNvPr id="32" name="Sechseck 4"/>
          <p:cNvSpPr/>
          <p:nvPr/>
        </p:nvSpPr>
        <p:spPr>
          <a:xfrm rot="16200000">
            <a:off x="5199641" y="4073298"/>
            <a:ext cx="1267538" cy="14569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3600" kern="1200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59" name="Sechseck 4"/>
          <p:cNvSpPr/>
          <p:nvPr/>
        </p:nvSpPr>
        <p:spPr>
          <a:xfrm rot="16200000">
            <a:off x="5352042" y="4225699"/>
            <a:ext cx="1267538" cy="14569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3600" kern="1200"/>
          </a:p>
        </p:txBody>
      </p:sp>
      <p:sp>
        <p:nvSpPr>
          <p:cNvPr id="70" name="Slide Number Placeholder 3"/>
          <p:cNvSpPr txBox="1">
            <a:spLocks/>
          </p:cNvSpPr>
          <p:nvPr/>
        </p:nvSpPr>
        <p:spPr>
          <a:xfrm>
            <a:off x="8403454" y="6863009"/>
            <a:ext cx="792088" cy="211015"/>
          </a:xfrm>
          <a:prstGeom prst="rect">
            <a:avLst/>
          </a:prstGeom>
        </p:spPr>
        <p:txBody>
          <a:bodyPr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kern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E95431C-F0EC-4DC5-A098-16E27D1FF48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71" name="Ellipse 2"/>
          <p:cNvSpPr/>
          <p:nvPr/>
        </p:nvSpPr>
        <p:spPr>
          <a:xfrm>
            <a:off x="3362894" y="4365104"/>
            <a:ext cx="10965634" cy="7565695"/>
          </a:xfrm>
          <a:prstGeom prst="ellipse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Content Placeholder 2"/>
          <p:cNvSpPr txBox="1">
            <a:spLocks/>
          </p:cNvSpPr>
          <p:nvPr/>
        </p:nvSpPr>
        <p:spPr>
          <a:xfrm>
            <a:off x="6171206" y="4668705"/>
            <a:ext cx="3500522" cy="1136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400" b="1" u="sng" dirty="0" smtClean="0">
                <a:solidFill>
                  <a:schemeClr val="bg1"/>
                </a:solidFill>
              </a:rPr>
              <a:t>…future work: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sp>
        <p:nvSpPr>
          <p:cNvPr id="73" name="Content Placeholder 2"/>
          <p:cNvSpPr txBox="1">
            <a:spLocks/>
          </p:cNvSpPr>
          <p:nvPr/>
        </p:nvSpPr>
        <p:spPr>
          <a:xfrm>
            <a:off x="5810658" y="5157193"/>
            <a:ext cx="3132348" cy="1136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“</a:t>
            </a:r>
            <a:r>
              <a:rPr lang="en-US" sz="2400" b="1" dirty="0" err="1" smtClean="0">
                <a:solidFill>
                  <a:schemeClr val="bg1"/>
                </a:solidFill>
              </a:rPr>
              <a:t>Watertightness</a:t>
            </a:r>
            <a:r>
              <a:rPr lang="en-US" sz="2400" b="1" dirty="0" smtClean="0">
                <a:solidFill>
                  <a:schemeClr val="bg1"/>
                </a:solidFill>
              </a:rPr>
              <a:t>”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4" name="Content Placeholder 2"/>
          <p:cNvSpPr txBox="1">
            <a:spLocks/>
          </p:cNvSpPr>
          <p:nvPr/>
        </p:nvSpPr>
        <p:spPr>
          <a:xfrm>
            <a:off x="4515022" y="5625245"/>
            <a:ext cx="4427984" cy="1136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Reverse perspective projection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5" name="Content Placeholder 2"/>
          <p:cNvSpPr txBox="1">
            <a:spLocks/>
          </p:cNvSpPr>
          <p:nvPr/>
        </p:nvSpPr>
        <p:spPr>
          <a:xfrm>
            <a:off x="3290886" y="6093297"/>
            <a:ext cx="5652121" cy="1136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r">
              <a:buFontTx/>
              <a:buNone/>
            </a:pPr>
            <a:r>
              <a:rPr lang="en-US" sz="2400" b="1" dirty="0" smtClean="0">
                <a:solidFill>
                  <a:schemeClr val="bg1"/>
                </a:solidFill>
              </a:rPr>
              <a:t>Incremental (local) maintenance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6" name="Content Placeholder 2"/>
          <p:cNvSpPr txBox="1">
            <a:spLocks/>
          </p:cNvSpPr>
          <p:nvPr/>
        </p:nvSpPr>
        <p:spPr>
          <a:xfrm>
            <a:off x="4427984" y="5733256"/>
            <a:ext cx="5112568" cy="1136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6000" b="1" dirty="0" smtClean="0">
                <a:solidFill>
                  <a:schemeClr val="tx1"/>
                </a:solidFill>
              </a:rPr>
              <a:t>…thank you!</a:t>
            </a:r>
            <a:endParaRPr lang="en-US" sz="60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827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71" grpId="0" animBg="1"/>
      <p:bldP spid="71" grpId="1" animBg="1"/>
      <p:bldP spid="72" grpId="0"/>
      <p:bldP spid="72" grpId="1"/>
      <p:bldP spid="73" grpId="0"/>
      <p:bldP spid="73" grpId="1"/>
      <p:bldP spid="74" grpId="0"/>
      <p:bldP spid="74" grpId="1"/>
      <p:bldP spid="75" grpId="0"/>
      <p:bldP spid="75" grpId="1"/>
      <p:bldP spid="7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98134" y="1159958"/>
            <a:ext cx="3062298" cy="3205145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Picture 2" descr="D:\papers\RBVH-EG2012\presentation\figures\bunny_0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134" y="1159958"/>
            <a:ext cx="3062298" cy="3205146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Ellipse 82"/>
          <p:cNvSpPr/>
          <p:nvPr/>
        </p:nvSpPr>
        <p:spPr>
          <a:xfrm>
            <a:off x="350540" y="4168372"/>
            <a:ext cx="1201237" cy="1855013"/>
          </a:xfrm>
          <a:custGeom>
            <a:avLst/>
            <a:gdLst>
              <a:gd name="connsiteX0" fmla="*/ 0 w 985044"/>
              <a:gd name="connsiteY0" fmla="*/ 951856 h 1903711"/>
              <a:gd name="connsiteX1" fmla="*/ 492522 w 985044"/>
              <a:gd name="connsiteY1" fmla="*/ 0 h 1903711"/>
              <a:gd name="connsiteX2" fmla="*/ 985044 w 985044"/>
              <a:gd name="connsiteY2" fmla="*/ 951856 h 1903711"/>
              <a:gd name="connsiteX3" fmla="*/ 492522 w 985044"/>
              <a:gd name="connsiteY3" fmla="*/ 1903712 h 1903711"/>
              <a:gd name="connsiteX4" fmla="*/ 0 w 985044"/>
              <a:gd name="connsiteY4" fmla="*/ 951856 h 1903711"/>
              <a:gd name="connsiteX0" fmla="*/ 84 w 985128"/>
              <a:gd name="connsiteY0" fmla="*/ 936616 h 1888472"/>
              <a:gd name="connsiteX1" fmla="*/ 523086 w 985128"/>
              <a:gd name="connsiteY1" fmla="*/ 0 h 1888472"/>
              <a:gd name="connsiteX2" fmla="*/ 985128 w 985128"/>
              <a:gd name="connsiteY2" fmla="*/ 936616 h 1888472"/>
              <a:gd name="connsiteX3" fmla="*/ 492606 w 985128"/>
              <a:gd name="connsiteY3" fmla="*/ 1888472 h 1888472"/>
              <a:gd name="connsiteX4" fmla="*/ 84 w 985128"/>
              <a:gd name="connsiteY4" fmla="*/ 936616 h 1888472"/>
              <a:gd name="connsiteX0" fmla="*/ 84 w 985128"/>
              <a:gd name="connsiteY0" fmla="*/ 938850 h 1890706"/>
              <a:gd name="connsiteX1" fmla="*/ 523086 w 985128"/>
              <a:gd name="connsiteY1" fmla="*/ 2234 h 1890706"/>
              <a:gd name="connsiteX2" fmla="*/ 985128 w 985128"/>
              <a:gd name="connsiteY2" fmla="*/ 938850 h 1890706"/>
              <a:gd name="connsiteX3" fmla="*/ 492606 w 985128"/>
              <a:gd name="connsiteY3" fmla="*/ 1890706 h 1890706"/>
              <a:gd name="connsiteX4" fmla="*/ 84 w 985128"/>
              <a:gd name="connsiteY4" fmla="*/ 938850 h 1890706"/>
              <a:gd name="connsiteX0" fmla="*/ 61 w 1084165"/>
              <a:gd name="connsiteY0" fmla="*/ 938968 h 1897686"/>
              <a:gd name="connsiteX1" fmla="*/ 523063 w 1084165"/>
              <a:gd name="connsiteY1" fmla="*/ 2352 h 1897686"/>
              <a:gd name="connsiteX2" fmla="*/ 1084165 w 1084165"/>
              <a:gd name="connsiteY2" fmla="*/ 1220908 h 1897686"/>
              <a:gd name="connsiteX3" fmla="*/ 492583 w 1084165"/>
              <a:gd name="connsiteY3" fmla="*/ 1890824 h 1897686"/>
              <a:gd name="connsiteX4" fmla="*/ 61 w 1084165"/>
              <a:gd name="connsiteY4" fmla="*/ 938968 h 1897686"/>
              <a:gd name="connsiteX0" fmla="*/ 61 w 1103499"/>
              <a:gd name="connsiteY0" fmla="*/ 938968 h 1897307"/>
              <a:gd name="connsiteX1" fmla="*/ 523063 w 1103499"/>
              <a:gd name="connsiteY1" fmla="*/ 2352 h 1897307"/>
              <a:gd name="connsiteX2" fmla="*/ 1084165 w 1103499"/>
              <a:gd name="connsiteY2" fmla="*/ 1220908 h 1897307"/>
              <a:gd name="connsiteX3" fmla="*/ 492583 w 1103499"/>
              <a:gd name="connsiteY3" fmla="*/ 1890824 h 1897307"/>
              <a:gd name="connsiteX4" fmla="*/ 61 w 1103499"/>
              <a:gd name="connsiteY4" fmla="*/ 938968 h 1897307"/>
              <a:gd name="connsiteX0" fmla="*/ 61 w 1084221"/>
              <a:gd name="connsiteY0" fmla="*/ 938968 h 1893985"/>
              <a:gd name="connsiteX1" fmla="*/ 523063 w 1084221"/>
              <a:gd name="connsiteY1" fmla="*/ 2352 h 1893985"/>
              <a:gd name="connsiteX2" fmla="*/ 1084165 w 1084221"/>
              <a:gd name="connsiteY2" fmla="*/ 1220908 h 1893985"/>
              <a:gd name="connsiteX3" fmla="*/ 492583 w 1084221"/>
              <a:gd name="connsiteY3" fmla="*/ 1890824 h 1893985"/>
              <a:gd name="connsiteX4" fmla="*/ 61 w 1084221"/>
              <a:gd name="connsiteY4" fmla="*/ 938968 h 1893985"/>
              <a:gd name="connsiteX0" fmla="*/ 7776 w 1094786"/>
              <a:gd name="connsiteY0" fmla="*/ 938961 h 1879455"/>
              <a:gd name="connsiteX1" fmla="*/ 530778 w 1094786"/>
              <a:gd name="connsiteY1" fmla="*/ 2345 h 1879455"/>
              <a:gd name="connsiteX2" fmla="*/ 1091880 w 1094786"/>
              <a:gd name="connsiteY2" fmla="*/ 1220901 h 1879455"/>
              <a:gd name="connsiteX3" fmla="*/ 279318 w 1094786"/>
              <a:gd name="connsiteY3" fmla="*/ 1875577 h 1879455"/>
              <a:gd name="connsiteX4" fmla="*/ 7776 w 1094786"/>
              <a:gd name="connsiteY4" fmla="*/ 938961 h 1879455"/>
              <a:gd name="connsiteX0" fmla="*/ 16755 w 1103765"/>
              <a:gd name="connsiteY0" fmla="*/ 938961 h 1880654"/>
              <a:gd name="connsiteX1" fmla="*/ 539757 w 1103765"/>
              <a:gd name="connsiteY1" fmla="*/ 2345 h 1880654"/>
              <a:gd name="connsiteX2" fmla="*/ 1100859 w 1103765"/>
              <a:gd name="connsiteY2" fmla="*/ 1220901 h 1880654"/>
              <a:gd name="connsiteX3" fmla="*/ 288297 w 1103765"/>
              <a:gd name="connsiteY3" fmla="*/ 1875577 h 1880654"/>
              <a:gd name="connsiteX4" fmla="*/ 16755 w 1103765"/>
              <a:gd name="connsiteY4" fmla="*/ 938961 h 1880654"/>
              <a:gd name="connsiteX0" fmla="*/ 16875 w 1103885"/>
              <a:gd name="connsiteY0" fmla="*/ 938961 h 1884934"/>
              <a:gd name="connsiteX1" fmla="*/ 539877 w 1103885"/>
              <a:gd name="connsiteY1" fmla="*/ 2345 h 1884934"/>
              <a:gd name="connsiteX2" fmla="*/ 1100979 w 1103885"/>
              <a:gd name="connsiteY2" fmla="*/ 1220901 h 1884934"/>
              <a:gd name="connsiteX3" fmla="*/ 288417 w 1103885"/>
              <a:gd name="connsiteY3" fmla="*/ 1875577 h 1884934"/>
              <a:gd name="connsiteX4" fmla="*/ 16875 w 1103885"/>
              <a:gd name="connsiteY4" fmla="*/ 938961 h 1884934"/>
              <a:gd name="connsiteX0" fmla="*/ 5707 w 1168998"/>
              <a:gd name="connsiteY0" fmla="*/ 611070 h 1905991"/>
              <a:gd name="connsiteX1" fmla="*/ 604909 w 1168998"/>
              <a:gd name="connsiteY1" fmla="*/ 17354 h 1905991"/>
              <a:gd name="connsiteX2" fmla="*/ 1166011 w 1168998"/>
              <a:gd name="connsiteY2" fmla="*/ 1235910 h 1905991"/>
              <a:gd name="connsiteX3" fmla="*/ 353449 w 1168998"/>
              <a:gd name="connsiteY3" fmla="*/ 1890586 h 1905991"/>
              <a:gd name="connsiteX4" fmla="*/ 5707 w 1168998"/>
              <a:gd name="connsiteY4" fmla="*/ 611070 h 1905991"/>
              <a:gd name="connsiteX0" fmla="*/ 2623 w 1165914"/>
              <a:gd name="connsiteY0" fmla="*/ 611158 h 1906079"/>
              <a:gd name="connsiteX1" fmla="*/ 601825 w 1165914"/>
              <a:gd name="connsiteY1" fmla="*/ 17442 h 1906079"/>
              <a:gd name="connsiteX2" fmla="*/ 1162927 w 1165914"/>
              <a:gd name="connsiteY2" fmla="*/ 1235998 h 1906079"/>
              <a:gd name="connsiteX3" fmla="*/ 350365 w 1165914"/>
              <a:gd name="connsiteY3" fmla="*/ 1890674 h 1906079"/>
              <a:gd name="connsiteX4" fmla="*/ 2623 w 1165914"/>
              <a:gd name="connsiteY4" fmla="*/ 611158 h 1906079"/>
              <a:gd name="connsiteX0" fmla="*/ 2988 w 1135766"/>
              <a:gd name="connsiteY0" fmla="*/ 576389 h 1910988"/>
              <a:gd name="connsiteX1" fmla="*/ 571710 w 1135766"/>
              <a:gd name="connsiteY1" fmla="*/ 20773 h 1910988"/>
              <a:gd name="connsiteX2" fmla="*/ 1132812 w 1135766"/>
              <a:gd name="connsiteY2" fmla="*/ 1239329 h 1910988"/>
              <a:gd name="connsiteX3" fmla="*/ 320250 w 1135766"/>
              <a:gd name="connsiteY3" fmla="*/ 1894005 h 1910988"/>
              <a:gd name="connsiteX4" fmla="*/ 2988 w 1135766"/>
              <a:gd name="connsiteY4" fmla="*/ 576389 h 1910988"/>
              <a:gd name="connsiteX0" fmla="*/ 2988 w 1144255"/>
              <a:gd name="connsiteY0" fmla="*/ 556520 h 1889159"/>
              <a:gd name="connsiteX1" fmla="*/ 571710 w 1144255"/>
              <a:gd name="connsiteY1" fmla="*/ 904 h 1889159"/>
              <a:gd name="connsiteX2" fmla="*/ 782535 w 1144255"/>
              <a:gd name="connsiteY2" fmla="*/ 447142 h 1889159"/>
              <a:gd name="connsiteX3" fmla="*/ 1132812 w 1144255"/>
              <a:gd name="connsiteY3" fmla="*/ 1219460 h 1889159"/>
              <a:gd name="connsiteX4" fmla="*/ 320250 w 1144255"/>
              <a:gd name="connsiteY4" fmla="*/ 1874136 h 1889159"/>
              <a:gd name="connsiteX5" fmla="*/ 2988 w 1144255"/>
              <a:gd name="connsiteY5" fmla="*/ 556520 h 1889159"/>
              <a:gd name="connsiteX0" fmla="*/ 2988 w 1144255"/>
              <a:gd name="connsiteY0" fmla="*/ 556271 h 1888910"/>
              <a:gd name="connsiteX1" fmla="*/ 571710 w 1144255"/>
              <a:gd name="connsiteY1" fmla="*/ 655 h 1888910"/>
              <a:gd name="connsiteX2" fmla="*/ 782535 w 1144255"/>
              <a:gd name="connsiteY2" fmla="*/ 446893 h 1888910"/>
              <a:gd name="connsiteX3" fmla="*/ 1132812 w 1144255"/>
              <a:gd name="connsiteY3" fmla="*/ 1219211 h 1888910"/>
              <a:gd name="connsiteX4" fmla="*/ 320250 w 1144255"/>
              <a:gd name="connsiteY4" fmla="*/ 1873887 h 1888910"/>
              <a:gd name="connsiteX5" fmla="*/ 2988 w 1144255"/>
              <a:gd name="connsiteY5" fmla="*/ 556271 h 1888910"/>
              <a:gd name="connsiteX0" fmla="*/ 2988 w 1142759"/>
              <a:gd name="connsiteY0" fmla="*/ 556271 h 1888910"/>
              <a:gd name="connsiteX1" fmla="*/ 571710 w 1142759"/>
              <a:gd name="connsiteY1" fmla="*/ 655 h 1888910"/>
              <a:gd name="connsiteX2" fmla="*/ 782535 w 1142759"/>
              <a:gd name="connsiteY2" fmla="*/ 446893 h 1888910"/>
              <a:gd name="connsiteX3" fmla="*/ 1132812 w 1142759"/>
              <a:gd name="connsiteY3" fmla="*/ 1219211 h 1888910"/>
              <a:gd name="connsiteX4" fmla="*/ 320250 w 1142759"/>
              <a:gd name="connsiteY4" fmla="*/ 1873887 h 1888910"/>
              <a:gd name="connsiteX5" fmla="*/ 2988 w 1142759"/>
              <a:gd name="connsiteY5" fmla="*/ 556271 h 1888910"/>
              <a:gd name="connsiteX0" fmla="*/ 2988 w 1141893"/>
              <a:gd name="connsiteY0" fmla="*/ 555621 h 1887881"/>
              <a:gd name="connsiteX1" fmla="*/ 571710 w 1141893"/>
              <a:gd name="connsiteY1" fmla="*/ 5 h 1887881"/>
              <a:gd name="connsiteX2" fmla="*/ 767295 w 1141893"/>
              <a:gd name="connsiteY2" fmla="*/ 545303 h 1887881"/>
              <a:gd name="connsiteX3" fmla="*/ 1132812 w 1141893"/>
              <a:gd name="connsiteY3" fmla="*/ 1218561 h 1887881"/>
              <a:gd name="connsiteX4" fmla="*/ 320250 w 1141893"/>
              <a:gd name="connsiteY4" fmla="*/ 1873237 h 1887881"/>
              <a:gd name="connsiteX5" fmla="*/ 2988 w 1141893"/>
              <a:gd name="connsiteY5" fmla="*/ 555621 h 1887881"/>
              <a:gd name="connsiteX0" fmla="*/ 2988 w 1144265"/>
              <a:gd name="connsiteY0" fmla="*/ 555621 h 1887881"/>
              <a:gd name="connsiteX1" fmla="*/ 571710 w 1144265"/>
              <a:gd name="connsiteY1" fmla="*/ 5 h 1887881"/>
              <a:gd name="connsiteX2" fmla="*/ 767295 w 1144265"/>
              <a:gd name="connsiteY2" fmla="*/ 545303 h 1887881"/>
              <a:gd name="connsiteX3" fmla="*/ 1132812 w 1144265"/>
              <a:gd name="connsiteY3" fmla="*/ 1218561 h 1887881"/>
              <a:gd name="connsiteX4" fmla="*/ 320250 w 1144265"/>
              <a:gd name="connsiteY4" fmla="*/ 1873237 h 1887881"/>
              <a:gd name="connsiteX5" fmla="*/ 2988 w 1144265"/>
              <a:gd name="connsiteY5" fmla="*/ 555621 h 1887881"/>
              <a:gd name="connsiteX0" fmla="*/ 3049 w 1165675"/>
              <a:gd name="connsiteY0" fmla="*/ 555622 h 1895631"/>
              <a:gd name="connsiteX1" fmla="*/ 571771 w 1165675"/>
              <a:gd name="connsiteY1" fmla="*/ 6 h 1895631"/>
              <a:gd name="connsiteX2" fmla="*/ 767356 w 1165675"/>
              <a:gd name="connsiteY2" fmla="*/ 545304 h 1895631"/>
              <a:gd name="connsiteX3" fmla="*/ 1155733 w 1165675"/>
              <a:gd name="connsiteY3" fmla="*/ 1325242 h 1895631"/>
              <a:gd name="connsiteX4" fmla="*/ 320311 w 1165675"/>
              <a:gd name="connsiteY4" fmla="*/ 1873238 h 1895631"/>
              <a:gd name="connsiteX5" fmla="*/ 3049 w 1165675"/>
              <a:gd name="connsiteY5" fmla="*/ 555622 h 1895631"/>
              <a:gd name="connsiteX0" fmla="*/ 3049 w 1169961"/>
              <a:gd name="connsiteY0" fmla="*/ 555622 h 1894525"/>
              <a:gd name="connsiteX1" fmla="*/ 571771 w 1169961"/>
              <a:gd name="connsiteY1" fmla="*/ 6 h 1894525"/>
              <a:gd name="connsiteX2" fmla="*/ 767356 w 1169961"/>
              <a:gd name="connsiteY2" fmla="*/ 545304 h 1894525"/>
              <a:gd name="connsiteX3" fmla="*/ 1155733 w 1169961"/>
              <a:gd name="connsiteY3" fmla="*/ 1325242 h 1894525"/>
              <a:gd name="connsiteX4" fmla="*/ 320311 w 1169961"/>
              <a:gd name="connsiteY4" fmla="*/ 1873238 h 1894525"/>
              <a:gd name="connsiteX5" fmla="*/ 3049 w 1169961"/>
              <a:gd name="connsiteY5" fmla="*/ 555622 h 1894525"/>
              <a:gd name="connsiteX0" fmla="*/ 3070 w 1177404"/>
              <a:gd name="connsiteY0" fmla="*/ 555622 h 1891088"/>
              <a:gd name="connsiteX1" fmla="*/ 571792 w 1177404"/>
              <a:gd name="connsiteY1" fmla="*/ 6 h 1891088"/>
              <a:gd name="connsiteX2" fmla="*/ 767377 w 1177404"/>
              <a:gd name="connsiteY2" fmla="*/ 545304 h 1891088"/>
              <a:gd name="connsiteX3" fmla="*/ 1163374 w 1177404"/>
              <a:gd name="connsiteY3" fmla="*/ 1279522 h 1891088"/>
              <a:gd name="connsiteX4" fmla="*/ 320332 w 1177404"/>
              <a:gd name="connsiteY4" fmla="*/ 1873238 h 1891088"/>
              <a:gd name="connsiteX5" fmla="*/ 3070 w 1177404"/>
              <a:gd name="connsiteY5" fmla="*/ 555622 h 1891088"/>
              <a:gd name="connsiteX0" fmla="*/ 3681 w 1178015"/>
              <a:gd name="connsiteY0" fmla="*/ 555622 h 1881140"/>
              <a:gd name="connsiteX1" fmla="*/ 572403 w 1178015"/>
              <a:gd name="connsiteY1" fmla="*/ 6 h 1881140"/>
              <a:gd name="connsiteX2" fmla="*/ 767988 w 1178015"/>
              <a:gd name="connsiteY2" fmla="*/ 545304 h 1881140"/>
              <a:gd name="connsiteX3" fmla="*/ 1163985 w 1178015"/>
              <a:gd name="connsiteY3" fmla="*/ 1279522 h 1881140"/>
              <a:gd name="connsiteX4" fmla="*/ 320943 w 1178015"/>
              <a:gd name="connsiteY4" fmla="*/ 1873238 h 1881140"/>
              <a:gd name="connsiteX5" fmla="*/ 3681 w 1178015"/>
              <a:gd name="connsiteY5" fmla="*/ 555622 h 1881140"/>
              <a:gd name="connsiteX0" fmla="*/ 8345 w 1182679"/>
              <a:gd name="connsiteY0" fmla="*/ 555622 h 1901841"/>
              <a:gd name="connsiteX1" fmla="*/ 577067 w 1182679"/>
              <a:gd name="connsiteY1" fmla="*/ 6 h 1901841"/>
              <a:gd name="connsiteX2" fmla="*/ 772652 w 1182679"/>
              <a:gd name="connsiteY2" fmla="*/ 545304 h 1901841"/>
              <a:gd name="connsiteX3" fmla="*/ 1168649 w 1182679"/>
              <a:gd name="connsiteY3" fmla="*/ 1279522 h 1901841"/>
              <a:gd name="connsiteX4" fmla="*/ 325607 w 1182679"/>
              <a:gd name="connsiteY4" fmla="*/ 1873238 h 1901841"/>
              <a:gd name="connsiteX5" fmla="*/ 8345 w 1182679"/>
              <a:gd name="connsiteY5" fmla="*/ 555622 h 1901841"/>
              <a:gd name="connsiteX0" fmla="*/ 28783 w 1201237"/>
              <a:gd name="connsiteY0" fmla="*/ 555622 h 1851909"/>
              <a:gd name="connsiteX1" fmla="*/ 597505 w 1201237"/>
              <a:gd name="connsiteY1" fmla="*/ 6 h 1851909"/>
              <a:gd name="connsiteX2" fmla="*/ 793090 w 1201237"/>
              <a:gd name="connsiteY2" fmla="*/ 545304 h 1851909"/>
              <a:gd name="connsiteX3" fmla="*/ 1189087 w 1201237"/>
              <a:gd name="connsiteY3" fmla="*/ 1279522 h 1851909"/>
              <a:gd name="connsiteX4" fmla="*/ 285085 w 1201237"/>
              <a:gd name="connsiteY4" fmla="*/ 1819898 h 1851909"/>
              <a:gd name="connsiteX5" fmla="*/ 28783 w 1201237"/>
              <a:gd name="connsiteY5" fmla="*/ 555622 h 1851909"/>
              <a:gd name="connsiteX0" fmla="*/ 28783 w 1201237"/>
              <a:gd name="connsiteY0" fmla="*/ 558726 h 1855013"/>
              <a:gd name="connsiteX1" fmla="*/ 597505 w 1201237"/>
              <a:gd name="connsiteY1" fmla="*/ 3110 h 1855013"/>
              <a:gd name="connsiteX2" fmla="*/ 793090 w 1201237"/>
              <a:gd name="connsiteY2" fmla="*/ 548408 h 1855013"/>
              <a:gd name="connsiteX3" fmla="*/ 1189087 w 1201237"/>
              <a:gd name="connsiteY3" fmla="*/ 1282626 h 1855013"/>
              <a:gd name="connsiteX4" fmla="*/ 285085 w 1201237"/>
              <a:gd name="connsiteY4" fmla="*/ 1823002 h 1855013"/>
              <a:gd name="connsiteX5" fmla="*/ 28783 w 1201237"/>
              <a:gd name="connsiteY5" fmla="*/ 558726 h 1855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01237" h="1855013">
                <a:moveTo>
                  <a:pt x="28783" y="558726"/>
                </a:moveTo>
                <a:cubicBezTo>
                  <a:pt x="80853" y="255411"/>
                  <a:pt x="371061" y="-33270"/>
                  <a:pt x="597505" y="3110"/>
                </a:cubicBezTo>
                <a:cubicBezTo>
                  <a:pt x="823949" y="39490"/>
                  <a:pt x="694493" y="335155"/>
                  <a:pt x="793090" y="548408"/>
                </a:cubicBezTo>
                <a:cubicBezTo>
                  <a:pt x="891687" y="761661"/>
                  <a:pt x="1273754" y="1070194"/>
                  <a:pt x="1189087" y="1282626"/>
                </a:cubicBezTo>
                <a:cubicBezTo>
                  <a:pt x="1104420" y="1495058"/>
                  <a:pt x="682208" y="1984180"/>
                  <a:pt x="285085" y="1823002"/>
                </a:cubicBezTo>
                <a:cubicBezTo>
                  <a:pt x="-38398" y="1691712"/>
                  <a:pt x="-23287" y="862041"/>
                  <a:pt x="28783" y="558726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Ellipse 80"/>
          <p:cNvSpPr/>
          <p:nvPr/>
        </p:nvSpPr>
        <p:spPr>
          <a:xfrm rot="656939">
            <a:off x="1953960" y="4187304"/>
            <a:ext cx="1014036" cy="1896302"/>
          </a:xfrm>
          <a:custGeom>
            <a:avLst/>
            <a:gdLst>
              <a:gd name="connsiteX0" fmla="*/ 0 w 892233"/>
              <a:gd name="connsiteY0" fmla="*/ 964276 h 1928551"/>
              <a:gd name="connsiteX1" fmla="*/ 446117 w 892233"/>
              <a:gd name="connsiteY1" fmla="*/ 0 h 1928551"/>
              <a:gd name="connsiteX2" fmla="*/ 892234 w 892233"/>
              <a:gd name="connsiteY2" fmla="*/ 964276 h 1928551"/>
              <a:gd name="connsiteX3" fmla="*/ 446117 w 892233"/>
              <a:gd name="connsiteY3" fmla="*/ 1928552 h 1928551"/>
              <a:gd name="connsiteX4" fmla="*/ 0 w 892233"/>
              <a:gd name="connsiteY4" fmla="*/ 964276 h 1928551"/>
              <a:gd name="connsiteX0" fmla="*/ 12606 w 904840"/>
              <a:gd name="connsiteY0" fmla="*/ 964276 h 1969077"/>
              <a:gd name="connsiteX1" fmla="*/ 458723 w 904840"/>
              <a:gd name="connsiteY1" fmla="*/ 0 h 1969077"/>
              <a:gd name="connsiteX2" fmla="*/ 904840 w 904840"/>
              <a:gd name="connsiteY2" fmla="*/ 964276 h 1969077"/>
              <a:gd name="connsiteX3" fmla="*/ 249247 w 904840"/>
              <a:gd name="connsiteY3" fmla="*/ 1969077 h 1969077"/>
              <a:gd name="connsiteX4" fmla="*/ 12606 w 904840"/>
              <a:gd name="connsiteY4" fmla="*/ 964276 h 1969077"/>
              <a:gd name="connsiteX0" fmla="*/ 10570 w 817616"/>
              <a:gd name="connsiteY0" fmla="*/ 963319 h 1969077"/>
              <a:gd name="connsiteX1" fmla="*/ 371499 w 817616"/>
              <a:gd name="connsiteY1" fmla="*/ 0 h 1969077"/>
              <a:gd name="connsiteX2" fmla="*/ 817616 w 817616"/>
              <a:gd name="connsiteY2" fmla="*/ 964276 h 1969077"/>
              <a:gd name="connsiteX3" fmla="*/ 162023 w 817616"/>
              <a:gd name="connsiteY3" fmla="*/ 1969077 h 1969077"/>
              <a:gd name="connsiteX4" fmla="*/ 10570 w 817616"/>
              <a:gd name="connsiteY4" fmla="*/ 963319 h 1969077"/>
              <a:gd name="connsiteX0" fmla="*/ 46261 w 853307"/>
              <a:gd name="connsiteY0" fmla="*/ 963319 h 1969077"/>
              <a:gd name="connsiteX1" fmla="*/ 407190 w 853307"/>
              <a:gd name="connsiteY1" fmla="*/ 0 h 1969077"/>
              <a:gd name="connsiteX2" fmla="*/ 853307 w 853307"/>
              <a:gd name="connsiteY2" fmla="*/ 964276 h 1969077"/>
              <a:gd name="connsiteX3" fmla="*/ 197714 w 853307"/>
              <a:gd name="connsiteY3" fmla="*/ 1969077 h 1969077"/>
              <a:gd name="connsiteX4" fmla="*/ 46261 w 853307"/>
              <a:gd name="connsiteY4" fmla="*/ 963319 h 1969077"/>
              <a:gd name="connsiteX0" fmla="*/ 46261 w 853307"/>
              <a:gd name="connsiteY0" fmla="*/ 965103 h 1970861"/>
              <a:gd name="connsiteX1" fmla="*/ 407190 w 853307"/>
              <a:gd name="connsiteY1" fmla="*/ 1784 h 1970861"/>
              <a:gd name="connsiteX2" fmla="*/ 853307 w 853307"/>
              <a:gd name="connsiteY2" fmla="*/ 966060 h 1970861"/>
              <a:gd name="connsiteX3" fmla="*/ 197714 w 853307"/>
              <a:gd name="connsiteY3" fmla="*/ 1970861 h 1970861"/>
              <a:gd name="connsiteX4" fmla="*/ 46261 w 853307"/>
              <a:gd name="connsiteY4" fmla="*/ 965103 h 1970861"/>
              <a:gd name="connsiteX0" fmla="*/ 7662 w 814708"/>
              <a:gd name="connsiteY0" fmla="*/ 1002630 h 2008388"/>
              <a:gd name="connsiteX1" fmla="*/ 322500 w 814708"/>
              <a:gd name="connsiteY1" fmla="*/ 1659 h 2008388"/>
              <a:gd name="connsiteX2" fmla="*/ 814708 w 814708"/>
              <a:gd name="connsiteY2" fmla="*/ 1003587 h 2008388"/>
              <a:gd name="connsiteX3" fmla="*/ 159115 w 814708"/>
              <a:gd name="connsiteY3" fmla="*/ 2008388 h 2008388"/>
              <a:gd name="connsiteX4" fmla="*/ 7662 w 814708"/>
              <a:gd name="connsiteY4" fmla="*/ 1002630 h 2008388"/>
              <a:gd name="connsiteX0" fmla="*/ 7662 w 814708"/>
              <a:gd name="connsiteY0" fmla="*/ 1003270 h 2009028"/>
              <a:gd name="connsiteX1" fmla="*/ 322500 w 814708"/>
              <a:gd name="connsiteY1" fmla="*/ 2299 h 2009028"/>
              <a:gd name="connsiteX2" fmla="*/ 814708 w 814708"/>
              <a:gd name="connsiteY2" fmla="*/ 1004227 h 2009028"/>
              <a:gd name="connsiteX3" fmla="*/ 159115 w 814708"/>
              <a:gd name="connsiteY3" fmla="*/ 2009028 h 2009028"/>
              <a:gd name="connsiteX4" fmla="*/ 7662 w 814708"/>
              <a:gd name="connsiteY4" fmla="*/ 1003270 h 2009028"/>
              <a:gd name="connsiteX0" fmla="*/ 7662 w 814708"/>
              <a:gd name="connsiteY0" fmla="*/ 1003932 h 2009690"/>
              <a:gd name="connsiteX1" fmla="*/ 322500 w 814708"/>
              <a:gd name="connsiteY1" fmla="*/ 2961 h 2009690"/>
              <a:gd name="connsiteX2" fmla="*/ 814708 w 814708"/>
              <a:gd name="connsiteY2" fmla="*/ 1004889 h 2009690"/>
              <a:gd name="connsiteX3" fmla="*/ 159115 w 814708"/>
              <a:gd name="connsiteY3" fmla="*/ 2009690 h 2009690"/>
              <a:gd name="connsiteX4" fmla="*/ 7662 w 814708"/>
              <a:gd name="connsiteY4" fmla="*/ 1003932 h 2009690"/>
              <a:gd name="connsiteX0" fmla="*/ 7662 w 814776"/>
              <a:gd name="connsiteY0" fmla="*/ 1003932 h 2009690"/>
              <a:gd name="connsiteX1" fmla="*/ 322500 w 814776"/>
              <a:gd name="connsiteY1" fmla="*/ 2961 h 2009690"/>
              <a:gd name="connsiteX2" fmla="*/ 814708 w 814776"/>
              <a:gd name="connsiteY2" fmla="*/ 1004889 h 2009690"/>
              <a:gd name="connsiteX3" fmla="*/ 159115 w 814776"/>
              <a:gd name="connsiteY3" fmla="*/ 2009690 h 2009690"/>
              <a:gd name="connsiteX4" fmla="*/ 7662 w 814776"/>
              <a:gd name="connsiteY4" fmla="*/ 1003932 h 2009690"/>
              <a:gd name="connsiteX0" fmla="*/ 8102 w 845138"/>
              <a:gd name="connsiteY0" fmla="*/ 1000973 h 2006731"/>
              <a:gd name="connsiteX1" fmla="*/ 322940 w 845138"/>
              <a:gd name="connsiteY1" fmla="*/ 2 h 2006731"/>
              <a:gd name="connsiteX2" fmla="*/ 845073 w 845138"/>
              <a:gd name="connsiteY2" fmla="*/ 996141 h 2006731"/>
              <a:gd name="connsiteX3" fmla="*/ 159555 w 845138"/>
              <a:gd name="connsiteY3" fmla="*/ 2006731 h 2006731"/>
              <a:gd name="connsiteX4" fmla="*/ 8102 w 845138"/>
              <a:gd name="connsiteY4" fmla="*/ 1000973 h 2006731"/>
              <a:gd name="connsiteX0" fmla="*/ 7983 w 845019"/>
              <a:gd name="connsiteY0" fmla="*/ 1000973 h 1890170"/>
              <a:gd name="connsiteX1" fmla="*/ 322821 w 845019"/>
              <a:gd name="connsiteY1" fmla="*/ 2 h 1890170"/>
              <a:gd name="connsiteX2" fmla="*/ 844954 w 845019"/>
              <a:gd name="connsiteY2" fmla="*/ 996141 h 1890170"/>
              <a:gd name="connsiteX3" fmla="*/ 160171 w 845019"/>
              <a:gd name="connsiteY3" fmla="*/ 1890170 h 1890170"/>
              <a:gd name="connsiteX4" fmla="*/ 7983 w 845019"/>
              <a:gd name="connsiteY4" fmla="*/ 1000973 h 1890170"/>
              <a:gd name="connsiteX0" fmla="*/ 98296 w 935405"/>
              <a:gd name="connsiteY0" fmla="*/ 1000973 h 1892978"/>
              <a:gd name="connsiteX1" fmla="*/ 413134 w 935405"/>
              <a:gd name="connsiteY1" fmla="*/ 2 h 1892978"/>
              <a:gd name="connsiteX2" fmla="*/ 935267 w 935405"/>
              <a:gd name="connsiteY2" fmla="*/ 996141 h 1892978"/>
              <a:gd name="connsiteX3" fmla="*/ 250484 w 935405"/>
              <a:gd name="connsiteY3" fmla="*/ 1890170 h 1892978"/>
              <a:gd name="connsiteX4" fmla="*/ 98296 w 935405"/>
              <a:gd name="connsiteY4" fmla="*/ 1000973 h 1892978"/>
              <a:gd name="connsiteX0" fmla="*/ 69193 w 906272"/>
              <a:gd name="connsiteY0" fmla="*/ 1000973 h 1915514"/>
              <a:gd name="connsiteX1" fmla="*/ 384031 w 906272"/>
              <a:gd name="connsiteY1" fmla="*/ 2 h 1915514"/>
              <a:gd name="connsiteX2" fmla="*/ 906164 w 906272"/>
              <a:gd name="connsiteY2" fmla="*/ 996141 h 1915514"/>
              <a:gd name="connsiteX3" fmla="*/ 221381 w 906272"/>
              <a:gd name="connsiteY3" fmla="*/ 1890170 h 1915514"/>
              <a:gd name="connsiteX4" fmla="*/ 69193 w 906272"/>
              <a:gd name="connsiteY4" fmla="*/ 1000973 h 1915514"/>
              <a:gd name="connsiteX0" fmla="*/ 96838 w 933917"/>
              <a:gd name="connsiteY0" fmla="*/ 1000973 h 1915514"/>
              <a:gd name="connsiteX1" fmla="*/ 411676 w 933917"/>
              <a:gd name="connsiteY1" fmla="*/ 2 h 1915514"/>
              <a:gd name="connsiteX2" fmla="*/ 933809 w 933917"/>
              <a:gd name="connsiteY2" fmla="*/ 996141 h 1915514"/>
              <a:gd name="connsiteX3" fmla="*/ 249026 w 933917"/>
              <a:gd name="connsiteY3" fmla="*/ 1890170 h 1915514"/>
              <a:gd name="connsiteX4" fmla="*/ 96838 w 933917"/>
              <a:gd name="connsiteY4" fmla="*/ 1000973 h 1915514"/>
              <a:gd name="connsiteX0" fmla="*/ 35126 w 894852"/>
              <a:gd name="connsiteY0" fmla="*/ 1044301 h 1890388"/>
              <a:gd name="connsiteX1" fmla="*/ 372653 w 894852"/>
              <a:gd name="connsiteY1" fmla="*/ 135 h 1890388"/>
              <a:gd name="connsiteX2" fmla="*/ 894786 w 894852"/>
              <a:gd name="connsiteY2" fmla="*/ 996274 h 1890388"/>
              <a:gd name="connsiteX3" fmla="*/ 210003 w 894852"/>
              <a:gd name="connsiteY3" fmla="*/ 1890303 h 1890388"/>
              <a:gd name="connsiteX4" fmla="*/ 35126 w 894852"/>
              <a:gd name="connsiteY4" fmla="*/ 1044301 h 1890388"/>
              <a:gd name="connsiteX0" fmla="*/ 35126 w 894852"/>
              <a:gd name="connsiteY0" fmla="*/ 1044301 h 1890388"/>
              <a:gd name="connsiteX1" fmla="*/ 372653 w 894852"/>
              <a:gd name="connsiteY1" fmla="*/ 135 h 1890388"/>
              <a:gd name="connsiteX2" fmla="*/ 894786 w 894852"/>
              <a:gd name="connsiteY2" fmla="*/ 996274 h 1890388"/>
              <a:gd name="connsiteX3" fmla="*/ 210003 w 894852"/>
              <a:gd name="connsiteY3" fmla="*/ 1890303 h 1890388"/>
              <a:gd name="connsiteX4" fmla="*/ 35126 w 894852"/>
              <a:gd name="connsiteY4" fmla="*/ 1044301 h 1890388"/>
              <a:gd name="connsiteX0" fmla="*/ 108127 w 967853"/>
              <a:gd name="connsiteY0" fmla="*/ 1044301 h 1890456"/>
              <a:gd name="connsiteX1" fmla="*/ 445654 w 967853"/>
              <a:gd name="connsiteY1" fmla="*/ 135 h 1890456"/>
              <a:gd name="connsiteX2" fmla="*/ 967787 w 967853"/>
              <a:gd name="connsiteY2" fmla="*/ 996274 h 1890456"/>
              <a:gd name="connsiteX3" fmla="*/ 283004 w 967853"/>
              <a:gd name="connsiteY3" fmla="*/ 1890303 h 1890456"/>
              <a:gd name="connsiteX4" fmla="*/ 108127 w 967853"/>
              <a:gd name="connsiteY4" fmla="*/ 1044301 h 1890456"/>
              <a:gd name="connsiteX0" fmla="*/ 139510 w 999259"/>
              <a:gd name="connsiteY0" fmla="*/ 1044301 h 1890698"/>
              <a:gd name="connsiteX1" fmla="*/ 477037 w 999259"/>
              <a:gd name="connsiteY1" fmla="*/ 135 h 1890698"/>
              <a:gd name="connsiteX2" fmla="*/ 999170 w 999259"/>
              <a:gd name="connsiteY2" fmla="*/ 996274 h 1890698"/>
              <a:gd name="connsiteX3" fmla="*/ 314387 w 999259"/>
              <a:gd name="connsiteY3" fmla="*/ 1890303 h 1890698"/>
              <a:gd name="connsiteX4" fmla="*/ 139510 w 999259"/>
              <a:gd name="connsiteY4" fmla="*/ 1044301 h 1890698"/>
              <a:gd name="connsiteX0" fmla="*/ 115376 w 975152"/>
              <a:gd name="connsiteY0" fmla="*/ 1044301 h 1895768"/>
              <a:gd name="connsiteX1" fmla="*/ 452903 w 975152"/>
              <a:gd name="connsiteY1" fmla="*/ 135 h 1895768"/>
              <a:gd name="connsiteX2" fmla="*/ 975036 w 975152"/>
              <a:gd name="connsiteY2" fmla="*/ 996274 h 1895768"/>
              <a:gd name="connsiteX3" fmla="*/ 384370 w 975152"/>
              <a:gd name="connsiteY3" fmla="*/ 1895379 h 1895768"/>
              <a:gd name="connsiteX4" fmla="*/ 115376 w 975152"/>
              <a:gd name="connsiteY4" fmla="*/ 1044301 h 1895768"/>
              <a:gd name="connsiteX0" fmla="*/ 115376 w 989023"/>
              <a:gd name="connsiteY0" fmla="*/ 1044301 h 1895768"/>
              <a:gd name="connsiteX1" fmla="*/ 452903 w 989023"/>
              <a:gd name="connsiteY1" fmla="*/ 135 h 1895768"/>
              <a:gd name="connsiteX2" fmla="*/ 975036 w 989023"/>
              <a:gd name="connsiteY2" fmla="*/ 996274 h 1895768"/>
              <a:gd name="connsiteX3" fmla="*/ 384370 w 989023"/>
              <a:gd name="connsiteY3" fmla="*/ 1895379 h 1895768"/>
              <a:gd name="connsiteX4" fmla="*/ 115376 w 989023"/>
              <a:gd name="connsiteY4" fmla="*/ 1044301 h 1895768"/>
              <a:gd name="connsiteX0" fmla="*/ 115376 w 989023"/>
              <a:gd name="connsiteY0" fmla="*/ 1044306 h 1895773"/>
              <a:gd name="connsiteX1" fmla="*/ 452903 w 989023"/>
              <a:gd name="connsiteY1" fmla="*/ 140 h 1895773"/>
              <a:gd name="connsiteX2" fmla="*/ 975036 w 989023"/>
              <a:gd name="connsiteY2" fmla="*/ 996279 h 1895773"/>
              <a:gd name="connsiteX3" fmla="*/ 384370 w 989023"/>
              <a:gd name="connsiteY3" fmla="*/ 1895384 h 1895773"/>
              <a:gd name="connsiteX4" fmla="*/ 115376 w 989023"/>
              <a:gd name="connsiteY4" fmla="*/ 1044306 h 1895773"/>
              <a:gd name="connsiteX0" fmla="*/ 115376 w 989023"/>
              <a:gd name="connsiteY0" fmla="*/ 1044166 h 1895633"/>
              <a:gd name="connsiteX1" fmla="*/ 452903 w 989023"/>
              <a:gd name="connsiteY1" fmla="*/ 0 h 1895633"/>
              <a:gd name="connsiteX2" fmla="*/ 975036 w 989023"/>
              <a:gd name="connsiteY2" fmla="*/ 996139 h 1895633"/>
              <a:gd name="connsiteX3" fmla="*/ 384370 w 989023"/>
              <a:gd name="connsiteY3" fmla="*/ 1895244 h 1895633"/>
              <a:gd name="connsiteX4" fmla="*/ 115376 w 989023"/>
              <a:gd name="connsiteY4" fmla="*/ 1044166 h 1895633"/>
              <a:gd name="connsiteX0" fmla="*/ 66744 w 940391"/>
              <a:gd name="connsiteY0" fmla="*/ 1044166 h 1895645"/>
              <a:gd name="connsiteX1" fmla="*/ 404271 w 940391"/>
              <a:gd name="connsiteY1" fmla="*/ 0 h 1895645"/>
              <a:gd name="connsiteX2" fmla="*/ 926404 w 940391"/>
              <a:gd name="connsiteY2" fmla="*/ 996139 h 1895645"/>
              <a:gd name="connsiteX3" fmla="*/ 335738 w 940391"/>
              <a:gd name="connsiteY3" fmla="*/ 1895244 h 1895645"/>
              <a:gd name="connsiteX4" fmla="*/ 66744 w 940391"/>
              <a:gd name="connsiteY4" fmla="*/ 1044166 h 1895645"/>
              <a:gd name="connsiteX0" fmla="*/ 66744 w 940391"/>
              <a:gd name="connsiteY0" fmla="*/ 1044166 h 1895645"/>
              <a:gd name="connsiteX1" fmla="*/ 404271 w 940391"/>
              <a:gd name="connsiteY1" fmla="*/ 0 h 1895645"/>
              <a:gd name="connsiteX2" fmla="*/ 926404 w 940391"/>
              <a:gd name="connsiteY2" fmla="*/ 996139 h 1895645"/>
              <a:gd name="connsiteX3" fmla="*/ 335738 w 940391"/>
              <a:gd name="connsiteY3" fmla="*/ 1895244 h 1895645"/>
              <a:gd name="connsiteX4" fmla="*/ 66744 w 940391"/>
              <a:gd name="connsiteY4" fmla="*/ 1044166 h 1895645"/>
              <a:gd name="connsiteX0" fmla="*/ 66744 w 940391"/>
              <a:gd name="connsiteY0" fmla="*/ 1044166 h 1895645"/>
              <a:gd name="connsiteX1" fmla="*/ 404271 w 940391"/>
              <a:gd name="connsiteY1" fmla="*/ 0 h 1895645"/>
              <a:gd name="connsiteX2" fmla="*/ 926404 w 940391"/>
              <a:gd name="connsiteY2" fmla="*/ 996139 h 1895645"/>
              <a:gd name="connsiteX3" fmla="*/ 335738 w 940391"/>
              <a:gd name="connsiteY3" fmla="*/ 1895244 h 1895645"/>
              <a:gd name="connsiteX4" fmla="*/ 66744 w 940391"/>
              <a:gd name="connsiteY4" fmla="*/ 1044166 h 1895645"/>
              <a:gd name="connsiteX0" fmla="*/ 43670 w 949203"/>
              <a:gd name="connsiteY0" fmla="*/ 1144073 h 1897110"/>
              <a:gd name="connsiteX1" fmla="*/ 416198 w 949203"/>
              <a:gd name="connsiteY1" fmla="*/ 0 h 1897110"/>
              <a:gd name="connsiteX2" fmla="*/ 938331 w 949203"/>
              <a:gd name="connsiteY2" fmla="*/ 996139 h 1897110"/>
              <a:gd name="connsiteX3" fmla="*/ 347665 w 949203"/>
              <a:gd name="connsiteY3" fmla="*/ 1895244 h 1897110"/>
              <a:gd name="connsiteX4" fmla="*/ 43670 w 949203"/>
              <a:gd name="connsiteY4" fmla="*/ 1144073 h 1897110"/>
              <a:gd name="connsiteX0" fmla="*/ 94760 w 1000293"/>
              <a:gd name="connsiteY0" fmla="*/ 1144073 h 1896786"/>
              <a:gd name="connsiteX1" fmla="*/ 467288 w 1000293"/>
              <a:gd name="connsiteY1" fmla="*/ 0 h 1896786"/>
              <a:gd name="connsiteX2" fmla="*/ 989421 w 1000293"/>
              <a:gd name="connsiteY2" fmla="*/ 996139 h 1896786"/>
              <a:gd name="connsiteX3" fmla="*/ 398755 w 1000293"/>
              <a:gd name="connsiteY3" fmla="*/ 1895244 h 1896786"/>
              <a:gd name="connsiteX4" fmla="*/ 94760 w 1000293"/>
              <a:gd name="connsiteY4" fmla="*/ 1144073 h 1896786"/>
              <a:gd name="connsiteX0" fmla="*/ 11857 w 917390"/>
              <a:gd name="connsiteY0" fmla="*/ 1149806 h 1901792"/>
              <a:gd name="connsiteX1" fmla="*/ 93187 w 917390"/>
              <a:gd name="connsiteY1" fmla="*/ 489395 h 1901792"/>
              <a:gd name="connsiteX2" fmla="*/ 384385 w 917390"/>
              <a:gd name="connsiteY2" fmla="*/ 5733 h 1901792"/>
              <a:gd name="connsiteX3" fmla="*/ 906518 w 917390"/>
              <a:gd name="connsiteY3" fmla="*/ 1001872 h 1901792"/>
              <a:gd name="connsiteX4" fmla="*/ 315852 w 917390"/>
              <a:gd name="connsiteY4" fmla="*/ 1900977 h 1901792"/>
              <a:gd name="connsiteX5" fmla="*/ 11857 w 917390"/>
              <a:gd name="connsiteY5" fmla="*/ 1149806 h 1901792"/>
              <a:gd name="connsiteX0" fmla="*/ 4701 w 910234"/>
              <a:gd name="connsiteY0" fmla="*/ 1149880 h 1901866"/>
              <a:gd name="connsiteX1" fmla="*/ 86031 w 910234"/>
              <a:gd name="connsiteY1" fmla="*/ 489469 h 1901866"/>
              <a:gd name="connsiteX2" fmla="*/ 377229 w 910234"/>
              <a:gd name="connsiteY2" fmla="*/ 5807 h 1901866"/>
              <a:gd name="connsiteX3" fmla="*/ 899362 w 910234"/>
              <a:gd name="connsiteY3" fmla="*/ 1001946 h 1901866"/>
              <a:gd name="connsiteX4" fmla="*/ 308696 w 910234"/>
              <a:gd name="connsiteY4" fmla="*/ 1901051 h 1901866"/>
              <a:gd name="connsiteX5" fmla="*/ 4701 w 910234"/>
              <a:gd name="connsiteY5" fmla="*/ 1149880 h 1901866"/>
              <a:gd name="connsiteX0" fmla="*/ 5654 w 911187"/>
              <a:gd name="connsiteY0" fmla="*/ 1149318 h 1901294"/>
              <a:gd name="connsiteX1" fmla="*/ 71777 w 911187"/>
              <a:gd name="connsiteY1" fmla="*/ 530655 h 1901294"/>
              <a:gd name="connsiteX2" fmla="*/ 378182 w 911187"/>
              <a:gd name="connsiteY2" fmla="*/ 5245 h 1901294"/>
              <a:gd name="connsiteX3" fmla="*/ 900315 w 911187"/>
              <a:gd name="connsiteY3" fmla="*/ 1001384 h 1901294"/>
              <a:gd name="connsiteX4" fmla="*/ 309649 w 911187"/>
              <a:gd name="connsiteY4" fmla="*/ 1900489 h 1901294"/>
              <a:gd name="connsiteX5" fmla="*/ 5654 w 911187"/>
              <a:gd name="connsiteY5" fmla="*/ 1149318 h 1901294"/>
              <a:gd name="connsiteX0" fmla="*/ 22179 w 927712"/>
              <a:gd name="connsiteY0" fmla="*/ 1149318 h 1901269"/>
              <a:gd name="connsiteX1" fmla="*/ 88302 w 927712"/>
              <a:gd name="connsiteY1" fmla="*/ 530655 h 1901269"/>
              <a:gd name="connsiteX2" fmla="*/ 394707 w 927712"/>
              <a:gd name="connsiteY2" fmla="*/ 5245 h 1901269"/>
              <a:gd name="connsiteX3" fmla="*/ 916840 w 927712"/>
              <a:gd name="connsiteY3" fmla="*/ 1001384 h 1901269"/>
              <a:gd name="connsiteX4" fmla="*/ 326174 w 927712"/>
              <a:gd name="connsiteY4" fmla="*/ 1900489 h 1901269"/>
              <a:gd name="connsiteX5" fmla="*/ 22179 w 927712"/>
              <a:gd name="connsiteY5" fmla="*/ 1149318 h 1901269"/>
              <a:gd name="connsiteX0" fmla="*/ 78274 w 983807"/>
              <a:gd name="connsiteY0" fmla="*/ 1149318 h 1901792"/>
              <a:gd name="connsiteX1" fmla="*/ 144397 w 983807"/>
              <a:gd name="connsiteY1" fmla="*/ 530655 h 1901792"/>
              <a:gd name="connsiteX2" fmla="*/ 450802 w 983807"/>
              <a:gd name="connsiteY2" fmla="*/ 5245 h 1901792"/>
              <a:gd name="connsiteX3" fmla="*/ 972935 w 983807"/>
              <a:gd name="connsiteY3" fmla="*/ 1001384 h 1901792"/>
              <a:gd name="connsiteX4" fmla="*/ 382269 w 983807"/>
              <a:gd name="connsiteY4" fmla="*/ 1900489 h 1901792"/>
              <a:gd name="connsiteX5" fmla="*/ 78274 w 983807"/>
              <a:gd name="connsiteY5" fmla="*/ 1149318 h 1901792"/>
              <a:gd name="connsiteX0" fmla="*/ 78506 w 986390"/>
              <a:gd name="connsiteY0" fmla="*/ 1149318 h 1900534"/>
              <a:gd name="connsiteX1" fmla="*/ 144629 w 986390"/>
              <a:gd name="connsiteY1" fmla="*/ 530655 h 1900534"/>
              <a:gd name="connsiteX2" fmla="*/ 451034 w 986390"/>
              <a:gd name="connsiteY2" fmla="*/ 5245 h 1900534"/>
              <a:gd name="connsiteX3" fmla="*/ 973167 w 986390"/>
              <a:gd name="connsiteY3" fmla="*/ 1001384 h 1900534"/>
              <a:gd name="connsiteX4" fmla="*/ 382501 w 986390"/>
              <a:gd name="connsiteY4" fmla="*/ 1900489 h 1900534"/>
              <a:gd name="connsiteX5" fmla="*/ 78506 w 986390"/>
              <a:gd name="connsiteY5" fmla="*/ 1149318 h 1900534"/>
              <a:gd name="connsiteX0" fmla="*/ 86392 w 994274"/>
              <a:gd name="connsiteY0" fmla="*/ 1149318 h 1900656"/>
              <a:gd name="connsiteX1" fmla="*/ 152515 w 994274"/>
              <a:gd name="connsiteY1" fmla="*/ 530655 h 1900656"/>
              <a:gd name="connsiteX2" fmla="*/ 458920 w 994274"/>
              <a:gd name="connsiteY2" fmla="*/ 5245 h 1900656"/>
              <a:gd name="connsiteX3" fmla="*/ 981053 w 994274"/>
              <a:gd name="connsiteY3" fmla="*/ 1001384 h 1900656"/>
              <a:gd name="connsiteX4" fmla="*/ 390387 w 994274"/>
              <a:gd name="connsiteY4" fmla="*/ 1900489 h 1900656"/>
              <a:gd name="connsiteX5" fmla="*/ 86392 w 994274"/>
              <a:gd name="connsiteY5" fmla="*/ 1149318 h 1900656"/>
              <a:gd name="connsiteX0" fmla="*/ 96328 w 1004211"/>
              <a:gd name="connsiteY0" fmla="*/ 1149318 h 1900618"/>
              <a:gd name="connsiteX1" fmla="*/ 162451 w 1004211"/>
              <a:gd name="connsiteY1" fmla="*/ 530655 h 1900618"/>
              <a:gd name="connsiteX2" fmla="*/ 468856 w 1004211"/>
              <a:gd name="connsiteY2" fmla="*/ 5245 h 1900618"/>
              <a:gd name="connsiteX3" fmla="*/ 990989 w 1004211"/>
              <a:gd name="connsiteY3" fmla="*/ 1001384 h 1900618"/>
              <a:gd name="connsiteX4" fmla="*/ 400323 w 1004211"/>
              <a:gd name="connsiteY4" fmla="*/ 1900489 h 1900618"/>
              <a:gd name="connsiteX5" fmla="*/ 96328 w 1004211"/>
              <a:gd name="connsiteY5" fmla="*/ 1149318 h 1900618"/>
              <a:gd name="connsiteX0" fmla="*/ 96328 w 1014036"/>
              <a:gd name="connsiteY0" fmla="*/ 1149318 h 1900675"/>
              <a:gd name="connsiteX1" fmla="*/ 162451 w 1014036"/>
              <a:gd name="connsiteY1" fmla="*/ 530655 h 1900675"/>
              <a:gd name="connsiteX2" fmla="*/ 468856 w 1014036"/>
              <a:gd name="connsiteY2" fmla="*/ 5245 h 1900675"/>
              <a:gd name="connsiteX3" fmla="*/ 990989 w 1014036"/>
              <a:gd name="connsiteY3" fmla="*/ 1001384 h 1900675"/>
              <a:gd name="connsiteX4" fmla="*/ 400323 w 1014036"/>
              <a:gd name="connsiteY4" fmla="*/ 1900489 h 1900675"/>
              <a:gd name="connsiteX5" fmla="*/ 96328 w 1014036"/>
              <a:gd name="connsiteY5" fmla="*/ 1149318 h 1900675"/>
              <a:gd name="connsiteX0" fmla="*/ 96328 w 1014036"/>
              <a:gd name="connsiteY0" fmla="*/ 1144945 h 1896302"/>
              <a:gd name="connsiteX1" fmla="*/ 162451 w 1014036"/>
              <a:gd name="connsiteY1" fmla="*/ 526282 h 1896302"/>
              <a:gd name="connsiteX2" fmla="*/ 468856 w 1014036"/>
              <a:gd name="connsiteY2" fmla="*/ 872 h 1896302"/>
              <a:gd name="connsiteX3" fmla="*/ 990989 w 1014036"/>
              <a:gd name="connsiteY3" fmla="*/ 997011 h 1896302"/>
              <a:gd name="connsiteX4" fmla="*/ 400323 w 1014036"/>
              <a:gd name="connsiteY4" fmla="*/ 1896116 h 1896302"/>
              <a:gd name="connsiteX5" fmla="*/ 96328 w 1014036"/>
              <a:gd name="connsiteY5" fmla="*/ 1144945 h 189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14036" h="1896302">
                <a:moveTo>
                  <a:pt x="96328" y="1144945"/>
                </a:moveTo>
                <a:cubicBezTo>
                  <a:pt x="261987" y="844050"/>
                  <a:pt x="241286" y="883731"/>
                  <a:pt x="162451" y="526282"/>
                </a:cubicBezTo>
                <a:cubicBezTo>
                  <a:pt x="119262" y="330455"/>
                  <a:pt x="323992" y="12942"/>
                  <a:pt x="468856" y="872"/>
                </a:cubicBezTo>
                <a:cubicBezTo>
                  <a:pt x="718316" y="-19913"/>
                  <a:pt x="837530" y="331593"/>
                  <a:pt x="990989" y="997011"/>
                </a:cubicBezTo>
                <a:cubicBezTo>
                  <a:pt x="1122269" y="1566259"/>
                  <a:pt x="661350" y="1905415"/>
                  <a:pt x="400323" y="1896116"/>
                </a:cubicBezTo>
                <a:cubicBezTo>
                  <a:pt x="122314" y="1886212"/>
                  <a:pt x="-150247" y="1592811"/>
                  <a:pt x="96328" y="1144945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47" name="Content Placeholder 2"/>
          <p:cNvSpPr>
            <a:spLocks noGrp="1"/>
          </p:cNvSpPr>
          <p:nvPr>
            <p:ph idx="1"/>
          </p:nvPr>
        </p:nvSpPr>
        <p:spPr>
          <a:xfrm>
            <a:off x="1187624" y="1960265"/>
            <a:ext cx="2015736" cy="432048"/>
          </a:xfrm>
        </p:spPr>
        <p:txBody>
          <a:bodyPr/>
          <a:lstStyle/>
          <a:p>
            <a:pPr marL="72000" indent="0" algn="ctr">
              <a:buNone/>
            </a:pPr>
            <a:r>
              <a:rPr lang="en-US" b="1" dirty="0" smtClean="0"/>
              <a:t>BVH</a:t>
            </a:r>
            <a:endParaRPr lang="en-US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5034198" y="1960265"/>
            <a:ext cx="3606954" cy="2679962"/>
            <a:chOff x="5034198" y="1960265"/>
            <a:chExt cx="3606954" cy="2679962"/>
          </a:xfrm>
        </p:grpSpPr>
        <p:grpSp>
          <p:nvGrpSpPr>
            <p:cNvPr id="88" name="Gruppieren 87"/>
            <p:cNvGrpSpPr/>
            <p:nvPr/>
          </p:nvGrpSpPr>
          <p:grpSpPr>
            <a:xfrm>
              <a:off x="5034198" y="2705417"/>
              <a:ext cx="3606954" cy="1934810"/>
              <a:chOff x="5034198" y="2950016"/>
              <a:chExt cx="3606954" cy="1934810"/>
            </a:xfrm>
          </p:grpSpPr>
          <p:cxnSp>
            <p:nvCxnSpPr>
              <p:cNvPr id="666" name="Gerade Verbindung 665"/>
              <p:cNvCxnSpPr>
                <a:stCxn id="738" idx="3"/>
                <a:endCxn id="737" idx="7"/>
              </p:cNvCxnSpPr>
              <p:nvPr/>
            </p:nvCxnSpPr>
            <p:spPr>
              <a:xfrm flipH="1">
                <a:off x="5328152" y="3701852"/>
                <a:ext cx="350266" cy="25178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8" name="Gerade Verbindung 667"/>
              <p:cNvCxnSpPr>
                <a:stCxn id="737" idx="5"/>
              </p:cNvCxnSpPr>
              <p:nvPr/>
            </p:nvCxnSpPr>
            <p:spPr>
              <a:xfrm>
                <a:off x="5328152" y="4070354"/>
                <a:ext cx="102790" cy="197876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9" name="Gerade Verbindung 678"/>
              <p:cNvCxnSpPr>
                <a:stCxn id="750" idx="5"/>
                <a:endCxn id="748" idx="1"/>
              </p:cNvCxnSpPr>
              <p:nvPr/>
            </p:nvCxnSpPr>
            <p:spPr>
              <a:xfrm>
                <a:off x="6969768" y="2950016"/>
                <a:ext cx="853085" cy="573597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2" name="Gerade Verbindung 681"/>
              <p:cNvCxnSpPr>
                <a:stCxn id="734" idx="3"/>
              </p:cNvCxnSpPr>
              <p:nvPr/>
            </p:nvCxnSpPr>
            <p:spPr>
              <a:xfrm flipH="1">
                <a:off x="6016704" y="4058769"/>
                <a:ext cx="190860" cy="209520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5" name="Gerade Verbindung 684"/>
              <p:cNvCxnSpPr>
                <a:stCxn id="738" idx="5"/>
                <a:endCxn id="734" idx="1"/>
              </p:cNvCxnSpPr>
              <p:nvPr/>
            </p:nvCxnSpPr>
            <p:spPr>
              <a:xfrm>
                <a:off x="5857298" y="3701852"/>
                <a:ext cx="350266" cy="240197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1" name="Gerade Verbindung 690"/>
              <p:cNvCxnSpPr>
                <a:stCxn id="747" idx="3"/>
              </p:cNvCxnSpPr>
              <p:nvPr/>
            </p:nvCxnSpPr>
            <p:spPr>
              <a:xfrm flipH="1">
                <a:off x="7251341" y="4070995"/>
                <a:ext cx="104526" cy="198690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3" name="Gerade Verbindung 692"/>
              <p:cNvCxnSpPr>
                <a:stCxn id="750" idx="3"/>
                <a:endCxn id="738" idx="7"/>
              </p:cNvCxnSpPr>
              <p:nvPr/>
            </p:nvCxnSpPr>
            <p:spPr>
              <a:xfrm flipH="1">
                <a:off x="5857298" y="2950016"/>
                <a:ext cx="853086" cy="572956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0" name="Gerade Verbindung 699"/>
              <p:cNvCxnSpPr>
                <a:stCxn id="744" idx="3"/>
              </p:cNvCxnSpPr>
              <p:nvPr/>
            </p:nvCxnSpPr>
            <p:spPr>
              <a:xfrm flipH="1">
                <a:off x="8226516" y="4059410"/>
                <a:ext cx="125483" cy="203970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6" name="Gerade Verbindung 655"/>
              <p:cNvCxnSpPr>
                <a:stCxn id="732" idx="3"/>
              </p:cNvCxnSpPr>
              <p:nvPr/>
            </p:nvCxnSpPr>
            <p:spPr>
              <a:xfrm flipH="1">
                <a:off x="5207133" y="4354933"/>
                <a:ext cx="207107" cy="379985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7" name="Gerade Verbindung 656"/>
              <p:cNvCxnSpPr>
                <a:stCxn id="732" idx="5"/>
              </p:cNvCxnSpPr>
              <p:nvPr/>
            </p:nvCxnSpPr>
            <p:spPr>
              <a:xfrm>
                <a:off x="5490616" y="4354933"/>
                <a:ext cx="187802" cy="349247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6" name="Gerade Verbindung 685"/>
              <p:cNvCxnSpPr>
                <a:stCxn id="742" idx="3"/>
              </p:cNvCxnSpPr>
              <p:nvPr/>
            </p:nvCxnSpPr>
            <p:spPr>
              <a:xfrm flipH="1">
                <a:off x="7365497" y="4359833"/>
                <a:ext cx="267846" cy="505080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7" name="Gerade Verbindung 686"/>
              <p:cNvCxnSpPr>
                <a:stCxn id="742" idx="5"/>
              </p:cNvCxnSpPr>
              <p:nvPr/>
            </p:nvCxnSpPr>
            <p:spPr>
              <a:xfrm>
                <a:off x="7709719" y="4359833"/>
                <a:ext cx="292014" cy="524993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7" name="Gerade Verbindung 666"/>
              <p:cNvCxnSpPr>
                <a:stCxn id="737" idx="3"/>
              </p:cNvCxnSpPr>
              <p:nvPr/>
            </p:nvCxnSpPr>
            <p:spPr>
              <a:xfrm flipH="1">
                <a:off x="5034198" y="4070354"/>
                <a:ext cx="177234" cy="284579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3" name="Gerade Verbindung 682"/>
              <p:cNvCxnSpPr>
                <a:stCxn id="734" idx="5"/>
              </p:cNvCxnSpPr>
              <p:nvPr/>
            </p:nvCxnSpPr>
            <p:spPr>
              <a:xfrm>
                <a:off x="6324284" y="4058769"/>
                <a:ext cx="234982" cy="424138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2" name="Gerade Verbindung 691"/>
              <p:cNvCxnSpPr>
                <a:stCxn id="747" idx="5"/>
              </p:cNvCxnSpPr>
              <p:nvPr/>
            </p:nvCxnSpPr>
            <p:spPr>
              <a:xfrm>
                <a:off x="7472587" y="4070995"/>
                <a:ext cx="175133" cy="206921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1" name="Gerade Verbindung 700"/>
              <p:cNvCxnSpPr>
                <a:stCxn id="744" idx="5"/>
              </p:cNvCxnSpPr>
              <p:nvPr/>
            </p:nvCxnSpPr>
            <p:spPr>
              <a:xfrm>
                <a:off x="8468719" y="4059410"/>
                <a:ext cx="172433" cy="270175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6" name="Gerade Verbindung 705"/>
              <p:cNvCxnSpPr>
                <a:stCxn id="748" idx="3"/>
                <a:endCxn id="747" idx="7"/>
              </p:cNvCxnSpPr>
              <p:nvPr/>
            </p:nvCxnSpPr>
            <p:spPr>
              <a:xfrm flipH="1">
                <a:off x="7472587" y="3702493"/>
                <a:ext cx="350266" cy="251782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7" name="Gerade Verbindung 706"/>
              <p:cNvCxnSpPr>
                <a:stCxn id="748" idx="5"/>
                <a:endCxn id="744" idx="1"/>
              </p:cNvCxnSpPr>
              <p:nvPr/>
            </p:nvCxnSpPr>
            <p:spPr>
              <a:xfrm>
                <a:off x="8001733" y="3702493"/>
                <a:ext cx="350266" cy="240197"/>
              </a:xfrm>
              <a:prstGeom prst="line">
                <a:avLst/>
              </a:prstGeom>
              <a:ln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43" name="Content Placeholder 2"/>
            <p:cNvSpPr txBox="1">
              <a:spLocks/>
            </p:cNvSpPr>
            <p:nvPr/>
          </p:nvSpPr>
          <p:spPr>
            <a:xfrm>
              <a:off x="5804019" y="1960265"/>
              <a:ext cx="2015736" cy="43204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60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5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612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864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116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368000" indent="-288000" algn="l" defTabSz="914400" rtl="0" eaLnBrk="1" latinLnBrk="0" hangingPunct="1">
                <a:lnSpc>
                  <a:spcPct val="100000"/>
                </a:lnSpc>
                <a:spcBef>
                  <a:spcPct val="20000"/>
                </a:spcBef>
                <a:buFontTx/>
                <a:buBlip>
                  <a:blip r:embed="rId6"/>
                </a:buBlip>
                <a:defRPr sz="2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72000" indent="0" algn="ctr">
                <a:buFontTx/>
                <a:buNone/>
              </a:pPr>
              <a:r>
                <a:rPr lang="en-US" b="1" dirty="0" smtClean="0">
                  <a:solidFill>
                    <a:schemeClr val="tx1"/>
                  </a:solidFill>
                </a:rPr>
                <a:t>RBVH</a:t>
              </a:r>
              <a:endParaRPr lang="en-US" b="1" dirty="0">
                <a:solidFill>
                  <a:schemeClr val="tx1"/>
                </a:solidFill>
              </a:endParaRPr>
            </a:p>
          </p:txBody>
        </p:sp>
        <p:grpSp>
          <p:nvGrpSpPr>
            <p:cNvPr id="87" name="Gruppieren 86"/>
            <p:cNvGrpSpPr/>
            <p:nvPr/>
          </p:nvGrpSpPr>
          <p:grpSpPr>
            <a:xfrm>
              <a:off x="5187259" y="2392313"/>
              <a:ext cx="3305633" cy="1738739"/>
              <a:chOff x="5187259" y="2636912"/>
              <a:chExt cx="3305633" cy="1738739"/>
            </a:xfrm>
          </p:grpSpPr>
          <p:sp>
            <p:nvSpPr>
              <p:cNvPr id="732" name="Flussdiagramm: Verbindungsstelle 731"/>
              <p:cNvSpPr/>
              <p:nvPr/>
            </p:nvSpPr>
            <p:spPr>
              <a:xfrm>
                <a:off x="5398422" y="4262739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4" name="Flussdiagramm: Verbindungsstelle 733"/>
              <p:cNvSpPr/>
              <p:nvPr/>
            </p:nvSpPr>
            <p:spPr>
              <a:xfrm>
                <a:off x="6183391" y="3917876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7" name="Flussdiagramm: Verbindungsstelle 736"/>
              <p:cNvSpPr/>
              <p:nvPr/>
            </p:nvSpPr>
            <p:spPr>
              <a:xfrm>
                <a:off x="5187259" y="3929461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8" name="Flussdiagramm: Verbindungsstelle 737"/>
              <p:cNvSpPr/>
              <p:nvPr/>
            </p:nvSpPr>
            <p:spPr>
              <a:xfrm>
                <a:off x="5641371" y="3485925"/>
                <a:ext cx="252974" cy="252974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4" name="Flussdiagramm: Verbindungsstelle 743"/>
              <p:cNvSpPr/>
              <p:nvPr/>
            </p:nvSpPr>
            <p:spPr>
              <a:xfrm>
                <a:off x="8327826" y="3918517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7" name="Flussdiagramm: Verbindungsstelle 746"/>
              <p:cNvSpPr/>
              <p:nvPr/>
            </p:nvSpPr>
            <p:spPr>
              <a:xfrm>
                <a:off x="7331694" y="3930102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8" name="Flussdiagramm: Verbindungsstelle 747"/>
              <p:cNvSpPr/>
              <p:nvPr/>
            </p:nvSpPr>
            <p:spPr>
              <a:xfrm>
                <a:off x="7785806" y="3486566"/>
                <a:ext cx="252974" cy="252974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0" name="Flussdiagramm: Verbindungsstelle 749"/>
              <p:cNvSpPr/>
              <p:nvPr/>
            </p:nvSpPr>
            <p:spPr>
              <a:xfrm>
                <a:off x="6656664" y="2636912"/>
                <a:ext cx="366824" cy="366824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2" name="Flussdiagramm: Verbindungsstelle 741"/>
              <p:cNvSpPr/>
              <p:nvPr/>
            </p:nvSpPr>
            <p:spPr>
              <a:xfrm>
                <a:off x="7617525" y="4267639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90" name="Gruppieren 89"/>
          <p:cNvGrpSpPr/>
          <p:nvPr/>
        </p:nvGrpSpPr>
        <p:grpSpPr>
          <a:xfrm>
            <a:off x="4579883" y="3865196"/>
            <a:ext cx="4600629" cy="1263421"/>
            <a:chOff x="4579883" y="4109795"/>
            <a:chExt cx="4600629" cy="1263421"/>
          </a:xfrm>
        </p:grpSpPr>
        <p:pic>
          <p:nvPicPr>
            <p:cNvPr id="1028" name="Picture 4" descr="C:\Users\Jan\Desktop\RBVH\presentation\figures\hf_00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78456" y="4277916"/>
              <a:ext cx="561620" cy="409982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Jan\Desktop\RBVH\presentation\figures\hf_0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9883" y="4277916"/>
              <a:ext cx="675236" cy="492922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Jan\Desktop\RBVH\presentation\figures\hf_02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210158">
              <a:off x="5502413" y="4582287"/>
              <a:ext cx="662469" cy="483602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C:\Users\Jan\Desktop\RBVH\presentation\figures\hf_03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68315" y="4277916"/>
              <a:ext cx="712197" cy="519904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:\Users\Jan\Desktop\RBVH\presentation\figures\hf_04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0772" y="4239025"/>
              <a:ext cx="591815" cy="432025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Jan\Desktop\RBVH\presentation\figures\hf_05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41380">
              <a:off x="5648895" y="4205269"/>
              <a:ext cx="707211" cy="516264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Jan\Desktop\RBVH\presentation\figures\hf_07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5497" y="4532710"/>
              <a:ext cx="1151378" cy="840506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C:\Users\Jan\Desktop\RBVH\presentation\figures\hf_09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9061">
              <a:off x="7819848" y="4190045"/>
              <a:ext cx="817593" cy="596844"/>
            </a:xfrm>
            <a:prstGeom prst="rect">
              <a:avLst/>
            </a:prstGeom>
            <a:noFill/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6" name="Ellipse 1055"/>
          <p:cNvSpPr/>
          <p:nvPr/>
        </p:nvSpPr>
        <p:spPr>
          <a:xfrm>
            <a:off x="4579883" y="4310241"/>
            <a:ext cx="836577" cy="83657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Ellipse 81"/>
          <p:cNvSpPr/>
          <p:nvPr/>
        </p:nvSpPr>
        <p:spPr>
          <a:xfrm>
            <a:off x="6895369" y="4408537"/>
            <a:ext cx="708587" cy="708587"/>
          </a:xfrm>
          <a:prstGeom prst="ellipse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91" name="Gruppieren 90"/>
          <p:cNvGrpSpPr/>
          <p:nvPr/>
        </p:nvGrpSpPr>
        <p:grpSpPr>
          <a:xfrm>
            <a:off x="4451111" y="4291582"/>
            <a:ext cx="3436761" cy="907085"/>
            <a:chOff x="4451111" y="4536181"/>
            <a:chExt cx="3436761" cy="907085"/>
          </a:xfrm>
        </p:grpSpPr>
        <p:pic>
          <p:nvPicPr>
            <p:cNvPr id="1036" name="Picture 12" descr="C:\Users\Jan\Desktop\RBVH\presentation\figures\hf_08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34878">
              <a:off x="4451111" y="4580114"/>
              <a:ext cx="1109514" cy="809945"/>
            </a:xfrm>
            <a:prstGeom prst="rect">
              <a:avLst/>
            </a:prstGeom>
            <a:noFill/>
            <a:effectLst>
              <a:outerShdw blurRad="76200" dir="642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Users\Jan\Desktop\RBVH\presentation\figures\hf_06.png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5290" y="4536181"/>
              <a:ext cx="1242582" cy="907085"/>
            </a:xfrm>
            <a:prstGeom prst="rect">
              <a:avLst/>
            </a:prstGeom>
            <a:noFill/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7" name="Content Placeholder 2"/>
          <p:cNvSpPr txBox="1">
            <a:spLocks/>
          </p:cNvSpPr>
          <p:nvPr/>
        </p:nvSpPr>
        <p:spPr>
          <a:xfrm>
            <a:off x="5805661" y="5229200"/>
            <a:ext cx="201573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b="1" dirty="0" smtClean="0">
                <a:solidFill>
                  <a:schemeClr val="tx1"/>
                </a:solidFill>
              </a:rPr>
              <a:t>Height fields</a:t>
            </a:r>
            <a:endParaRPr lang="en-US" b="1" dirty="0">
              <a:solidFill>
                <a:schemeClr val="tx1"/>
              </a:solidFill>
            </a:endParaRPr>
          </a:p>
        </p:txBody>
      </p:sp>
      <p:grpSp>
        <p:nvGrpSpPr>
          <p:cNvPr id="245" name="Group 244"/>
          <p:cNvGrpSpPr/>
          <p:nvPr/>
        </p:nvGrpSpPr>
        <p:grpSpPr>
          <a:xfrm>
            <a:off x="346827" y="2364060"/>
            <a:ext cx="3577101" cy="3545435"/>
            <a:chOff x="179512" y="2364060"/>
            <a:chExt cx="3577101" cy="3545435"/>
          </a:xfrm>
        </p:grpSpPr>
        <p:grpSp>
          <p:nvGrpSpPr>
            <p:cNvPr id="246" name="Gruppieren 844"/>
            <p:cNvGrpSpPr/>
            <p:nvPr/>
          </p:nvGrpSpPr>
          <p:grpSpPr>
            <a:xfrm>
              <a:off x="361059" y="2677164"/>
              <a:ext cx="3229139" cy="3103588"/>
              <a:chOff x="622184" y="2677164"/>
              <a:chExt cx="3229139" cy="3103588"/>
            </a:xfrm>
          </p:grpSpPr>
          <p:cxnSp>
            <p:nvCxnSpPr>
              <p:cNvPr id="362" name="Gerade Verbindung 960"/>
              <p:cNvCxnSpPr>
                <a:stCxn id="329" idx="3"/>
                <a:endCxn id="328" idx="0"/>
              </p:cNvCxnSpPr>
              <p:nvPr/>
            </p:nvCxnSpPr>
            <p:spPr>
              <a:xfrm flipH="1">
                <a:off x="984450" y="408208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3" name="Gerade Verbindung 961"/>
              <p:cNvCxnSpPr>
                <a:stCxn id="329" idx="5"/>
                <a:endCxn id="330" idx="0"/>
              </p:cNvCxnSpPr>
              <p:nvPr/>
            </p:nvCxnSpPr>
            <p:spPr>
              <a:xfrm>
                <a:off x="1184656" y="408208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4" name="Gerade Verbindung 962"/>
              <p:cNvCxnSpPr/>
              <p:nvPr/>
            </p:nvCxnSpPr>
            <p:spPr>
              <a:xfrm flipH="1">
                <a:off x="1203472" y="4314950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5" name="Gerade Verbindung 963"/>
              <p:cNvCxnSpPr/>
              <p:nvPr/>
            </p:nvCxnSpPr>
            <p:spPr>
              <a:xfrm>
                <a:off x="1339868" y="4310187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6" name="Gerade Verbindung 964"/>
              <p:cNvCxnSpPr>
                <a:stCxn id="332" idx="3"/>
              </p:cNvCxnSpPr>
              <p:nvPr/>
            </p:nvCxnSpPr>
            <p:spPr>
              <a:xfrm flipH="1">
                <a:off x="640664" y="453309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7" name="Gerade Verbindung 965"/>
              <p:cNvCxnSpPr>
                <a:stCxn id="332" idx="5"/>
                <a:endCxn id="333" idx="0"/>
              </p:cNvCxnSpPr>
              <p:nvPr/>
            </p:nvCxnSpPr>
            <p:spPr>
              <a:xfrm>
                <a:off x="840870" y="453309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8" name="Gerade Verbindung 966"/>
              <p:cNvCxnSpPr/>
              <p:nvPr/>
            </p:nvCxnSpPr>
            <p:spPr>
              <a:xfrm flipH="1">
                <a:off x="824507" y="430453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69" name="Gerade Verbindung 967"/>
              <p:cNvCxnSpPr>
                <a:endCxn id="260" idx="5"/>
              </p:cNvCxnSpPr>
              <p:nvPr/>
            </p:nvCxnSpPr>
            <p:spPr>
              <a:xfrm>
                <a:off x="972320" y="4290250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0" name="Gerade Verbindung 968"/>
              <p:cNvCxnSpPr/>
              <p:nvPr/>
            </p:nvCxnSpPr>
            <p:spPr>
              <a:xfrm flipH="1">
                <a:off x="801814" y="475554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1" name="Gerade Verbindung 969"/>
              <p:cNvCxnSpPr/>
              <p:nvPr/>
            </p:nvCxnSpPr>
            <p:spPr>
              <a:xfrm>
                <a:off x="1002020" y="4755549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2" name="Gerade Verbindung 970"/>
              <p:cNvCxnSpPr>
                <a:stCxn id="335" idx="3"/>
                <a:endCxn id="334" idx="7"/>
              </p:cNvCxnSpPr>
              <p:nvPr/>
            </p:nvCxnSpPr>
            <p:spPr>
              <a:xfrm flipH="1">
                <a:off x="1022192" y="3429000"/>
                <a:ext cx="350266" cy="339566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3" name="Gerade Verbindung 971"/>
              <p:cNvCxnSpPr/>
              <p:nvPr/>
            </p:nvCxnSpPr>
            <p:spPr>
              <a:xfrm flipH="1">
                <a:off x="800946" y="386592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4" name="Gerade Verbindung 972"/>
              <p:cNvCxnSpPr/>
              <p:nvPr/>
            </p:nvCxnSpPr>
            <p:spPr>
              <a:xfrm>
                <a:off x="1001152" y="386592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5" name="Gerade Verbindung 973"/>
              <p:cNvCxnSpPr>
                <a:stCxn id="351" idx="3"/>
                <a:endCxn id="350" idx="0"/>
              </p:cNvCxnSpPr>
              <p:nvPr/>
            </p:nvCxnSpPr>
            <p:spPr>
              <a:xfrm flipH="1">
                <a:off x="965970" y="497702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6" name="Gerade Verbindung 974"/>
              <p:cNvCxnSpPr>
                <a:stCxn id="351" idx="5"/>
                <a:endCxn id="352" idx="0"/>
              </p:cNvCxnSpPr>
              <p:nvPr/>
            </p:nvCxnSpPr>
            <p:spPr>
              <a:xfrm>
                <a:off x="1166176" y="497702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7" name="Gerade Verbindung 975"/>
              <p:cNvCxnSpPr/>
              <p:nvPr/>
            </p:nvCxnSpPr>
            <p:spPr>
              <a:xfrm flipH="1">
                <a:off x="1184992" y="5209889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8" name="Gerade Verbindung 976"/>
              <p:cNvCxnSpPr/>
              <p:nvPr/>
            </p:nvCxnSpPr>
            <p:spPr>
              <a:xfrm>
                <a:off x="1321388" y="5205126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79" name="Gerade Verbindung 977"/>
              <p:cNvCxnSpPr>
                <a:stCxn id="353" idx="3"/>
              </p:cNvCxnSpPr>
              <p:nvPr/>
            </p:nvCxnSpPr>
            <p:spPr>
              <a:xfrm flipH="1">
                <a:off x="622184" y="542803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0" name="Gerade Verbindung 978"/>
              <p:cNvCxnSpPr>
                <a:stCxn id="353" idx="5"/>
                <a:endCxn id="354" idx="0"/>
              </p:cNvCxnSpPr>
              <p:nvPr/>
            </p:nvCxnSpPr>
            <p:spPr>
              <a:xfrm>
                <a:off x="822390" y="542803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1" name="Gerade Verbindung 979"/>
              <p:cNvCxnSpPr/>
              <p:nvPr/>
            </p:nvCxnSpPr>
            <p:spPr>
              <a:xfrm flipH="1">
                <a:off x="806027" y="519947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2" name="Gerade Verbindung 980"/>
              <p:cNvCxnSpPr/>
              <p:nvPr/>
            </p:nvCxnSpPr>
            <p:spPr>
              <a:xfrm>
                <a:off x="953840" y="5185189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3" name="Gerade Verbindung 981"/>
              <p:cNvCxnSpPr/>
              <p:nvPr/>
            </p:nvCxnSpPr>
            <p:spPr>
              <a:xfrm flipH="1">
                <a:off x="783334" y="565048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4" name="Gerade Verbindung 982"/>
              <p:cNvCxnSpPr/>
              <p:nvPr/>
            </p:nvCxnSpPr>
            <p:spPr>
              <a:xfrm>
                <a:off x="983540" y="565048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5" name="Gerade Verbindung 983"/>
              <p:cNvCxnSpPr>
                <a:stCxn id="347" idx="5"/>
                <a:endCxn id="345" idx="1"/>
              </p:cNvCxnSpPr>
              <p:nvPr/>
            </p:nvCxnSpPr>
            <p:spPr>
              <a:xfrm>
                <a:off x="2456260" y="2677164"/>
                <a:ext cx="645539" cy="573597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6" name="Gerade Verbindung 984"/>
              <p:cNvCxnSpPr>
                <a:stCxn id="326" idx="3"/>
              </p:cNvCxnSpPr>
              <p:nvPr/>
            </p:nvCxnSpPr>
            <p:spPr>
              <a:xfrm flipH="1">
                <a:off x="1614103" y="408208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7" name="Gerade Verbindung 985"/>
              <p:cNvCxnSpPr>
                <a:stCxn id="326" idx="5"/>
                <a:endCxn id="327" idx="0"/>
              </p:cNvCxnSpPr>
              <p:nvPr/>
            </p:nvCxnSpPr>
            <p:spPr>
              <a:xfrm>
                <a:off x="1814309" y="408208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8" name="Gerade Verbindung 986"/>
              <p:cNvCxnSpPr>
                <a:stCxn id="331" idx="3"/>
              </p:cNvCxnSpPr>
              <p:nvPr/>
            </p:nvCxnSpPr>
            <p:spPr>
              <a:xfrm flipH="1">
                <a:off x="1797946" y="3873701"/>
                <a:ext cx="103658" cy="110092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89" name="Gerade Verbindung 987"/>
              <p:cNvCxnSpPr>
                <a:stCxn id="331" idx="5"/>
              </p:cNvCxnSpPr>
              <p:nvPr/>
            </p:nvCxnSpPr>
            <p:spPr>
              <a:xfrm>
                <a:off x="2018324" y="3873701"/>
                <a:ext cx="103658" cy="10927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0" name="Gerade Verbindung 988"/>
              <p:cNvCxnSpPr/>
              <p:nvPr/>
            </p:nvCxnSpPr>
            <p:spPr>
              <a:xfrm>
                <a:off x="1975459" y="4304539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1" name="Gerade Verbindung 989"/>
              <p:cNvCxnSpPr>
                <a:stCxn id="335" idx="5"/>
                <a:endCxn id="331" idx="1"/>
              </p:cNvCxnSpPr>
              <p:nvPr/>
            </p:nvCxnSpPr>
            <p:spPr>
              <a:xfrm>
                <a:off x="1551338" y="3429000"/>
                <a:ext cx="350266" cy="327981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2" name="Gerade Verbindung 990"/>
              <p:cNvCxnSpPr>
                <a:stCxn id="339" idx="3"/>
                <a:endCxn id="338" idx="0"/>
              </p:cNvCxnSpPr>
              <p:nvPr/>
            </p:nvCxnSpPr>
            <p:spPr>
              <a:xfrm flipH="1">
                <a:off x="2713791" y="408272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3" name="Gerade Verbindung 991"/>
              <p:cNvCxnSpPr>
                <a:stCxn id="339" idx="5"/>
                <a:endCxn id="340" idx="0"/>
              </p:cNvCxnSpPr>
              <p:nvPr/>
            </p:nvCxnSpPr>
            <p:spPr>
              <a:xfrm>
                <a:off x="2913997" y="408272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4" name="Gerade Verbindung 992"/>
              <p:cNvCxnSpPr>
                <a:stCxn id="342" idx="3"/>
              </p:cNvCxnSpPr>
              <p:nvPr/>
            </p:nvCxnSpPr>
            <p:spPr>
              <a:xfrm flipH="1">
                <a:off x="2370005" y="453373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5" name="Gerade Verbindung 993"/>
              <p:cNvCxnSpPr/>
              <p:nvPr/>
            </p:nvCxnSpPr>
            <p:spPr>
              <a:xfrm flipH="1">
                <a:off x="2553848" y="430518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6" name="Gerade Verbindung 994"/>
              <p:cNvCxnSpPr>
                <a:endCxn id="279" idx="5"/>
              </p:cNvCxnSpPr>
              <p:nvPr/>
            </p:nvCxnSpPr>
            <p:spPr>
              <a:xfrm>
                <a:off x="2701661" y="4290891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7" name="Gerade Verbindung 995"/>
              <p:cNvCxnSpPr/>
              <p:nvPr/>
            </p:nvCxnSpPr>
            <p:spPr>
              <a:xfrm flipH="1">
                <a:off x="2530287" y="386656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8" name="Gerade Verbindung 996"/>
              <p:cNvCxnSpPr/>
              <p:nvPr/>
            </p:nvCxnSpPr>
            <p:spPr>
              <a:xfrm>
                <a:off x="2730493" y="3866569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99" name="Gerade Verbindung 997"/>
              <p:cNvCxnSpPr>
                <a:stCxn id="347" idx="3"/>
                <a:endCxn id="335" idx="7"/>
              </p:cNvCxnSpPr>
              <p:nvPr/>
            </p:nvCxnSpPr>
            <p:spPr>
              <a:xfrm flipH="1">
                <a:off x="1551338" y="2677164"/>
                <a:ext cx="645538" cy="572956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0" name="Gerade Verbindung 998"/>
              <p:cNvCxnSpPr>
                <a:stCxn id="355" idx="3"/>
              </p:cNvCxnSpPr>
              <p:nvPr/>
            </p:nvCxnSpPr>
            <p:spPr>
              <a:xfrm flipH="1">
                <a:off x="1624726" y="451421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1" name="Gerade Verbindung 999"/>
              <p:cNvCxnSpPr>
                <a:stCxn id="355" idx="5"/>
                <a:endCxn id="356" idx="0"/>
              </p:cNvCxnSpPr>
              <p:nvPr/>
            </p:nvCxnSpPr>
            <p:spPr>
              <a:xfrm>
                <a:off x="1824932" y="451421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2" name="Gerade Verbindung 1000"/>
              <p:cNvCxnSpPr/>
              <p:nvPr/>
            </p:nvCxnSpPr>
            <p:spPr>
              <a:xfrm flipH="1">
                <a:off x="1785876" y="473667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3" name="Gerade Verbindung 1001"/>
              <p:cNvCxnSpPr/>
              <p:nvPr/>
            </p:nvCxnSpPr>
            <p:spPr>
              <a:xfrm>
                <a:off x="1986082" y="473667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4" name="Gerade Verbindung 1002"/>
              <p:cNvCxnSpPr>
                <a:stCxn id="336" idx="3"/>
              </p:cNvCxnSpPr>
              <p:nvPr/>
            </p:nvCxnSpPr>
            <p:spPr>
              <a:xfrm flipH="1">
                <a:off x="3343444" y="4082722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5" name="Gerade Verbindung 1003"/>
              <p:cNvCxnSpPr>
                <a:stCxn id="336" idx="5"/>
                <a:endCxn id="337" idx="0"/>
              </p:cNvCxnSpPr>
              <p:nvPr/>
            </p:nvCxnSpPr>
            <p:spPr>
              <a:xfrm>
                <a:off x="3543650" y="408272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6" name="Gerade Verbindung 1004"/>
              <p:cNvCxnSpPr>
                <a:stCxn id="341" idx="3"/>
              </p:cNvCxnSpPr>
              <p:nvPr/>
            </p:nvCxnSpPr>
            <p:spPr>
              <a:xfrm flipH="1">
                <a:off x="3527287" y="3874342"/>
                <a:ext cx="103658" cy="110092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7" name="Gerade Verbindung 1005"/>
              <p:cNvCxnSpPr>
                <a:stCxn id="341" idx="5"/>
              </p:cNvCxnSpPr>
              <p:nvPr/>
            </p:nvCxnSpPr>
            <p:spPr>
              <a:xfrm>
                <a:off x="3747665" y="3874342"/>
                <a:ext cx="103658" cy="10927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8" name="Gerade Verbindung 1006"/>
              <p:cNvCxnSpPr/>
              <p:nvPr/>
            </p:nvCxnSpPr>
            <p:spPr>
              <a:xfrm flipH="1">
                <a:off x="3504594" y="430518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09" name="Gerade Verbindung 1007"/>
              <p:cNvCxnSpPr/>
              <p:nvPr/>
            </p:nvCxnSpPr>
            <p:spPr>
              <a:xfrm>
                <a:off x="3704800" y="430518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0" name="Gerade Verbindung 1008"/>
              <p:cNvCxnSpPr/>
              <p:nvPr/>
            </p:nvCxnSpPr>
            <p:spPr>
              <a:xfrm flipH="1">
                <a:off x="2531155" y="475619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1" name="Gerade Verbindung 1009"/>
              <p:cNvCxnSpPr/>
              <p:nvPr/>
            </p:nvCxnSpPr>
            <p:spPr>
              <a:xfrm>
                <a:off x="2731361" y="475619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2" name="Gerade Verbindung 1010"/>
              <p:cNvCxnSpPr>
                <a:stCxn id="345" idx="3"/>
                <a:endCxn id="344" idx="7"/>
              </p:cNvCxnSpPr>
              <p:nvPr/>
            </p:nvCxnSpPr>
            <p:spPr>
              <a:xfrm flipH="1">
                <a:off x="2751533" y="3429641"/>
                <a:ext cx="350266" cy="339566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3" name="Gerade Verbindung 1011"/>
              <p:cNvCxnSpPr>
                <a:stCxn id="345" idx="5"/>
                <a:endCxn id="341" idx="1"/>
              </p:cNvCxnSpPr>
              <p:nvPr/>
            </p:nvCxnSpPr>
            <p:spPr>
              <a:xfrm>
                <a:off x="3280679" y="3429641"/>
                <a:ext cx="350266" cy="327981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4" name="Gerade Verbindung 1012"/>
              <p:cNvCxnSpPr/>
              <p:nvPr/>
            </p:nvCxnSpPr>
            <p:spPr>
              <a:xfrm flipH="1">
                <a:off x="3341708" y="4532151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5" name="Gerade Verbindung 1013"/>
              <p:cNvCxnSpPr/>
              <p:nvPr/>
            </p:nvCxnSpPr>
            <p:spPr>
              <a:xfrm>
                <a:off x="3541914" y="4532151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6" name="Gerade Verbindung 1014"/>
              <p:cNvCxnSpPr>
                <a:stCxn id="348" idx="3"/>
              </p:cNvCxnSpPr>
              <p:nvPr/>
            </p:nvCxnSpPr>
            <p:spPr>
              <a:xfrm flipH="1">
                <a:off x="3187599" y="4755376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7" name="Gerade Verbindung 1015"/>
              <p:cNvCxnSpPr/>
              <p:nvPr/>
            </p:nvCxnSpPr>
            <p:spPr>
              <a:xfrm flipH="1">
                <a:off x="3348749" y="4977834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8" name="Gerade Verbindung 1016"/>
              <p:cNvCxnSpPr/>
              <p:nvPr/>
            </p:nvCxnSpPr>
            <p:spPr>
              <a:xfrm>
                <a:off x="3548955" y="4977834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9" name="Gerade Verbindung 1017"/>
              <p:cNvCxnSpPr>
                <a:stCxn id="358" idx="3"/>
                <a:endCxn id="357" idx="0"/>
              </p:cNvCxnSpPr>
              <p:nvPr/>
            </p:nvCxnSpPr>
            <p:spPr>
              <a:xfrm flipH="1">
                <a:off x="2374939" y="497702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0" name="Gerade Verbindung 1018"/>
              <p:cNvCxnSpPr>
                <a:stCxn id="358" idx="5"/>
                <a:endCxn id="359" idx="0"/>
              </p:cNvCxnSpPr>
              <p:nvPr/>
            </p:nvCxnSpPr>
            <p:spPr>
              <a:xfrm>
                <a:off x="2575145" y="497702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1" name="Gerade Verbindung 1019"/>
              <p:cNvCxnSpPr/>
              <p:nvPr/>
            </p:nvCxnSpPr>
            <p:spPr>
              <a:xfrm flipH="1">
                <a:off x="2593961" y="5209889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2" name="Gerade Verbindung 1020"/>
              <p:cNvCxnSpPr/>
              <p:nvPr/>
            </p:nvCxnSpPr>
            <p:spPr>
              <a:xfrm>
                <a:off x="2730357" y="5205126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3" name="Gerade Verbindung 1021"/>
              <p:cNvCxnSpPr>
                <a:stCxn id="360" idx="3"/>
              </p:cNvCxnSpPr>
              <p:nvPr/>
            </p:nvCxnSpPr>
            <p:spPr>
              <a:xfrm flipH="1">
                <a:off x="2031153" y="5428030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4" name="Gerade Verbindung 1022"/>
              <p:cNvCxnSpPr>
                <a:stCxn id="360" idx="5"/>
                <a:endCxn id="361" idx="0"/>
              </p:cNvCxnSpPr>
              <p:nvPr/>
            </p:nvCxnSpPr>
            <p:spPr>
              <a:xfrm>
                <a:off x="2231359" y="5428030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5" name="Gerade Verbindung 1023"/>
              <p:cNvCxnSpPr/>
              <p:nvPr/>
            </p:nvCxnSpPr>
            <p:spPr>
              <a:xfrm flipH="1">
                <a:off x="2214996" y="519947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6" name="Gerade Verbindung 1024"/>
              <p:cNvCxnSpPr>
                <a:endCxn id="322" idx="5"/>
              </p:cNvCxnSpPr>
              <p:nvPr/>
            </p:nvCxnSpPr>
            <p:spPr>
              <a:xfrm>
                <a:off x="2362809" y="5185189"/>
                <a:ext cx="130127" cy="131768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7" name="Gerade Verbindung 1039"/>
              <p:cNvCxnSpPr/>
              <p:nvPr/>
            </p:nvCxnSpPr>
            <p:spPr>
              <a:xfrm flipH="1">
                <a:off x="2192303" y="5650488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8" name="Gerade Verbindung 1040"/>
              <p:cNvCxnSpPr/>
              <p:nvPr/>
            </p:nvCxnSpPr>
            <p:spPr>
              <a:xfrm>
                <a:off x="2392509" y="565048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29" name="Gerade Verbindung 1041"/>
              <p:cNvCxnSpPr/>
              <p:nvPr/>
            </p:nvCxnSpPr>
            <p:spPr>
              <a:xfrm flipH="1">
                <a:off x="1775253" y="4304539"/>
                <a:ext cx="123830" cy="130264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0" name="Gerade Verbindung 1042"/>
              <p:cNvCxnSpPr/>
              <p:nvPr/>
            </p:nvCxnSpPr>
            <p:spPr>
              <a:xfrm flipH="1">
                <a:off x="2932813" y="4315591"/>
                <a:ext cx="80782" cy="81969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1" name="Gerade Verbindung 1043"/>
              <p:cNvCxnSpPr/>
              <p:nvPr/>
            </p:nvCxnSpPr>
            <p:spPr>
              <a:xfrm>
                <a:off x="3069209" y="4310828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2" name="Gerade Verbindung 1044"/>
              <p:cNvCxnSpPr>
                <a:stCxn id="342" idx="5"/>
                <a:endCxn id="343" idx="0"/>
              </p:cNvCxnSpPr>
              <p:nvPr/>
            </p:nvCxnSpPr>
            <p:spPr>
              <a:xfrm>
                <a:off x="2570211" y="4533732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33" name="Gerade Verbindung 1045"/>
              <p:cNvCxnSpPr>
                <a:stCxn id="348" idx="5"/>
                <a:endCxn id="349" idx="0"/>
              </p:cNvCxnSpPr>
              <p:nvPr/>
            </p:nvCxnSpPr>
            <p:spPr>
              <a:xfrm>
                <a:off x="3387805" y="4755376"/>
                <a:ext cx="123830" cy="129450"/>
              </a:xfrm>
              <a:prstGeom prst="line">
                <a:avLst/>
              </a:prstGeom>
              <a:ln/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47" name="Gruppieren 845"/>
            <p:cNvGrpSpPr/>
            <p:nvPr/>
          </p:nvGrpSpPr>
          <p:grpSpPr>
            <a:xfrm>
              <a:off x="469071" y="2364060"/>
              <a:ext cx="3041642" cy="3301432"/>
              <a:chOff x="730196" y="2364060"/>
              <a:chExt cx="3041642" cy="3301432"/>
            </a:xfrm>
          </p:grpSpPr>
          <p:sp>
            <p:nvSpPr>
              <p:cNvPr id="326" name="Flussdiagramm: Verbindungsstelle 924"/>
              <p:cNvSpPr/>
              <p:nvPr/>
            </p:nvSpPr>
            <p:spPr>
              <a:xfrm>
                <a:off x="1722115" y="3989887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7" name="Flussdiagramm: Verbindungsstelle 925"/>
              <p:cNvSpPr/>
              <p:nvPr/>
            </p:nvSpPr>
            <p:spPr>
              <a:xfrm>
                <a:off x="1884133" y="4211531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8" name="Flussdiagramm: Verbindungsstelle 926"/>
              <p:cNvSpPr/>
              <p:nvPr/>
            </p:nvSpPr>
            <p:spPr>
              <a:xfrm>
                <a:off x="930444" y="4212345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9" name="Flussdiagramm: Verbindungsstelle 927"/>
              <p:cNvSpPr/>
              <p:nvPr/>
            </p:nvSpPr>
            <p:spPr>
              <a:xfrm>
                <a:off x="1092462" y="3989887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0" name="Flussdiagramm: Verbindungsstelle 928"/>
              <p:cNvSpPr/>
              <p:nvPr/>
            </p:nvSpPr>
            <p:spPr>
              <a:xfrm>
                <a:off x="1254480" y="4211531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1" name="Flussdiagramm: Verbindungsstelle 929"/>
              <p:cNvSpPr/>
              <p:nvPr/>
            </p:nvSpPr>
            <p:spPr>
              <a:xfrm>
                <a:off x="1877431" y="3732808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2" name="Flussdiagramm: Verbindungsstelle 930"/>
              <p:cNvSpPr/>
              <p:nvPr/>
            </p:nvSpPr>
            <p:spPr>
              <a:xfrm>
                <a:off x="748676" y="4440897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3" name="Flussdiagramm: Verbindungsstelle 931"/>
              <p:cNvSpPr/>
              <p:nvPr/>
            </p:nvSpPr>
            <p:spPr>
              <a:xfrm>
                <a:off x="910694" y="4662541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4" name="Flussdiagramm: Verbindungsstelle 932"/>
              <p:cNvSpPr/>
              <p:nvPr/>
            </p:nvSpPr>
            <p:spPr>
              <a:xfrm>
                <a:off x="881299" y="3744393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5" name="Flussdiagramm: Verbindungsstelle 933"/>
              <p:cNvSpPr/>
              <p:nvPr/>
            </p:nvSpPr>
            <p:spPr>
              <a:xfrm>
                <a:off x="1335411" y="3213073"/>
                <a:ext cx="252974" cy="252974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6" name="Flussdiagramm: Verbindungsstelle 934"/>
              <p:cNvSpPr/>
              <p:nvPr/>
            </p:nvSpPr>
            <p:spPr>
              <a:xfrm>
                <a:off x="3451456" y="399052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7" name="Flussdiagramm: Verbindungsstelle 935"/>
              <p:cNvSpPr/>
              <p:nvPr/>
            </p:nvSpPr>
            <p:spPr>
              <a:xfrm>
                <a:off x="3613474" y="421217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8" name="Flussdiagramm: Verbindungsstelle 936"/>
              <p:cNvSpPr/>
              <p:nvPr/>
            </p:nvSpPr>
            <p:spPr>
              <a:xfrm>
                <a:off x="2659785" y="421298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9" name="Flussdiagramm: Verbindungsstelle 937"/>
              <p:cNvSpPr/>
              <p:nvPr/>
            </p:nvSpPr>
            <p:spPr>
              <a:xfrm>
                <a:off x="2821803" y="399052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0" name="Flussdiagramm: Verbindungsstelle 938"/>
              <p:cNvSpPr/>
              <p:nvPr/>
            </p:nvSpPr>
            <p:spPr>
              <a:xfrm>
                <a:off x="2983821" y="421217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1" name="Flussdiagramm: Verbindungsstelle 939"/>
              <p:cNvSpPr/>
              <p:nvPr/>
            </p:nvSpPr>
            <p:spPr>
              <a:xfrm>
                <a:off x="3606772" y="3733449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2" name="Flussdiagramm: Verbindungsstelle 940"/>
              <p:cNvSpPr/>
              <p:nvPr/>
            </p:nvSpPr>
            <p:spPr>
              <a:xfrm>
                <a:off x="2478017" y="444153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3" name="Flussdiagramm: Verbindungsstelle 941"/>
              <p:cNvSpPr/>
              <p:nvPr/>
            </p:nvSpPr>
            <p:spPr>
              <a:xfrm>
                <a:off x="2640035" y="466318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4" name="Flussdiagramm: Verbindungsstelle 942"/>
              <p:cNvSpPr/>
              <p:nvPr/>
            </p:nvSpPr>
            <p:spPr>
              <a:xfrm>
                <a:off x="2610640" y="3745034"/>
                <a:ext cx="165066" cy="165066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5" name="Flussdiagramm: Verbindungsstelle 943"/>
              <p:cNvSpPr/>
              <p:nvPr/>
            </p:nvSpPr>
            <p:spPr>
              <a:xfrm>
                <a:off x="3064752" y="3213714"/>
                <a:ext cx="252974" cy="252974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6" name="Flussdiagramm: Verbindungsstelle 944"/>
              <p:cNvSpPr/>
              <p:nvPr/>
            </p:nvSpPr>
            <p:spPr>
              <a:xfrm>
                <a:off x="3450588" y="4439143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7" name="Flussdiagramm: Verbindungsstelle 945"/>
              <p:cNvSpPr/>
              <p:nvPr/>
            </p:nvSpPr>
            <p:spPr>
              <a:xfrm>
                <a:off x="2143156" y="2364060"/>
                <a:ext cx="366824" cy="366824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8" name="Flussdiagramm: Verbindungsstelle 946"/>
              <p:cNvSpPr/>
              <p:nvPr/>
            </p:nvSpPr>
            <p:spPr>
              <a:xfrm>
                <a:off x="3295611" y="466318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9" name="Flussdiagramm: Verbindungsstelle 947"/>
              <p:cNvSpPr/>
              <p:nvPr/>
            </p:nvSpPr>
            <p:spPr>
              <a:xfrm>
                <a:off x="3457629" y="488482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0" name="Flussdiagramm: Verbindungsstelle 948"/>
              <p:cNvSpPr/>
              <p:nvPr/>
            </p:nvSpPr>
            <p:spPr>
              <a:xfrm>
                <a:off x="911964" y="5107284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1" name="Flussdiagramm: Verbindungsstelle 949"/>
              <p:cNvSpPr/>
              <p:nvPr/>
            </p:nvSpPr>
            <p:spPr>
              <a:xfrm>
                <a:off x="1073982" y="488482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2" name="Flussdiagramm: Verbindungsstelle 950"/>
              <p:cNvSpPr/>
              <p:nvPr/>
            </p:nvSpPr>
            <p:spPr>
              <a:xfrm>
                <a:off x="1236000" y="510647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3" name="Flussdiagramm: Verbindungsstelle 951"/>
              <p:cNvSpPr/>
              <p:nvPr/>
            </p:nvSpPr>
            <p:spPr>
              <a:xfrm>
                <a:off x="730196" y="533583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4" name="Flussdiagramm: Verbindungsstelle 952"/>
              <p:cNvSpPr/>
              <p:nvPr/>
            </p:nvSpPr>
            <p:spPr>
              <a:xfrm>
                <a:off x="892214" y="555748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5" name="Flussdiagramm: Verbindungsstelle 953"/>
              <p:cNvSpPr/>
              <p:nvPr/>
            </p:nvSpPr>
            <p:spPr>
              <a:xfrm>
                <a:off x="1732738" y="4422018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6" name="Flussdiagramm: Verbindungsstelle 954"/>
              <p:cNvSpPr/>
              <p:nvPr/>
            </p:nvSpPr>
            <p:spPr>
              <a:xfrm>
                <a:off x="1894756" y="4643662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7" name="Flussdiagramm: Verbindungsstelle 955"/>
              <p:cNvSpPr/>
              <p:nvPr/>
            </p:nvSpPr>
            <p:spPr>
              <a:xfrm>
                <a:off x="2320933" y="5107284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8" name="Flussdiagramm: Verbindungsstelle 956"/>
              <p:cNvSpPr/>
              <p:nvPr/>
            </p:nvSpPr>
            <p:spPr>
              <a:xfrm>
                <a:off x="2482951" y="488482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9" name="Flussdiagramm: Verbindungsstelle 957"/>
              <p:cNvSpPr/>
              <p:nvPr/>
            </p:nvSpPr>
            <p:spPr>
              <a:xfrm>
                <a:off x="2644969" y="510647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0" name="Flussdiagramm: Verbindungsstelle 958"/>
              <p:cNvSpPr/>
              <p:nvPr/>
            </p:nvSpPr>
            <p:spPr>
              <a:xfrm>
                <a:off x="2139165" y="5335836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1" name="Flussdiagramm: Verbindungsstelle 959"/>
              <p:cNvSpPr/>
              <p:nvPr/>
            </p:nvSpPr>
            <p:spPr>
              <a:xfrm>
                <a:off x="2301183" y="5557480"/>
                <a:ext cx="108012" cy="108012"/>
              </a:xfrm>
              <a:prstGeom prst="flowChartConnector">
                <a:avLst/>
              </a:prstGeom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48" name="Gruppieren 846"/>
            <p:cNvGrpSpPr/>
            <p:nvPr/>
          </p:nvGrpSpPr>
          <p:grpSpPr>
            <a:xfrm>
              <a:off x="179512" y="3923252"/>
              <a:ext cx="3577101" cy="1986243"/>
              <a:chOff x="440637" y="3923252"/>
              <a:chExt cx="3577101" cy="1986243"/>
            </a:xfrm>
            <a:solidFill>
              <a:srgbClr val="7AAA7B"/>
            </a:solidFill>
          </p:grpSpPr>
          <p:sp>
            <p:nvSpPr>
              <p:cNvPr id="249" name="Gleichschenkliges Dreieck 847"/>
              <p:cNvSpPr/>
              <p:nvPr/>
            </p:nvSpPr>
            <p:spPr>
              <a:xfrm rot="19082993">
                <a:off x="1536137" y="41660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0" name="Gleichschenkliges Dreieck 848"/>
              <p:cNvSpPr/>
              <p:nvPr/>
            </p:nvSpPr>
            <p:spPr>
              <a:xfrm rot="19082993">
                <a:off x="1471791" y="41844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1" name="Gleichschenkliges Dreieck 849"/>
              <p:cNvSpPr/>
              <p:nvPr/>
            </p:nvSpPr>
            <p:spPr>
              <a:xfrm rot="19082993">
                <a:off x="1406925" y="420415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2" name="Gleichschenkliges Dreieck 850"/>
              <p:cNvSpPr/>
              <p:nvPr/>
            </p:nvSpPr>
            <p:spPr>
              <a:xfrm rot="19082993">
                <a:off x="2029332" y="438580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3" name="Gleichschenkliges Dreieck 851"/>
              <p:cNvSpPr/>
              <p:nvPr/>
            </p:nvSpPr>
            <p:spPr>
              <a:xfrm rot="19082993">
                <a:off x="1964986" y="440421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4" name="Gleichschenkliges Dreieck 852"/>
              <p:cNvSpPr/>
              <p:nvPr/>
            </p:nvSpPr>
            <p:spPr>
              <a:xfrm rot="19082993">
                <a:off x="2056255" y="394101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5" name="Gleichschenkliges Dreieck 853"/>
              <p:cNvSpPr/>
              <p:nvPr/>
            </p:nvSpPr>
            <p:spPr>
              <a:xfrm rot="19082993">
                <a:off x="1393741" y="439145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6" name="Gleichschenkliges Dreieck 854"/>
              <p:cNvSpPr/>
              <p:nvPr/>
            </p:nvSpPr>
            <p:spPr>
              <a:xfrm rot="19082993">
                <a:off x="1329395" y="440985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7" name="Gleichschenkliges Dreieck 855"/>
              <p:cNvSpPr/>
              <p:nvPr/>
            </p:nvSpPr>
            <p:spPr>
              <a:xfrm rot="19082993">
                <a:off x="737875" y="483681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8" name="Gleichschenkliges Dreieck 856"/>
              <p:cNvSpPr/>
              <p:nvPr/>
            </p:nvSpPr>
            <p:spPr>
              <a:xfrm rot="19082993">
                <a:off x="673529" y="485522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59" name="Gleichschenkliges Dreieck 857"/>
              <p:cNvSpPr/>
              <p:nvPr/>
            </p:nvSpPr>
            <p:spPr>
              <a:xfrm rot="19082993">
                <a:off x="1142399" y="437362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0" name="Gleichschenkliges Dreieck 858"/>
              <p:cNvSpPr/>
              <p:nvPr/>
            </p:nvSpPr>
            <p:spPr>
              <a:xfrm rot="19082993">
                <a:off x="987350" y="437773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1" name="Gleichschenkliges Dreieck 859"/>
              <p:cNvSpPr/>
              <p:nvPr/>
            </p:nvSpPr>
            <p:spPr>
              <a:xfrm rot="19082993">
                <a:off x="922484" y="439743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2" name="Gleichschenkliges Dreieck 860"/>
              <p:cNvSpPr/>
              <p:nvPr/>
            </p:nvSpPr>
            <p:spPr>
              <a:xfrm rot="19082993">
                <a:off x="569849" y="460268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3" name="Gleichschenkliges Dreieck 861"/>
              <p:cNvSpPr/>
              <p:nvPr/>
            </p:nvSpPr>
            <p:spPr>
              <a:xfrm rot="19082993">
                <a:off x="505503" y="462108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4" name="Gleichschenkliges Dreieck 862"/>
              <p:cNvSpPr/>
              <p:nvPr/>
            </p:nvSpPr>
            <p:spPr>
              <a:xfrm rot="19082993">
                <a:off x="440637" y="464078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5" name="Gleichschenkliges Dreieck 863"/>
              <p:cNvSpPr/>
              <p:nvPr/>
            </p:nvSpPr>
            <p:spPr>
              <a:xfrm rot="19082993">
                <a:off x="737007" y="39471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6" name="Gleichschenkliges Dreieck 864"/>
              <p:cNvSpPr/>
              <p:nvPr/>
            </p:nvSpPr>
            <p:spPr>
              <a:xfrm rot="19082993">
                <a:off x="672661" y="396560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7" name="Gleichschenkliges Dreieck 865"/>
              <p:cNvSpPr/>
              <p:nvPr/>
            </p:nvSpPr>
            <p:spPr>
              <a:xfrm rot="19082993">
                <a:off x="3265478" y="416669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8" name="Gleichschenkliges Dreieck 866"/>
              <p:cNvSpPr/>
              <p:nvPr/>
            </p:nvSpPr>
            <p:spPr>
              <a:xfrm rot="19082993">
                <a:off x="3201132" y="418510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69" name="Gleichschenkliges Dreieck 867"/>
              <p:cNvSpPr/>
              <p:nvPr/>
            </p:nvSpPr>
            <p:spPr>
              <a:xfrm rot="19082993">
                <a:off x="3136266" y="420480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0" name="Gleichschenkliges Dreieck 868"/>
              <p:cNvSpPr/>
              <p:nvPr/>
            </p:nvSpPr>
            <p:spPr>
              <a:xfrm rot="19082993">
                <a:off x="3758673" y="438645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1" name="Gleichschenkliges Dreieck 869"/>
              <p:cNvSpPr/>
              <p:nvPr/>
            </p:nvSpPr>
            <p:spPr>
              <a:xfrm rot="19082993">
                <a:off x="3694327" y="440485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2" name="Gleichschenkliges Dreieck 870"/>
              <p:cNvSpPr/>
              <p:nvPr/>
            </p:nvSpPr>
            <p:spPr>
              <a:xfrm rot="19082993">
                <a:off x="3849942" y="392325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3" name="Gleichschenkliges Dreieck 871"/>
              <p:cNvSpPr/>
              <p:nvPr/>
            </p:nvSpPr>
            <p:spPr>
              <a:xfrm rot="19082993">
                <a:off x="3785596" y="394165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4" name="Gleichschenkliges Dreieck 872"/>
              <p:cNvSpPr/>
              <p:nvPr/>
            </p:nvSpPr>
            <p:spPr>
              <a:xfrm rot="19082993">
                <a:off x="3123082" y="43920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5" name="Gleichschenkliges Dreieck 873"/>
              <p:cNvSpPr/>
              <p:nvPr/>
            </p:nvSpPr>
            <p:spPr>
              <a:xfrm rot="19082993">
                <a:off x="3058736" y="441050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6" name="Gleichschenkliges Dreieck 874"/>
              <p:cNvSpPr/>
              <p:nvPr/>
            </p:nvSpPr>
            <p:spPr>
              <a:xfrm rot="19082993">
                <a:off x="2785234" y="48374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7" name="Gleichschenkliges Dreieck 875"/>
              <p:cNvSpPr/>
              <p:nvPr/>
            </p:nvSpPr>
            <p:spPr>
              <a:xfrm rot="19082993">
                <a:off x="2720888" y="485586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78" name="Gleichschenkliges Dreieck 876"/>
              <p:cNvSpPr/>
              <p:nvPr/>
            </p:nvSpPr>
            <p:spPr>
              <a:xfrm rot="19082993">
                <a:off x="2871740" y="437426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9" name="Gleichschenkliges Dreieck 877"/>
              <p:cNvSpPr/>
              <p:nvPr/>
            </p:nvSpPr>
            <p:spPr>
              <a:xfrm rot="19082993">
                <a:off x="2716691" y="437837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0" name="Gleichschenkliges Dreieck 878"/>
              <p:cNvSpPr/>
              <p:nvPr/>
            </p:nvSpPr>
            <p:spPr>
              <a:xfrm rot="19082993">
                <a:off x="2651825" y="439807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1" name="Gleichschenkliges Dreieck 879"/>
              <p:cNvSpPr/>
              <p:nvPr/>
            </p:nvSpPr>
            <p:spPr>
              <a:xfrm rot="19082993">
                <a:off x="2299190" y="460332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2" name="Gleichschenkliges Dreieck 880"/>
              <p:cNvSpPr/>
              <p:nvPr/>
            </p:nvSpPr>
            <p:spPr>
              <a:xfrm rot="19082993">
                <a:off x="2234844" y="462172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3" name="Gleichschenkliges Dreieck 881"/>
              <p:cNvSpPr/>
              <p:nvPr/>
            </p:nvSpPr>
            <p:spPr>
              <a:xfrm rot="19082993">
                <a:off x="2660548" y="487054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4" name="Gleichschenkliges Dreieck 882"/>
              <p:cNvSpPr/>
              <p:nvPr/>
            </p:nvSpPr>
            <p:spPr>
              <a:xfrm rot="19082993">
                <a:off x="2466348" y="394783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5" name="Gleichschenkliges Dreieck 883"/>
              <p:cNvSpPr/>
              <p:nvPr/>
            </p:nvSpPr>
            <p:spPr>
              <a:xfrm rot="19082993">
                <a:off x="2402002" y="396624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6" name="Gleichschenkliges Dreieck 884"/>
              <p:cNvSpPr/>
              <p:nvPr/>
            </p:nvSpPr>
            <p:spPr>
              <a:xfrm rot="19082993">
                <a:off x="3595787" y="461342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7" name="Gleichschenkliges Dreieck 885"/>
              <p:cNvSpPr/>
              <p:nvPr/>
            </p:nvSpPr>
            <p:spPr>
              <a:xfrm rot="19082993">
                <a:off x="3531441" y="463182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8" name="Gleichschenkliges Dreieck 886"/>
              <p:cNvSpPr/>
              <p:nvPr/>
            </p:nvSpPr>
            <p:spPr>
              <a:xfrm rot="19082993">
                <a:off x="2333734" y="398440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89" name="Gleichschenkliges Dreieck 887"/>
              <p:cNvSpPr/>
              <p:nvPr/>
            </p:nvSpPr>
            <p:spPr>
              <a:xfrm rot="19082993">
                <a:off x="3284810" y="505910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0" name="Gleichschenkliges Dreieck 888"/>
              <p:cNvSpPr/>
              <p:nvPr/>
            </p:nvSpPr>
            <p:spPr>
              <a:xfrm rot="19082993">
                <a:off x="3220464" y="507750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1" name="Gleichschenkliges Dreieck 889"/>
              <p:cNvSpPr/>
              <p:nvPr/>
            </p:nvSpPr>
            <p:spPr>
              <a:xfrm rot="19082993">
                <a:off x="3602828" y="5059104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2" name="Gleichschenkliges Dreieck 890"/>
              <p:cNvSpPr/>
              <p:nvPr/>
            </p:nvSpPr>
            <p:spPr>
              <a:xfrm rot="19082993">
                <a:off x="3538482" y="507750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3" name="Gleichschenkliges Dreieck 891"/>
              <p:cNvSpPr/>
              <p:nvPr/>
            </p:nvSpPr>
            <p:spPr>
              <a:xfrm rot="19082993">
                <a:off x="3116784" y="4824969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4" name="Gleichschenkliges Dreieck 892"/>
              <p:cNvSpPr/>
              <p:nvPr/>
            </p:nvSpPr>
            <p:spPr>
              <a:xfrm rot="19082993">
                <a:off x="3052438" y="4843371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5" name="Gleichschenkliges Dreieck 893"/>
              <p:cNvSpPr/>
              <p:nvPr/>
            </p:nvSpPr>
            <p:spPr>
              <a:xfrm rot="19082993">
                <a:off x="2987572" y="486307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6" name="Gleichschenkliges Dreieck 894"/>
              <p:cNvSpPr/>
              <p:nvPr/>
            </p:nvSpPr>
            <p:spPr>
              <a:xfrm rot="19082993">
                <a:off x="1375261" y="528639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7" name="Gleichschenkliges Dreieck 895"/>
              <p:cNvSpPr/>
              <p:nvPr/>
            </p:nvSpPr>
            <p:spPr>
              <a:xfrm rot="19082993">
                <a:off x="1310915" y="53047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98" name="Gleichschenkliges Dreieck 896"/>
              <p:cNvSpPr/>
              <p:nvPr/>
            </p:nvSpPr>
            <p:spPr>
              <a:xfrm rot="19082993">
                <a:off x="719395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9" name="Gleichschenkliges Dreieck 897"/>
              <p:cNvSpPr/>
              <p:nvPr/>
            </p:nvSpPr>
            <p:spPr>
              <a:xfrm rot="19082993">
                <a:off x="655049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0" name="Gleichschenkliges Dreieck 898"/>
              <p:cNvSpPr/>
              <p:nvPr/>
            </p:nvSpPr>
            <p:spPr>
              <a:xfrm rot="19082993">
                <a:off x="1037413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1" name="Gleichschenkliges Dreieck 899"/>
              <p:cNvSpPr/>
              <p:nvPr/>
            </p:nvSpPr>
            <p:spPr>
              <a:xfrm rot="19082993">
                <a:off x="973067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2" name="Gleichschenkliges Dreieck 900"/>
              <p:cNvSpPr/>
              <p:nvPr/>
            </p:nvSpPr>
            <p:spPr>
              <a:xfrm rot="19082993">
                <a:off x="1123919" y="52685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3" name="Gleichschenkliges Dreieck 901"/>
              <p:cNvSpPr/>
              <p:nvPr/>
            </p:nvSpPr>
            <p:spPr>
              <a:xfrm rot="19082993">
                <a:off x="968870" y="527267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4" name="Gleichschenkliges Dreieck 902"/>
              <p:cNvSpPr/>
              <p:nvPr/>
            </p:nvSpPr>
            <p:spPr>
              <a:xfrm rot="19082993">
                <a:off x="904004" y="529237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5" name="Gleichschenkliges Dreieck 903"/>
              <p:cNvSpPr/>
              <p:nvPr/>
            </p:nvSpPr>
            <p:spPr>
              <a:xfrm rot="19082993">
                <a:off x="551369" y="549762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6" name="Gleichschenkliges Dreieck 904"/>
              <p:cNvSpPr/>
              <p:nvPr/>
            </p:nvSpPr>
            <p:spPr>
              <a:xfrm rot="19082993">
                <a:off x="487023" y="551602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7" name="Gleichschenkliges Dreieck 905"/>
              <p:cNvSpPr/>
              <p:nvPr/>
            </p:nvSpPr>
            <p:spPr>
              <a:xfrm rot="19082993">
                <a:off x="912727" y="576484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08" name="Gleichschenkliges Dreieck 906"/>
              <p:cNvSpPr/>
              <p:nvPr/>
            </p:nvSpPr>
            <p:spPr>
              <a:xfrm rot="19082993">
                <a:off x="1721937" y="481794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9" name="Gleichschenkliges Dreieck 907"/>
              <p:cNvSpPr/>
              <p:nvPr/>
            </p:nvSpPr>
            <p:spPr>
              <a:xfrm rot="19082993">
                <a:off x="1657591" y="483634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0" name="Gleichschenkliges Dreieck 908"/>
              <p:cNvSpPr/>
              <p:nvPr/>
            </p:nvSpPr>
            <p:spPr>
              <a:xfrm rot="19082993">
                <a:off x="2039955" y="481794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1" name="Gleichschenkliges Dreieck 909"/>
              <p:cNvSpPr/>
              <p:nvPr/>
            </p:nvSpPr>
            <p:spPr>
              <a:xfrm rot="19082993">
                <a:off x="1975609" y="483634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2" name="Gleichschenkliges Dreieck 910"/>
              <p:cNvSpPr/>
              <p:nvPr/>
            </p:nvSpPr>
            <p:spPr>
              <a:xfrm rot="19082993">
                <a:off x="1553911" y="458380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3" name="Gleichschenkliges Dreieck 911"/>
              <p:cNvSpPr/>
              <p:nvPr/>
            </p:nvSpPr>
            <p:spPr>
              <a:xfrm rot="19082993">
                <a:off x="1489565" y="4602207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4" name="Gleichschenkliges Dreieck 912"/>
              <p:cNvSpPr/>
              <p:nvPr/>
            </p:nvSpPr>
            <p:spPr>
              <a:xfrm rot="19082993">
                <a:off x="1915269" y="4851025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5" name="Gleichschenkliges Dreieck 913"/>
              <p:cNvSpPr/>
              <p:nvPr/>
            </p:nvSpPr>
            <p:spPr>
              <a:xfrm rot="19082993">
                <a:off x="2784230" y="5286396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6" name="Gleichschenkliges Dreieck 914"/>
              <p:cNvSpPr/>
              <p:nvPr/>
            </p:nvSpPr>
            <p:spPr>
              <a:xfrm rot="19082993">
                <a:off x="2719884" y="530479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7" name="Gleichschenkliges Dreieck 915"/>
              <p:cNvSpPr/>
              <p:nvPr/>
            </p:nvSpPr>
            <p:spPr>
              <a:xfrm rot="19082993">
                <a:off x="2128364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8" name="Gleichschenkliges Dreieck 916"/>
              <p:cNvSpPr/>
              <p:nvPr/>
            </p:nvSpPr>
            <p:spPr>
              <a:xfrm rot="19082993">
                <a:off x="2064018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19" name="Gleichschenkliges Dreieck 917"/>
              <p:cNvSpPr/>
              <p:nvPr/>
            </p:nvSpPr>
            <p:spPr>
              <a:xfrm rot="19082993">
                <a:off x="2446382" y="5731758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0" name="Gleichschenkliges Dreieck 918"/>
              <p:cNvSpPr/>
              <p:nvPr/>
            </p:nvSpPr>
            <p:spPr>
              <a:xfrm rot="19082993">
                <a:off x="2382036" y="57501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1" name="Gleichschenkliges Dreieck 919"/>
              <p:cNvSpPr/>
              <p:nvPr/>
            </p:nvSpPr>
            <p:spPr>
              <a:xfrm rot="19082993">
                <a:off x="2532888" y="5268560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2" name="Gleichschenkliges Dreieck 920"/>
              <p:cNvSpPr/>
              <p:nvPr/>
            </p:nvSpPr>
            <p:spPr>
              <a:xfrm rot="19082993">
                <a:off x="2377839" y="527267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3" name="Gleichschenkliges Dreieck 921"/>
              <p:cNvSpPr/>
              <p:nvPr/>
            </p:nvSpPr>
            <p:spPr>
              <a:xfrm rot="19082993">
                <a:off x="2312973" y="5292372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324" name="Gleichschenkliges Dreieck 922"/>
              <p:cNvSpPr/>
              <p:nvPr/>
            </p:nvSpPr>
            <p:spPr>
              <a:xfrm rot="19082993">
                <a:off x="1960338" y="549762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5" name="Gleichschenkliges Dreieck 923"/>
              <p:cNvSpPr/>
              <p:nvPr/>
            </p:nvSpPr>
            <p:spPr>
              <a:xfrm rot="19082993">
                <a:off x="2321696" y="5764843"/>
                <a:ext cx="167796" cy="144652"/>
              </a:xfrm>
              <a:prstGeom prst="triangle">
                <a:avLst/>
              </a:prstGeom>
              <a:grpFill/>
              <a:ln w="19050">
                <a:solidFill>
                  <a:srgbClr val="0042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434" name="Gruppieren 164"/>
          <p:cNvGrpSpPr/>
          <p:nvPr/>
        </p:nvGrpSpPr>
        <p:grpSpPr>
          <a:xfrm>
            <a:off x="5642917" y="2390144"/>
            <a:ext cx="1382117" cy="1816096"/>
            <a:chOff x="5641371" y="2392313"/>
            <a:chExt cx="1382117" cy="1816096"/>
          </a:xfrm>
        </p:grpSpPr>
        <p:cxnSp>
          <p:nvCxnSpPr>
            <p:cNvPr id="435" name="Gerade Verbindung mit Pfeil 166"/>
            <p:cNvCxnSpPr/>
            <p:nvPr/>
          </p:nvCxnSpPr>
          <p:spPr>
            <a:xfrm>
              <a:off x="6324284" y="3811827"/>
              <a:ext cx="212130" cy="396582"/>
            </a:xfrm>
            <a:prstGeom prst="straightConnector1">
              <a:avLst/>
            </a:prstGeom>
            <a:ln>
              <a:solidFill>
                <a:srgbClr val="E10166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36" name="Gruppieren 175"/>
            <p:cNvGrpSpPr/>
            <p:nvPr/>
          </p:nvGrpSpPr>
          <p:grpSpPr>
            <a:xfrm>
              <a:off x="5857298" y="2705417"/>
              <a:ext cx="853086" cy="992033"/>
              <a:chOff x="5857298" y="2950016"/>
              <a:chExt cx="853086" cy="992033"/>
            </a:xfrm>
          </p:grpSpPr>
          <p:cxnSp>
            <p:nvCxnSpPr>
              <p:cNvPr id="441" name="Gerade Verbindung 192"/>
              <p:cNvCxnSpPr>
                <a:stCxn id="439" idx="5"/>
                <a:endCxn id="438" idx="1"/>
              </p:cNvCxnSpPr>
              <p:nvPr/>
            </p:nvCxnSpPr>
            <p:spPr>
              <a:xfrm>
                <a:off x="5857298" y="3701852"/>
                <a:ext cx="350266" cy="240197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42" name="Gerade Verbindung 193"/>
              <p:cNvCxnSpPr>
                <a:stCxn id="440" idx="3"/>
                <a:endCxn id="439" idx="7"/>
              </p:cNvCxnSpPr>
              <p:nvPr/>
            </p:nvCxnSpPr>
            <p:spPr>
              <a:xfrm flipH="1">
                <a:off x="5857298" y="2950016"/>
                <a:ext cx="853086" cy="572956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  <p:grpSp>
          <p:nvGrpSpPr>
            <p:cNvPr id="437" name="Gruppieren 178"/>
            <p:cNvGrpSpPr/>
            <p:nvPr/>
          </p:nvGrpSpPr>
          <p:grpSpPr>
            <a:xfrm>
              <a:off x="5641371" y="2392313"/>
              <a:ext cx="1382117" cy="1446030"/>
              <a:chOff x="5641371" y="2636912"/>
              <a:chExt cx="1382117" cy="1446030"/>
            </a:xfrm>
          </p:grpSpPr>
          <p:sp>
            <p:nvSpPr>
              <p:cNvPr id="438" name="Flussdiagramm: Verbindungsstelle 181"/>
              <p:cNvSpPr/>
              <p:nvPr/>
            </p:nvSpPr>
            <p:spPr>
              <a:xfrm>
                <a:off x="6183391" y="3917876"/>
                <a:ext cx="165066" cy="165066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E10166">
                      <a:shade val="30000"/>
                      <a:satMod val="115000"/>
                    </a:srgbClr>
                  </a:gs>
                  <a:gs pos="50000">
                    <a:srgbClr val="E10166">
                      <a:shade val="67500"/>
                      <a:satMod val="115000"/>
                    </a:srgbClr>
                  </a:gs>
                  <a:gs pos="100000">
                    <a:srgbClr val="E101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E10166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39" name="Flussdiagramm: Verbindungsstelle 183"/>
              <p:cNvSpPr/>
              <p:nvPr/>
            </p:nvSpPr>
            <p:spPr>
              <a:xfrm>
                <a:off x="5641371" y="3485925"/>
                <a:ext cx="252974" cy="25297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E10166">
                      <a:shade val="30000"/>
                      <a:satMod val="115000"/>
                    </a:srgbClr>
                  </a:gs>
                  <a:gs pos="50000">
                    <a:srgbClr val="E10166">
                      <a:shade val="67500"/>
                      <a:satMod val="115000"/>
                    </a:srgbClr>
                  </a:gs>
                  <a:gs pos="100000">
                    <a:srgbClr val="E101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E10166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0" name="Flussdiagramm: Verbindungsstelle 187"/>
              <p:cNvSpPr/>
              <p:nvPr/>
            </p:nvSpPr>
            <p:spPr>
              <a:xfrm>
                <a:off x="6656664" y="2636912"/>
                <a:ext cx="366824" cy="366824"/>
              </a:xfrm>
              <a:prstGeom prst="flowChartConnector">
                <a:avLst/>
              </a:prstGeom>
              <a:gradFill flip="none" rotWithShape="1">
                <a:gsLst>
                  <a:gs pos="0">
                    <a:srgbClr val="E10166">
                      <a:shade val="30000"/>
                      <a:satMod val="115000"/>
                    </a:srgbClr>
                  </a:gs>
                  <a:gs pos="50000">
                    <a:srgbClr val="E10166">
                      <a:shade val="67500"/>
                      <a:satMod val="115000"/>
                    </a:srgbClr>
                  </a:gs>
                  <a:gs pos="100000">
                    <a:srgbClr val="E10166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E10166"/>
                </a:solidFill>
              </a:ln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445" name="Gerade Verbindung mit Pfeil 15"/>
          <p:cNvCxnSpPr/>
          <p:nvPr/>
        </p:nvCxnSpPr>
        <p:spPr>
          <a:xfrm>
            <a:off x="3741342" y="3704197"/>
            <a:ext cx="720080" cy="1568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46" name="Picture 1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29500">
            <a:off x="853709" y="2976392"/>
            <a:ext cx="3524234" cy="2572691"/>
          </a:xfrm>
          <a:prstGeom prst="rect">
            <a:avLst/>
          </a:prstGeom>
          <a:noFill/>
          <a:effectLst>
            <a:outerShdw blurRad="76200" dir="642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7" name="Gruppieren 47"/>
          <p:cNvGrpSpPr/>
          <p:nvPr/>
        </p:nvGrpSpPr>
        <p:grpSpPr>
          <a:xfrm>
            <a:off x="1653110" y="3244861"/>
            <a:ext cx="1800199" cy="1065127"/>
            <a:chOff x="5724128" y="2452773"/>
            <a:chExt cx="1800199" cy="1065127"/>
          </a:xfrm>
        </p:grpSpPr>
        <p:grpSp>
          <p:nvGrpSpPr>
            <p:cNvPr id="448" name="Gruppieren 39"/>
            <p:cNvGrpSpPr/>
            <p:nvPr/>
          </p:nvGrpSpPr>
          <p:grpSpPr>
            <a:xfrm>
              <a:off x="5724128" y="2452773"/>
              <a:ext cx="1641339" cy="1062070"/>
              <a:chOff x="5724128" y="2452773"/>
              <a:chExt cx="1641339" cy="1062070"/>
            </a:xfrm>
          </p:grpSpPr>
          <p:cxnSp>
            <p:nvCxnSpPr>
              <p:cNvPr id="451" name="Gerade Verbindung 3"/>
              <p:cNvCxnSpPr/>
              <p:nvPr/>
            </p:nvCxnSpPr>
            <p:spPr>
              <a:xfrm>
                <a:off x="5724128" y="2452773"/>
                <a:ext cx="127397" cy="1062070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2" name="Gerade Verbindung 53"/>
              <p:cNvCxnSpPr/>
              <p:nvPr/>
            </p:nvCxnSpPr>
            <p:spPr>
              <a:xfrm>
                <a:off x="5874024" y="2495550"/>
                <a:ext cx="91801" cy="765316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3" name="Gerade Verbindung 55"/>
              <p:cNvCxnSpPr/>
              <p:nvPr/>
            </p:nvCxnSpPr>
            <p:spPr>
              <a:xfrm>
                <a:off x="6020693" y="2511425"/>
                <a:ext cx="71219" cy="593725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4" name="Gerade Verbindung 56"/>
              <p:cNvCxnSpPr/>
              <p:nvPr/>
            </p:nvCxnSpPr>
            <p:spPr>
              <a:xfrm>
                <a:off x="6171171" y="2559050"/>
                <a:ext cx="45479" cy="379144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5" name="Gerade Verbindung 57"/>
              <p:cNvCxnSpPr/>
              <p:nvPr/>
            </p:nvCxnSpPr>
            <p:spPr>
              <a:xfrm>
                <a:off x="6318221" y="2578100"/>
                <a:ext cx="38129" cy="317869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6" name="Gerade Verbindung 58"/>
              <p:cNvCxnSpPr/>
              <p:nvPr/>
            </p:nvCxnSpPr>
            <p:spPr>
              <a:xfrm>
                <a:off x="6467937" y="2619375"/>
                <a:ext cx="28113" cy="234369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7" name="Gerade Verbindung 59"/>
              <p:cNvCxnSpPr/>
              <p:nvPr/>
            </p:nvCxnSpPr>
            <p:spPr>
              <a:xfrm>
                <a:off x="6616891" y="2654300"/>
                <a:ext cx="22034" cy="183690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8" name="Gerade Verbindung 60"/>
              <p:cNvCxnSpPr/>
              <p:nvPr/>
            </p:nvCxnSpPr>
            <p:spPr>
              <a:xfrm>
                <a:off x="6765084" y="2682875"/>
                <a:ext cx="23066" cy="192294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59" name="Gerade Verbindung 61"/>
              <p:cNvCxnSpPr/>
              <p:nvPr/>
            </p:nvCxnSpPr>
            <p:spPr>
              <a:xfrm>
                <a:off x="6914419" y="2720975"/>
                <a:ext cx="22851" cy="190500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0" name="Gerade Verbindung 62"/>
              <p:cNvCxnSpPr/>
              <p:nvPr/>
            </p:nvCxnSpPr>
            <p:spPr>
              <a:xfrm>
                <a:off x="7062612" y="2749550"/>
                <a:ext cx="17638" cy="147043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1" name="Gerade Verbindung 64"/>
              <p:cNvCxnSpPr/>
              <p:nvPr/>
            </p:nvCxnSpPr>
            <p:spPr>
              <a:xfrm>
                <a:off x="7211947" y="2787650"/>
                <a:ext cx="11178" cy="93188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462" name="Gerade Verbindung 65"/>
              <p:cNvCxnSpPr/>
              <p:nvPr/>
            </p:nvCxnSpPr>
            <p:spPr>
              <a:xfrm>
                <a:off x="7360516" y="2819400"/>
                <a:ext cx="4951" cy="41275"/>
              </a:xfrm>
              <a:prstGeom prst="line">
                <a:avLst/>
              </a:prstGeom>
              <a:ln>
                <a:solidFill>
                  <a:srgbClr val="E10166"/>
                </a:solidFill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</p:grpSp>
        <p:sp>
          <p:nvSpPr>
            <p:cNvPr id="449" name="Freihandform 38"/>
            <p:cNvSpPr/>
            <p:nvPr/>
          </p:nvSpPr>
          <p:spPr>
            <a:xfrm>
              <a:off x="5854700" y="2819400"/>
              <a:ext cx="1555750" cy="698500"/>
            </a:xfrm>
            <a:custGeom>
              <a:avLst/>
              <a:gdLst>
                <a:gd name="connsiteX0" fmla="*/ 0 w 1555750"/>
                <a:gd name="connsiteY0" fmla="*/ 698500 h 698500"/>
                <a:gd name="connsiteX1" fmla="*/ 117475 w 1555750"/>
                <a:gd name="connsiteY1" fmla="*/ 428625 h 698500"/>
                <a:gd name="connsiteX2" fmla="*/ 234950 w 1555750"/>
                <a:gd name="connsiteY2" fmla="*/ 276225 h 698500"/>
                <a:gd name="connsiteX3" fmla="*/ 371475 w 1555750"/>
                <a:gd name="connsiteY3" fmla="*/ 117475 h 698500"/>
                <a:gd name="connsiteX4" fmla="*/ 508000 w 1555750"/>
                <a:gd name="connsiteY4" fmla="*/ 69850 h 698500"/>
                <a:gd name="connsiteX5" fmla="*/ 644525 w 1555750"/>
                <a:gd name="connsiteY5" fmla="*/ 34925 h 698500"/>
                <a:gd name="connsiteX6" fmla="*/ 781050 w 1555750"/>
                <a:gd name="connsiteY6" fmla="*/ 15875 h 698500"/>
                <a:gd name="connsiteX7" fmla="*/ 933450 w 1555750"/>
                <a:gd name="connsiteY7" fmla="*/ 60325 h 698500"/>
                <a:gd name="connsiteX8" fmla="*/ 1082675 w 1555750"/>
                <a:gd name="connsiteY8" fmla="*/ 92075 h 698500"/>
                <a:gd name="connsiteX9" fmla="*/ 1225550 w 1555750"/>
                <a:gd name="connsiteY9" fmla="*/ 79375 h 698500"/>
                <a:gd name="connsiteX10" fmla="*/ 1371600 w 1555750"/>
                <a:gd name="connsiteY10" fmla="*/ 47625 h 698500"/>
                <a:gd name="connsiteX11" fmla="*/ 1524000 w 1555750"/>
                <a:gd name="connsiteY11" fmla="*/ 31750 h 698500"/>
                <a:gd name="connsiteX12" fmla="*/ 1555750 w 1555750"/>
                <a:gd name="connsiteY12" fmla="*/ 0 h 698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5750" h="698500">
                  <a:moveTo>
                    <a:pt x="0" y="698500"/>
                  </a:moveTo>
                  <a:cubicBezTo>
                    <a:pt x="39158" y="598752"/>
                    <a:pt x="78317" y="499004"/>
                    <a:pt x="117475" y="428625"/>
                  </a:cubicBezTo>
                  <a:cubicBezTo>
                    <a:pt x="156633" y="358246"/>
                    <a:pt x="192617" y="328083"/>
                    <a:pt x="234950" y="276225"/>
                  </a:cubicBezTo>
                  <a:cubicBezTo>
                    <a:pt x="277283" y="224367"/>
                    <a:pt x="325967" y="151871"/>
                    <a:pt x="371475" y="117475"/>
                  </a:cubicBezTo>
                  <a:cubicBezTo>
                    <a:pt x="416983" y="83079"/>
                    <a:pt x="462492" y="83608"/>
                    <a:pt x="508000" y="69850"/>
                  </a:cubicBezTo>
                  <a:cubicBezTo>
                    <a:pt x="553508" y="56092"/>
                    <a:pt x="599017" y="43921"/>
                    <a:pt x="644525" y="34925"/>
                  </a:cubicBezTo>
                  <a:cubicBezTo>
                    <a:pt x="690033" y="25929"/>
                    <a:pt x="732896" y="11642"/>
                    <a:pt x="781050" y="15875"/>
                  </a:cubicBezTo>
                  <a:cubicBezTo>
                    <a:pt x="829204" y="20108"/>
                    <a:pt x="883179" y="47625"/>
                    <a:pt x="933450" y="60325"/>
                  </a:cubicBezTo>
                  <a:cubicBezTo>
                    <a:pt x="983721" y="73025"/>
                    <a:pt x="1033992" y="88900"/>
                    <a:pt x="1082675" y="92075"/>
                  </a:cubicBezTo>
                  <a:cubicBezTo>
                    <a:pt x="1131358" y="95250"/>
                    <a:pt x="1177396" y="86783"/>
                    <a:pt x="1225550" y="79375"/>
                  </a:cubicBezTo>
                  <a:cubicBezTo>
                    <a:pt x="1273704" y="71967"/>
                    <a:pt x="1321858" y="55563"/>
                    <a:pt x="1371600" y="47625"/>
                  </a:cubicBezTo>
                  <a:cubicBezTo>
                    <a:pt x="1421342" y="39687"/>
                    <a:pt x="1493308" y="39687"/>
                    <a:pt x="1524000" y="31750"/>
                  </a:cubicBezTo>
                  <a:cubicBezTo>
                    <a:pt x="1554692" y="23813"/>
                    <a:pt x="1479550" y="31750"/>
                    <a:pt x="1555750" y="0"/>
                  </a:cubicBezTo>
                </a:path>
              </a:pathLst>
            </a:cu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0" name="Textfeld 45"/>
            <p:cNvSpPr txBox="1"/>
            <p:nvPr/>
          </p:nvSpPr>
          <p:spPr>
            <a:xfrm rot="18900000">
              <a:off x="7304403" y="2688365"/>
              <a:ext cx="219924" cy="269688"/>
            </a:xfrm>
            <a:prstGeom prst="rect">
              <a:avLst/>
            </a:prstGeom>
            <a:ln>
              <a:noFill/>
            </a:ln>
          </p:spPr>
          <p:txBody>
            <a:bodyPr wrap="none" rtlCol="0">
              <a:prstTxWarp prst="textFadeUp">
                <a:avLst>
                  <a:gd name="adj" fmla="val 12551"/>
                </a:avLst>
              </a:prstTxWarp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</a:pPr>
              <a:r>
                <a:rPr kumimoji="0" lang="en-US" sz="2200" b="1" kern="1200" noProof="0" dirty="0" smtClean="0">
                  <a:ln w="6350">
                    <a:noFill/>
                  </a:ln>
                  <a:solidFill>
                    <a:srgbClr val="E10166"/>
                  </a:solidFill>
                  <a:latin typeface="Comic Sans MS" pitchFamily="66" charset="0"/>
                  <a:ea typeface="+mj-ea"/>
                  <a:cs typeface="+mj-cs"/>
                </a:rPr>
                <a:t>x</a:t>
              </a:r>
              <a:endParaRPr kumimoji="0" lang="de-DE" sz="2200" b="1" kern="1200" noProof="0" dirty="0" smtClean="0">
                <a:ln w="6350">
                  <a:noFill/>
                </a:ln>
                <a:solidFill>
                  <a:srgbClr val="E10166"/>
                </a:solidFill>
                <a:latin typeface="Comic Sans MS" pitchFamily="66" charset="0"/>
                <a:ea typeface="+mj-ea"/>
                <a:cs typeface="+mj-cs"/>
              </a:endParaRPr>
            </a:p>
          </p:txBody>
        </p:sp>
      </p:grpSp>
      <p:cxnSp>
        <p:nvCxnSpPr>
          <p:cNvPr id="463" name="Gerade Verbindung mit Pfeil 197"/>
          <p:cNvCxnSpPr/>
          <p:nvPr/>
        </p:nvCxnSpPr>
        <p:spPr>
          <a:xfrm>
            <a:off x="428974" y="2982680"/>
            <a:ext cx="2915908" cy="635158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64" name="Content Placeholder 2"/>
          <p:cNvSpPr txBox="1">
            <a:spLocks/>
          </p:cNvSpPr>
          <p:nvPr/>
        </p:nvSpPr>
        <p:spPr>
          <a:xfrm rot="660000">
            <a:off x="-385328" y="2609230"/>
            <a:ext cx="2015736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b="1" dirty="0" smtClean="0">
                <a:solidFill>
                  <a:schemeClr val="tx1"/>
                </a:solidFill>
              </a:rPr>
              <a:t>ray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325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81" grpId="0" animBg="1"/>
      <p:bldP spid="81" grpId="1" animBg="1"/>
      <p:bldP spid="1047" grpId="0" build="p"/>
      <p:bldP spid="1047" grpId="1" build="p"/>
      <p:bldP spid="1056" grpId="0" animBg="1"/>
      <p:bldP spid="1056" grpId="1" animBg="1"/>
      <p:bldP spid="82" grpId="0" animBg="1"/>
      <p:bldP spid="82" grpId="1" animBg="1"/>
      <p:bldP spid="1057" grpId="0"/>
      <p:bldP spid="46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chseck 9"/>
          <p:cNvSpPr/>
          <p:nvPr/>
        </p:nvSpPr>
        <p:spPr>
          <a:xfrm>
            <a:off x="3387342" y="2939234"/>
            <a:ext cx="2116621" cy="1841460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GOAL</a:t>
            </a:r>
            <a:endParaRPr lang="de-DE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4" name="Sechseck 23"/>
          <p:cNvSpPr/>
          <p:nvPr/>
        </p:nvSpPr>
        <p:spPr>
          <a:xfrm>
            <a:off x="3386628" y="2939235"/>
            <a:ext cx="2116621" cy="1841460"/>
          </a:xfrm>
          <a:prstGeom prst="hexagon">
            <a:avLst>
              <a:gd name="adj" fmla="val 25000"/>
              <a:gd name="vf" fmla="val 115470"/>
            </a:avLst>
          </a:prstGeom>
          <a:gradFill>
            <a:gsLst>
              <a:gs pos="0">
                <a:srgbClr val="CC0066"/>
              </a:gs>
              <a:gs pos="80000">
                <a:srgbClr val="E10166">
                  <a:lumMod val="95000"/>
                  <a:lumOff val="5000"/>
                </a:srgbClr>
              </a:gs>
              <a:gs pos="100000">
                <a:srgbClr val="CC0066"/>
              </a:gs>
            </a:gsLst>
          </a:gra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RBVH</a:t>
            </a:r>
            <a:endParaRPr lang="de-DE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WISHLIST</a:t>
            </a:r>
            <a:endParaRPr lang="en-US" dirty="0"/>
          </a:p>
        </p:txBody>
      </p:sp>
      <p:sp>
        <p:nvSpPr>
          <p:cNvPr id="29" name="Sechseck 4"/>
          <p:cNvSpPr/>
          <p:nvPr/>
        </p:nvSpPr>
        <p:spPr>
          <a:xfrm rot="16200000">
            <a:off x="5534691" y="2190625"/>
            <a:ext cx="1267538" cy="14569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3600" kern="1200"/>
          </a:p>
        </p:txBody>
      </p:sp>
      <p:sp>
        <p:nvSpPr>
          <p:cNvPr id="32" name="Sechseck 4"/>
          <p:cNvSpPr/>
          <p:nvPr/>
        </p:nvSpPr>
        <p:spPr>
          <a:xfrm rot="16200000">
            <a:off x="5539454" y="4073298"/>
            <a:ext cx="1267538" cy="145694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3600" kern="1200"/>
          </a:p>
        </p:txBody>
      </p:sp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9" name="Sechseck 4"/>
          <p:cNvSpPr/>
          <p:nvPr/>
        </p:nvSpPr>
        <p:spPr>
          <a:xfrm rot="16200000">
            <a:off x="5691855" y="4225699"/>
            <a:ext cx="1267538" cy="14569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lvl="0" algn="ctr" defTabSz="1600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de-DE" sz="3600" kern="1200"/>
          </a:p>
        </p:txBody>
      </p:sp>
      <p:sp>
        <p:nvSpPr>
          <p:cNvPr id="37" name="Sechseck 36"/>
          <p:cNvSpPr/>
          <p:nvPr/>
        </p:nvSpPr>
        <p:spPr>
          <a:xfrm>
            <a:off x="5156467" y="1930935"/>
            <a:ext cx="2151838" cy="187209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Fast ray tracing</a:t>
            </a:r>
            <a:endParaRPr lang="de-DE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3" name="Sechseck 42"/>
          <p:cNvSpPr/>
          <p:nvPr/>
        </p:nvSpPr>
        <p:spPr>
          <a:xfrm>
            <a:off x="3373781" y="945893"/>
            <a:ext cx="2151838" cy="1872096"/>
          </a:xfrm>
          <a:prstGeom prst="hexagon">
            <a:avLst>
              <a:gd name="adj" fmla="val 25000"/>
              <a:gd name="vf" fmla="val 11547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400" b="1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GPU friendly</a:t>
            </a:r>
            <a:endParaRPr lang="de-DE" sz="24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4" name="Gruppieren 3"/>
          <p:cNvGrpSpPr/>
          <p:nvPr/>
        </p:nvGrpSpPr>
        <p:grpSpPr>
          <a:xfrm>
            <a:off x="5012452" y="3919318"/>
            <a:ext cx="2439868" cy="1872096"/>
            <a:chOff x="5012452" y="3919318"/>
            <a:chExt cx="2439868" cy="1872096"/>
          </a:xfrm>
        </p:grpSpPr>
        <p:sp>
          <p:nvSpPr>
            <p:cNvPr id="40" name="Sechseck 39"/>
            <p:cNvSpPr/>
            <p:nvPr/>
          </p:nvSpPr>
          <p:spPr>
            <a:xfrm>
              <a:off x="5153153" y="3919318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3" name="Rechteck 2"/>
            <p:cNvSpPr/>
            <p:nvPr/>
          </p:nvSpPr>
          <p:spPr>
            <a:xfrm>
              <a:off x="5012452" y="4437112"/>
              <a:ext cx="243986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Fast 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/>
              </a:r>
              <a:b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construction</a:t>
              </a:r>
              <a:endParaRPr lang="de-DE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3378985" y="4911137"/>
            <a:ext cx="2151838" cy="1872096"/>
            <a:chOff x="3378985" y="4911137"/>
            <a:chExt cx="2151838" cy="1872096"/>
          </a:xfrm>
        </p:grpSpPr>
        <p:sp>
          <p:nvSpPr>
            <p:cNvPr id="53" name="Sechseck 52"/>
            <p:cNvSpPr/>
            <p:nvPr/>
          </p:nvSpPr>
          <p:spPr>
            <a:xfrm>
              <a:off x="3378985" y="4911137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3" name="Sechseck 4"/>
            <p:cNvSpPr/>
            <p:nvPr/>
          </p:nvSpPr>
          <p:spPr>
            <a:xfrm>
              <a:off x="3618280" y="5032632"/>
              <a:ext cx="1673800" cy="162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Adjustable quality</a:t>
              </a:r>
              <a:br>
                <a:rPr lang="en-US" sz="24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16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(level of detail</a:t>
              </a:r>
              <a:r>
                <a:rPr lang="en-US" sz="16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)</a:t>
              </a:r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1602055" y="3922452"/>
            <a:ext cx="2151838" cy="1872096"/>
            <a:chOff x="1602055" y="3922452"/>
            <a:chExt cx="2151838" cy="1872096"/>
          </a:xfrm>
        </p:grpSpPr>
        <p:sp>
          <p:nvSpPr>
            <p:cNvPr id="49" name="Sechseck 48"/>
            <p:cNvSpPr/>
            <p:nvPr/>
          </p:nvSpPr>
          <p:spPr>
            <a:xfrm>
              <a:off x="1602055" y="3922452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4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2" name="Sechseck 4"/>
            <p:cNvSpPr/>
            <p:nvPr/>
          </p:nvSpPr>
          <p:spPr>
            <a:xfrm>
              <a:off x="1841074" y="4047100"/>
              <a:ext cx="1673800" cy="162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Storage </a:t>
              </a:r>
              <a:br>
                <a:rPr lang="en-US" sz="2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2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for surface</a:t>
              </a:r>
              <a:br>
                <a:rPr lang="en-US" sz="2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</a:br>
              <a:r>
                <a:rPr lang="en-US" sz="2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signals</a:t>
              </a:r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3" name="Gruppieren 12"/>
          <p:cNvGrpSpPr/>
          <p:nvPr/>
        </p:nvGrpSpPr>
        <p:grpSpPr>
          <a:xfrm>
            <a:off x="1604665" y="1942883"/>
            <a:ext cx="2151838" cy="1872096"/>
            <a:chOff x="1604665" y="1942883"/>
            <a:chExt cx="2151838" cy="1872096"/>
          </a:xfrm>
        </p:grpSpPr>
        <p:sp>
          <p:nvSpPr>
            <p:cNvPr id="46" name="Sechseck 45"/>
            <p:cNvSpPr/>
            <p:nvPr/>
          </p:nvSpPr>
          <p:spPr>
            <a:xfrm>
              <a:off x="1604665" y="1942883"/>
              <a:ext cx="2151838" cy="1872096"/>
            </a:xfrm>
            <a:prstGeom prst="hexagon">
              <a:avLst>
                <a:gd name="adj" fmla="val 25000"/>
                <a:gd name="vf" fmla="val 1154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63" name="Sechseck 4"/>
            <p:cNvSpPr/>
            <p:nvPr/>
          </p:nvSpPr>
          <p:spPr>
            <a:xfrm>
              <a:off x="1737668" y="2012496"/>
              <a:ext cx="1880612" cy="16228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b="1" dirty="0" smtClean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Compact representation</a:t>
              </a:r>
              <a:endParaRPr lang="de-DE" sz="24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8318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4" grpId="0" animBg="1"/>
      <p:bldP spid="37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RATE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5431C-F0EC-4DC5-A098-16E27D1FF4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180000" y="1124744"/>
            <a:ext cx="8820000" cy="504056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dirty="0" smtClean="0"/>
              <a:t>RBVH decouple from input geometry: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39552" y="1700808"/>
            <a:ext cx="229639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Input geometry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4939897" y="1700808"/>
            <a:ext cx="229639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Height fields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19" name="Gerade Verbindung 18"/>
          <p:cNvCxnSpPr/>
          <p:nvPr/>
        </p:nvCxnSpPr>
        <p:spPr>
          <a:xfrm>
            <a:off x="3180480" y="2089423"/>
            <a:ext cx="0" cy="1972791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cxnSp>
      <p:sp>
        <p:nvSpPr>
          <p:cNvPr id="20" name="Pfeil nach rechts 19"/>
          <p:cNvSpPr/>
          <p:nvPr/>
        </p:nvSpPr>
        <p:spPr>
          <a:xfrm>
            <a:off x="2915816" y="2838078"/>
            <a:ext cx="576064" cy="428010"/>
          </a:xfrm>
          <a:prstGeom prst="rightArrow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Content Placeholder 2"/>
          <p:cNvSpPr txBox="1">
            <a:spLocks/>
          </p:cNvSpPr>
          <p:nvPr/>
        </p:nvSpPr>
        <p:spPr>
          <a:xfrm>
            <a:off x="3855832" y="4950896"/>
            <a:ext cx="4604600" cy="1696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None/>
            </a:pPr>
            <a:r>
              <a:rPr lang="en-US" sz="2800" b="1" u="sng" dirty="0" smtClean="0">
                <a:solidFill>
                  <a:schemeClr val="tx1"/>
                </a:solidFill>
              </a:rPr>
              <a:t>SAMPLING RATE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1700" dirty="0" smtClean="0">
                <a:solidFill>
                  <a:schemeClr val="tx1"/>
                </a:solidFill>
              </a:rPr>
              <a:t>“number of pixels per unit area”</a:t>
            </a:r>
            <a:r>
              <a:rPr lang="en-US" sz="1700" b="1" dirty="0" smtClean="0">
                <a:solidFill>
                  <a:schemeClr val="tx1"/>
                </a:solidFill>
              </a:rPr>
              <a:t/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dirty="0" smtClean="0">
                <a:solidFill>
                  <a:schemeClr val="tx1"/>
                </a:solidFill>
              </a:rPr>
              <a:t>(defined by user)</a:t>
            </a:r>
            <a:r>
              <a:rPr lang="en-US" sz="1600" dirty="0" smtClean="0">
                <a:solidFill>
                  <a:schemeClr val="tx1"/>
                </a:solidFill>
              </a:rPr>
              <a:t/>
            </a:r>
            <a:br>
              <a:rPr lang="en-US" sz="1600" dirty="0" smtClean="0">
                <a:solidFill>
                  <a:schemeClr val="tx1"/>
                </a:solidFill>
              </a:rPr>
            </a:br>
            <a:endParaRPr lang="en-US" sz="1600" dirty="0" smtClean="0">
              <a:solidFill>
                <a:schemeClr val="tx1"/>
              </a:solidFill>
            </a:endParaRPr>
          </a:p>
          <a:p>
            <a:pPr marL="72000" indent="0">
              <a:buNone/>
            </a:pPr>
            <a:r>
              <a:rPr lang="en-US" sz="2000" dirty="0" smtClean="0">
                <a:solidFill>
                  <a:schemeClr val="tx1"/>
                </a:solidFill>
              </a:rPr>
              <a:t>affects: 	1) quality of the representation</a:t>
            </a:r>
            <a:br>
              <a:rPr lang="en-US" sz="2000" dirty="0" smtClean="0">
                <a:solidFill>
                  <a:schemeClr val="tx1"/>
                </a:solidFill>
              </a:rPr>
            </a:br>
            <a:r>
              <a:rPr lang="en-US" sz="2000" dirty="0" smtClean="0">
                <a:solidFill>
                  <a:schemeClr val="tx1"/>
                </a:solidFill>
              </a:rPr>
              <a:t>	2) memory requirements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729500">
            <a:off x="362606" y="2317148"/>
            <a:ext cx="2418770" cy="1765702"/>
          </a:xfrm>
          <a:prstGeom prst="rect">
            <a:avLst/>
          </a:prstGeom>
          <a:noFill/>
          <a:effectLst>
            <a:outerShdw blurRad="76200" dir="642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/>
          <p:cNvGrpSpPr/>
          <p:nvPr/>
        </p:nvGrpSpPr>
        <p:grpSpPr>
          <a:xfrm>
            <a:off x="3632200" y="2317148"/>
            <a:ext cx="2498725" cy="1765702"/>
            <a:chOff x="3632200" y="2317148"/>
            <a:chExt cx="2498725" cy="1765702"/>
          </a:xfrm>
        </p:grpSpPr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729500">
              <a:off x="3674488" y="2317148"/>
              <a:ext cx="2418770" cy="1765702"/>
            </a:xfrm>
            <a:prstGeom prst="rect">
              <a:avLst/>
            </a:prstGeom>
            <a:noFill/>
            <a:effectLst>
              <a:outerShdw blurRad="76200" dir="642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4" name="Group 83"/>
            <p:cNvGrpSpPr/>
            <p:nvPr/>
          </p:nvGrpSpPr>
          <p:grpSpPr>
            <a:xfrm>
              <a:off x="3632200" y="2344043"/>
              <a:ext cx="2498725" cy="1701799"/>
              <a:chOff x="3632200" y="2344043"/>
              <a:chExt cx="2498725" cy="1701799"/>
            </a:xfrm>
          </p:grpSpPr>
          <p:sp>
            <p:nvSpPr>
              <p:cNvPr id="12" name="Freeform 11"/>
              <p:cNvSpPr/>
              <p:nvPr/>
            </p:nvSpPr>
            <p:spPr>
              <a:xfrm>
                <a:off x="3898900" y="2690118"/>
                <a:ext cx="1433512" cy="1012825"/>
              </a:xfrm>
              <a:custGeom>
                <a:avLst/>
                <a:gdLst>
                  <a:gd name="connsiteX0" fmla="*/ 0 w 1466850"/>
                  <a:gd name="connsiteY0" fmla="*/ 0 h 974725"/>
                  <a:gd name="connsiteX1" fmla="*/ 127000 w 1466850"/>
                  <a:gd name="connsiteY1" fmla="*/ 0 h 974725"/>
                  <a:gd name="connsiteX2" fmla="*/ 279400 w 1466850"/>
                  <a:gd name="connsiteY2" fmla="*/ 22225 h 974725"/>
                  <a:gd name="connsiteX3" fmla="*/ 454025 w 1466850"/>
                  <a:gd name="connsiteY3" fmla="*/ 88900 h 974725"/>
                  <a:gd name="connsiteX4" fmla="*/ 641350 w 1466850"/>
                  <a:gd name="connsiteY4" fmla="*/ 222250 h 974725"/>
                  <a:gd name="connsiteX5" fmla="*/ 831850 w 1466850"/>
                  <a:gd name="connsiteY5" fmla="*/ 374650 h 974725"/>
                  <a:gd name="connsiteX6" fmla="*/ 996950 w 1466850"/>
                  <a:gd name="connsiteY6" fmla="*/ 533400 h 974725"/>
                  <a:gd name="connsiteX7" fmla="*/ 1304925 w 1466850"/>
                  <a:gd name="connsiteY7" fmla="*/ 885825 h 974725"/>
                  <a:gd name="connsiteX8" fmla="*/ 1466850 w 1466850"/>
                  <a:gd name="connsiteY8" fmla="*/ 974725 h 974725"/>
                  <a:gd name="connsiteX0" fmla="*/ 0 w 1433512"/>
                  <a:gd name="connsiteY0" fmla="*/ 0 h 1012825"/>
                  <a:gd name="connsiteX1" fmla="*/ 127000 w 1433512"/>
                  <a:gd name="connsiteY1" fmla="*/ 0 h 1012825"/>
                  <a:gd name="connsiteX2" fmla="*/ 279400 w 1433512"/>
                  <a:gd name="connsiteY2" fmla="*/ 22225 h 1012825"/>
                  <a:gd name="connsiteX3" fmla="*/ 454025 w 1433512"/>
                  <a:gd name="connsiteY3" fmla="*/ 88900 h 1012825"/>
                  <a:gd name="connsiteX4" fmla="*/ 641350 w 1433512"/>
                  <a:gd name="connsiteY4" fmla="*/ 222250 h 1012825"/>
                  <a:gd name="connsiteX5" fmla="*/ 831850 w 1433512"/>
                  <a:gd name="connsiteY5" fmla="*/ 374650 h 1012825"/>
                  <a:gd name="connsiteX6" fmla="*/ 996950 w 1433512"/>
                  <a:gd name="connsiteY6" fmla="*/ 533400 h 1012825"/>
                  <a:gd name="connsiteX7" fmla="*/ 1304925 w 1433512"/>
                  <a:gd name="connsiteY7" fmla="*/ 885825 h 1012825"/>
                  <a:gd name="connsiteX8" fmla="*/ 1433512 w 1433512"/>
                  <a:gd name="connsiteY8" fmla="*/ 1012825 h 1012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3512" h="1012825">
                    <a:moveTo>
                      <a:pt x="0" y="0"/>
                    </a:moveTo>
                    <a:lnTo>
                      <a:pt x="127000" y="0"/>
                    </a:lnTo>
                    <a:lnTo>
                      <a:pt x="279400" y="22225"/>
                    </a:lnTo>
                    <a:lnTo>
                      <a:pt x="454025" y="88900"/>
                    </a:lnTo>
                    <a:lnTo>
                      <a:pt x="641350" y="222250"/>
                    </a:lnTo>
                    <a:lnTo>
                      <a:pt x="831850" y="374650"/>
                    </a:lnTo>
                    <a:lnTo>
                      <a:pt x="996950" y="533400"/>
                    </a:lnTo>
                    <a:lnTo>
                      <a:pt x="1304925" y="885825"/>
                    </a:lnTo>
                    <a:lnTo>
                      <a:pt x="1433512" y="1012825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4172744" y="2540893"/>
                <a:ext cx="1462881" cy="993775"/>
              </a:xfrm>
              <a:custGeom>
                <a:avLst/>
                <a:gdLst>
                  <a:gd name="connsiteX0" fmla="*/ 0 w 1431925"/>
                  <a:gd name="connsiteY0" fmla="*/ 0 h 993775"/>
                  <a:gd name="connsiteX1" fmla="*/ 142875 w 1431925"/>
                  <a:gd name="connsiteY1" fmla="*/ 3175 h 993775"/>
                  <a:gd name="connsiteX2" fmla="*/ 276225 w 1431925"/>
                  <a:gd name="connsiteY2" fmla="*/ 41275 h 993775"/>
                  <a:gd name="connsiteX3" fmla="*/ 387350 w 1431925"/>
                  <a:gd name="connsiteY3" fmla="*/ 88900 h 993775"/>
                  <a:gd name="connsiteX4" fmla="*/ 533400 w 1431925"/>
                  <a:gd name="connsiteY4" fmla="*/ 161925 h 993775"/>
                  <a:gd name="connsiteX5" fmla="*/ 676275 w 1431925"/>
                  <a:gd name="connsiteY5" fmla="*/ 266700 h 993775"/>
                  <a:gd name="connsiteX6" fmla="*/ 866775 w 1431925"/>
                  <a:gd name="connsiteY6" fmla="*/ 419100 h 993775"/>
                  <a:gd name="connsiteX7" fmla="*/ 1038225 w 1431925"/>
                  <a:gd name="connsiteY7" fmla="*/ 571500 h 993775"/>
                  <a:gd name="connsiteX8" fmla="*/ 1181100 w 1431925"/>
                  <a:gd name="connsiteY8" fmla="*/ 733425 h 993775"/>
                  <a:gd name="connsiteX9" fmla="*/ 1270000 w 1431925"/>
                  <a:gd name="connsiteY9" fmla="*/ 854075 h 993775"/>
                  <a:gd name="connsiteX10" fmla="*/ 1431925 w 1431925"/>
                  <a:gd name="connsiteY10" fmla="*/ 993775 h 993775"/>
                  <a:gd name="connsiteX0" fmla="*/ 0 w 1462881"/>
                  <a:gd name="connsiteY0" fmla="*/ 0 h 993775"/>
                  <a:gd name="connsiteX1" fmla="*/ 173831 w 1462881"/>
                  <a:gd name="connsiteY1" fmla="*/ 3175 h 993775"/>
                  <a:gd name="connsiteX2" fmla="*/ 307181 w 1462881"/>
                  <a:gd name="connsiteY2" fmla="*/ 41275 h 993775"/>
                  <a:gd name="connsiteX3" fmla="*/ 418306 w 1462881"/>
                  <a:gd name="connsiteY3" fmla="*/ 88900 h 993775"/>
                  <a:gd name="connsiteX4" fmla="*/ 564356 w 1462881"/>
                  <a:gd name="connsiteY4" fmla="*/ 161925 h 993775"/>
                  <a:gd name="connsiteX5" fmla="*/ 707231 w 1462881"/>
                  <a:gd name="connsiteY5" fmla="*/ 266700 h 993775"/>
                  <a:gd name="connsiteX6" fmla="*/ 897731 w 1462881"/>
                  <a:gd name="connsiteY6" fmla="*/ 419100 h 993775"/>
                  <a:gd name="connsiteX7" fmla="*/ 1069181 w 1462881"/>
                  <a:gd name="connsiteY7" fmla="*/ 571500 h 993775"/>
                  <a:gd name="connsiteX8" fmla="*/ 1212056 w 1462881"/>
                  <a:gd name="connsiteY8" fmla="*/ 733425 h 993775"/>
                  <a:gd name="connsiteX9" fmla="*/ 1300956 w 1462881"/>
                  <a:gd name="connsiteY9" fmla="*/ 854075 h 993775"/>
                  <a:gd name="connsiteX10" fmla="*/ 1462881 w 1462881"/>
                  <a:gd name="connsiteY10" fmla="*/ 993775 h 993775"/>
                  <a:gd name="connsiteX0" fmla="*/ 0 w 1462881"/>
                  <a:gd name="connsiteY0" fmla="*/ 0 h 993775"/>
                  <a:gd name="connsiteX1" fmla="*/ 173831 w 1462881"/>
                  <a:gd name="connsiteY1" fmla="*/ 3175 h 993775"/>
                  <a:gd name="connsiteX2" fmla="*/ 307181 w 1462881"/>
                  <a:gd name="connsiteY2" fmla="*/ 41275 h 993775"/>
                  <a:gd name="connsiteX3" fmla="*/ 418306 w 1462881"/>
                  <a:gd name="connsiteY3" fmla="*/ 88900 h 993775"/>
                  <a:gd name="connsiteX4" fmla="*/ 564356 w 1462881"/>
                  <a:gd name="connsiteY4" fmla="*/ 161925 h 993775"/>
                  <a:gd name="connsiteX5" fmla="*/ 707231 w 1462881"/>
                  <a:gd name="connsiteY5" fmla="*/ 266700 h 993775"/>
                  <a:gd name="connsiteX6" fmla="*/ 897731 w 1462881"/>
                  <a:gd name="connsiteY6" fmla="*/ 419100 h 993775"/>
                  <a:gd name="connsiteX7" fmla="*/ 1069181 w 1462881"/>
                  <a:gd name="connsiteY7" fmla="*/ 571500 h 993775"/>
                  <a:gd name="connsiteX8" fmla="*/ 1212056 w 1462881"/>
                  <a:gd name="connsiteY8" fmla="*/ 733425 h 993775"/>
                  <a:gd name="connsiteX9" fmla="*/ 1317625 w 1462881"/>
                  <a:gd name="connsiteY9" fmla="*/ 851694 h 993775"/>
                  <a:gd name="connsiteX10" fmla="*/ 1462881 w 1462881"/>
                  <a:gd name="connsiteY10" fmla="*/ 993775 h 993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62881" h="993775">
                    <a:moveTo>
                      <a:pt x="0" y="0"/>
                    </a:moveTo>
                    <a:lnTo>
                      <a:pt x="173831" y="3175"/>
                    </a:lnTo>
                    <a:lnTo>
                      <a:pt x="307181" y="41275"/>
                    </a:lnTo>
                    <a:lnTo>
                      <a:pt x="418306" y="88900"/>
                    </a:lnTo>
                    <a:lnTo>
                      <a:pt x="564356" y="161925"/>
                    </a:lnTo>
                    <a:lnTo>
                      <a:pt x="707231" y="266700"/>
                    </a:lnTo>
                    <a:lnTo>
                      <a:pt x="897731" y="419100"/>
                    </a:lnTo>
                    <a:lnTo>
                      <a:pt x="1069181" y="571500"/>
                    </a:lnTo>
                    <a:lnTo>
                      <a:pt x="1212056" y="733425"/>
                    </a:lnTo>
                    <a:lnTo>
                      <a:pt x="1317625" y="851694"/>
                    </a:lnTo>
                    <a:lnTo>
                      <a:pt x="1462881" y="993775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reeform 27"/>
              <p:cNvSpPr/>
              <p:nvPr/>
            </p:nvSpPr>
            <p:spPr>
              <a:xfrm rot="60000">
                <a:off x="4508499" y="2401026"/>
                <a:ext cx="1457328" cy="882983"/>
              </a:xfrm>
              <a:custGeom>
                <a:avLst/>
                <a:gdLst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17550 w 1476375"/>
                  <a:gd name="connsiteY5" fmla="*/ 266700 h 882650"/>
                  <a:gd name="connsiteX6" fmla="*/ 835025 w 1476375"/>
                  <a:gd name="connsiteY6" fmla="*/ 352425 h 882650"/>
                  <a:gd name="connsiteX7" fmla="*/ 977900 w 1476375"/>
                  <a:gd name="connsiteY7" fmla="*/ 454025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17550 w 1476375"/>
                  <a:gd name="connsiteY5" fmla="*/ 266700 h 882650"/>
                  <a:gd name="connsiteX6" fmla="*/ 853795 w 1476375"/>
                  <a:gd name="connsiteY6" fmla="*/ 336220 h 882650"/>
                  <a:gd name="connsiteX7" fmla="*/ 977900 w 1476375"/>
                  <a:gd name="connsiteY7" fmla="*/ 454025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17550 w 1476375"/>
                  <a:gd name="connsiteY5" fmla="*/ 266700 h 882650"/>
                  <a:gd name="connsiteX6" fmla="*/ 853795 w 1476375"/>
                  <a:gd name="connsiteY6" fmla="*/ 336220 h 882650"/>
                  <a:gd name="connsiteX7" fmla="*/ 1006249 w 1476375"/>
                  <a:gd name="connsiteY7" fmla="*/ 440828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23511 w 1476375"/>
                  <a:gd name="connsiteY5" fmla="*/ 244367 h 882650"/>
                  <a:gd name="connsiteX6" fmla="*/ 853795 w 1476375"/>
                  <a:gd name="connsiteY6" fmla="*/ 336220 h 882650"/>
                  <a:gd name="connsiteX7" fmla="*/ 1006249 w 1476375"/>
                  <a:gd name="connsiteY7" fmla="*/ 440828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57328"/>
                  <a:gd name="connsiteY0" fmla="*/ 0 h 882983"/>
                  <a:gd name="connsiteX1" fmla="*/ 139703 w 1457328"/>
                  <a:gd name="connsiteY1" fmla="*/ 3508 h 882983"/>
                  <a:gd name="connsiteX2" fmla="*/ 304803 w 1457328"/>
                  <a:gd name="connsiteY2" fmla="*/ 57483 h 882983"/>
                  <a:gd name="connsiteX3" fmla="*/ 419103 w 1457328"/>
                  <a:gd name="connsiteY3" fmla="*/ 111458 h 882983"/>
                  <a:gd name="connsiteX4" fmla="*/ 571503 w 1457328"/>
                  <a:gd name="connsiteY4" fmla="*/ 184483 h 882983"/>
                  <a:gd name="connsiteX5" fmla="*/ 704464 w 1457328"/>
                  <a:gd name="connsiteY5" fmla="*/ 244700 h 882983"/>
                  <a:gd name="connsiteX6" fmla="*/ 834748 w 1457328"/>
                  <a:gd name="connsiteY6" fmla="*/ 336553 h 882983"/>
                  <a:gd name="connsiteX7" fmla="*/ 987202 w 1457328"/>
                  <a:gd name="connsiteY7" fmla="*/ 441161 h 882983"/>
                  <a:gd name="connsiteX8" fmla="*/ 1123953 w 1457328"/>
                  <a:gd name="connsiteY8" fmla="*/ 555958 h 882983"/>
                  <a:gd name="connsiteX9" fmla="*/ 1301753 w 1457328"/>
                  <a:gd name="connsiteY9" fmla="*/ 771858 h 882983"/>
                  <a:gd name="connsiteX10" fmla="*/ 1457328 w 1457328"/>
                  <a:gd name="connsiteY10" fmla="*/ 882983 h 882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57328" h="882983">
                    <a:moveTo>
                      <a:pt x="0" y="0"/>
                    </a:moveTo>
                    <a:lnTo>
                      <a:pt x="139703" y="3508"/>
                    </a:lnTo>
                    <a:lnTo>
                      <a:pt x="304803" y="57483"/>
                    </a:lnTo>
                    <a:lnTo>
                      <a:pt x="419103" y="111458"/>
                    </a:lnTo>
                    <a:lnTo>
                      <a:pt x="571503" y="184483"/>
                    </a:lnTo>
                    <a:lnTo>
                      <a:pt x="704464" y="244700"/>
                    </a:lnTo>
                    <a:cubicBezTo>
                      <a:pt x="749879" y="267873"/>
                      <a:pt x="787625" y="303810"/>
                      <a:pt x="834748" y="336553"/>
                    </a:cubicBezTo>
                    <a:lnTo>
                      <a:pt x="987202" y="441161"/>
                    </a:lnTo>
                    <a:lnTo>
                      <a:pt x="1123953" y="555958"/>
                    </a:lnTo>
                    <a:lnTo>
                      <a:pt x="1301753" y="771858"/>
                    </a:lnTo>
                    <a:lnTo>
                      <a:pt x="1457328" y="882983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 28"/>
              <p:cNvSpPr/>
              <p:nvPr/>
            </p:nvSpPr>
            <p:spPr>
              <a:xfrm>
                <a:off x="3657600" y="2867917"/>
                <a:ext cx="2470150" cy="1177925"/>
              </a:xfrm>
              <a:custGeom>
                <a:avLst/>
                <a:gdLst>
                  <a:gd name="connsiteX0" fmla="*/ 0 w 2470150"/>
                  <a:gd name="connsiteY0" fmla="*/ 0 h 1187450"/>
                  <a:gd name="connsiteX1" fmla="*/ 165100 w 2470150"/>
                  <a:gd name="connsiteY1" fmla="*/ 25400 h 1187450"/>
                  <a:gd name="connsiteX2" fmla="*/ 301625 w 2470150"/>
                  <a:gd name="connsiteY2" fmla="*/ 79375 h 1187450"/>
                  <a:gd name="connsiteX3" fmla="*/ 530225 w 2470150"/>
                  <a:gd name="connsiteY3" fmla="*/ 250825 h 1187450"/>
                  <a:gd name="connsiteX4" fmla="*/ 777875 w 2470150"/>
                  <a:gd name="connsiteY4" fmla="*/ 450850 h 1187450"/>
                  <a:gd name="connsiteX5" fmla="*/ 990600 w 2470150"/>
                  <a:gd name="connsiteY5" fmla="*/ 739775 h 1187450"/>
                  <a:gd name="connsiteX6" fmla="*/ 1130300 w 2470150"/>
                  <a:gd name="connsiteY6" fmla="*/ 904875 h 1187450"/>
                  <a:gd name="connsiteX7" fmla="*/ 1330325 w 2470150"/>
                  <a:gd name="connsiteY7" fmla="*/ 1187450 h 1187450"/>
                  <a:gd name="connsiteX8" fmla="*/ 1539875 w 2470150"/>
                  <a:gd name="connsiteY8" fmla="*/ 904875 h 1187450"/>
                  <a:gd name="connsiteX9" fmla="*/ 1708150 w 2470150"/>
                  <a:gd name="connsiteY9" fmla="*/ 796925 h 1187450"/>
                  <a:gd name="connsiteX10" fmla="*/ 1847850 w 2470150"/>
                  <a:gd name="connsiteY10" fmla="*/ 708025 h 1187450"/>
                  <a:gd name="connsiteX11" fmla="*/ 1981200 w 2470150"/>
                  <a:gd name="connsiteY11" fmla="*/ 663575 h 1187450"/>
                  <a:gd name="connsiteX12" fmla="*/ 2089150 w 2470150"/>
                  <a:gd name="connsiteY12" fmla="*/ 568325 h 1187450"/>
                  <a:gd name="connsiteX13" fmla="*/ 2308225 w 2470150"/>
                  <a:gd name="connsiteY13" fmla="*/ 422275 h 1187450"/>
                  <a:gd name="connsiteX14" fmla="*/ 2470150 w 2470150"/>
                  <a:gd name="connsiteY14" fmla="*/ 342900 h 1187450"/>
                  <a:gd name="connsiteX0" fmla="*/ 0 w 2470150"/>
                  <a:gd name="connsiteY0" fmla="*/ 0 h 1187450"/>
                  <a:gd name="connsiteX1" fmla="*/ 165100 w 2470150"/>
                  <a:gd name="connsiteY1" fmla="*/ 25400 h 1187450"/>
                  <a:gd name="connsiteX2" fmla="*/ 301625 w 2470150"/>
                  <a:gd name="connsiteY2" fmla="*/ 79375 h 1187450"/>
                  <a:gd name="connsiteX3" fmla="*/ 530225 w 2470150"/>
                  <a:gd name="connsiteY3" fmla="*/ 250825 h 1187450"/>
                  <a:gd name="connsiteX4" fmla="*/ 777875 w 2470150"/>
                  <a:gd name="connsiteY4" fmla="*/ 450850 h 1187450"/>
                  <a:gd name="connsiteX5" fmla="*/ 990600 w 2470150"/>
                  <a:gd name="connsiteY5" fmla="*/ 739775 h 1187450"/>
                  <a:gd name="connsiteX6" fmla="*/ 1130300 w 2470150"/>
                  <a:gd name="connsiteY6" fmla="*/ 904875 h 1187450"/>
                  <a:gd name="connsiteX7" fmla="*/ 1330325 w 2470150"/>
                  <a:gd name="connsiteY7" fmla="*/ 1187450 h 1187450"/>
                  <a:gd name="connsiteX8" fmla="*/ 1494631 w 2470150"/>
                  <a:gd name="connsiteY8" fmla="*/ 983457 h 1187450"/>
                  <a:gd name="connsiteX9" fmla="*/ 1708150 w 2470150"/>
                  <a:gd name="connsiteY9" fmla="*/ 796925 h 1187450"/>
                  <a:gd name="connsiteX10" fmla="*/ 1847850 w 2470150"/>
                  <a:gd name="connsiteY10" fmla="*/ 708025 h 1187450"/>
                  <a:gd name="connsiteX11" fmla="*/ 1981200 w 2470150"/>
                  <a:gd name="connsiteY11" fmla="*/ 663575 h 1187450"/>
                  <a:gd name="connsiteX12" fmla="*/ 2089150 w 2470150"/>
                  <a:gd name="connsiteY12" fmla="*/ 568325 h 1187450"/>
                  <a:gd name="connsiteX13" fmla="*/ 2308225 w 2470150"/>
                  <a:gd name="connsiteY13" fmla="*/ 422275 h 1187450"/>
                  <a:gd name="connsiteX14" fmla="*/ 2470150 w 2470150"/>
                  <a:gd name="connsiteY14" fmla="*/ 342900 h 1187450"/>
                  <a:gd name="connsiteX0" fmla="*/ 0 w 2470150"/>
                  <a:gd name="connsiteY0" fmla="*/ 0 h 1187450"/>
                  <a:gd name="connsiteX1" fmla="*/ 165100 w 2470150"/>
                  <a:gd name="connsiteY1" fmla="*/ 25400 h 1187450"/>
                  <a:gd name="connsiteX2" fmla="*/ 301625 w 2470150"/>
                  <a:gd name="connsiteY2" fmla="*/ 79375 h 1187450"/>
                  <a:gd name="connsiteX3" fmla="*/ 530225 w 2470150"/>
                  <a:gd name="connsiteY3" fmla="*/ 250825 h 1187450"/>
                  <a:gd name="connsiteX4" fmla="*/ 777875 w 2470150"/>
                  <a:gd name="connsiteY4" fmla="*/ 450850 h 1187450"/>
                  <a:gd name="connsiteX5" fmla="*/ 990600 w 2470150"/>
                  <a:gd name="connsiteY5" fmla="*/ 739775 h 1187450"/>
                  <a:gd name="connsiteX6" fmla="*/ 1130300 w 2470150"/>
                  <a:gd name="connsiteY6" fmla="*/ 904875 h 1187450"/>
                  <a:gd name="connsiteX7" fmla="*/ 1330325 w 2470150"/>
                  <a:gd name="connsiteY7" fmla="*/ 1187450 h 1187450"/>
                  <a:gd name="connsiteX8" fmla="*/ 1494631 w 2470150"/>
                  <a:gd name="connsiteY8" fmla="*/ 983457 h 1187450"/>
                  <a:gd name="connsiteX9" fmla="*/ 1662906 w 2470150"/>
                  <a:gd name="connsiteY9" fmla="*/ 827882 h 1187450"/>
                  <a:gd name="connsiteX10" fmla="*/ 1847850 w 2470150"/>
                  <a:gd name="connsiteY10" fmla="*/ 708025 h 1187450"/>
                  <a:gd name="connsiteX11" fmla="*/ 1981200 w 2470150"/>
                  <a:gd name="connsiteY11" fmla="*/ 663575 h 1187450"/>
                  <a:gd name="connsiteX12" fmla="*/ 2089150 w 2470150"/>
                  <a:gd name="connsiteY12" fmla="*/ 568325 h 1187450"/>
                  <a:gd name="connsiteX13" fmla="*/ 2308225 w 2470150"/>
                  <a:gd name="connsiteY13" fmla="*/ 422275 h 1187450"/>
                  <a:gd name="connsiteX14" fmla="*/ 2470150 w 2470150"/>
                  <a:gd name="connsiteY14" fmla="*/ 342900 h 1187450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130300 w 2470150"/>
                  <a:gd name="connsiteY6" fmla="*/ 904875 h 1177925"/>
                  <a:gd name="connsiteX7" fmla="*/ 1318419 w 2470150"/>
                  <a:gd name="connsiteY7" fmla="*/ 1177925 h 1177925"/>
                  <a:gd name="connsiteX8" fmla="*/ 1494631 w 2470150"/>
                  <a:gd name="connsiteY8" fmla="*/ 983457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89150 w 2470150"/>
                  <a:gd name="connsiteY12" fmla="*/ 568325 h 1177925"/>
                  <a:gd name="connsiteX13" fmla="*/ 2308225 w 2470150"/>
                  <a:gd name="connsiteY13" fmla="*/ 422275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130300 w 2470150"/>
                  <a:gd name="connsiteY6" fmla="*/ 904875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89150 w 2470150"/>
                  <a:gd name="connsiteY12" fmla="*/ 568325 h 1177925"/>
                  <a:gd name="connsiteX13" fmla="*/ 2308225 w 2470150"/>
                  <a:gd name="connsiteY13" fmla="*/ 422275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130300 w 2470150"/>
                  <a:gd name="connsiteY6" fmla="*/ 904875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127250 w 2470150"/>
                  <a:gd name="connsiteY12" fmla="*/ 561181 h 1177925"/>
                  <a:gd name="connsiteX13" fmla="*/ 2308225 w 2470150"/>
                  <a:gd name="connsiteY13" fmla="*/ 422275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130300 w 2470150"/>
                  <a:gd name="connsiteY6" fmla="*/ 904875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127250 w 2470150"/>
                  <a:gd name="connsiteY12" fmla="*/ 561181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130300 w 2470150"/>
                  <a:gd name="connsiteY6" fmla="*/ 904875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130300 w 2470150"/>
                  <a:gd name="connsiteY6" fmla="*/ 904875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90600 w 2470150"/>
                  <a:gd name="connsiteY5" fmla="*/ 739775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77875 w 2470150"/>
                  <a:gd name="connsiteY4" fmla="*/ 450850 h 1177925"/>
                  <a:gd name="connsiteX5" fmla="*/ 904875 w 2470150"/>
                  <a:gd name="connsiteY5" fmla="*/ 646906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51681 w 2470150"/>
                  <a:gd name="connsiteY4" fmla="*/ 453231 h 1177925"/>
                  <a:gd name="connsiteX5" fmla="*/ 904875 w 2470150"/>
                  <a:gd name="connsiteY5" fmla="*/ 646906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51681 w 2470150"/>
                  <a:gd name="connsiteY4" fmla="*/ 453231 h 1177925"/>
                  <a:gd name="connsiteX5" fmla="*/ 904875 w 2470150"/>
                  <a:gd name="connsiteY5" fmla="*/ 646906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51681 w 2470150"/>
                  <a:gd name="connsiteY4" fmla="*/ 453231 h 1177925"/>
                  <a:gd name="connsiteX5" fmla="*/ 904875 w 2470150"/>
                  <a:gd name="connsiteY5" fmla="*/ 646906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51681 w 2470150"/>
                  <a:gd name="connsiteY4" fmla="*/ 453231 h 1177925"/>
                  <a:gd name="connsiteX5" fmla="*/ 904875 w 2470150"/>
                  <a:gd name="connsiteY5" fmla="*/ 646906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301625 w 2470150"/>
                  <a:gd name="connsiteY2" fmla="*/ 79375 h 1177925"/>
                  <a:gd name="connsiteX3" fmla="*/ 530225 w 2470150"/>
                  <a:gd name="connsiteY3" fmla="*/ 250825 h 1177925"/>
                  <a:gd name="connsiteX4" fmla="*/ 751681 w 2470150"/>
                  <a:gd name="connsiteY4" fmla="*/ 453231 h 1177925"/>
                  <a:gd name="connsiteX5" fmla="*/ 904875 w 2470150"/>
                  <a:gd name="connsiteY5" fmla="*/ 646906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  <a:gd name="connsiteX0" fmla="*/ 0 w 2470150"/>
                  <a:gd name="connsiteY0" fmla="*/ 0 h 1177925"/>
                  <a:gd name="connsiteX1" fmla="*/ 165100 w 2470150"/>
                  <a:gd name="connsiteY1" fmla="*/ 25400 h 1177925"/>
                  <a:gd name="connsiteX2" fmla="*/ 299244 w 2470150"/>
                  <a:gd name="connsiteY2" fmla="*/ 98425 h 1177925"/>
                  <a:gd name="connsiteX3" fmla="*/ 530225 w 2470150"/>
                  <a:gd name="connsiteY3" fmla="*/ 250825 h 1177925"/>
                  <a:gd name="connsiteX4" fmla="*/ 751681 w 2470150"/>
                  <a:gd name="connsiteY4" fmla="*/ 453231 h 1177925"/>
                  <a:gd name="connsiteX5" fmla="*/ 904875 w 2470150"/>
                  <a:gd name="connsiteY5" fmla="*/ 646906 h 1177925"/>
                  <a:gd name="connsiteX6" fmla="*/ 1025525 w 2470150"/>
                  <a:gd name="connsiteY6" fmla="*/ 795338 h 1177925"/>
                  <a:gd name="connsiteX7" fmla="*/ 1318419 w 2470150"/>
                  <a:gd name="connsiteY7" fmla="*/ 1177925 h 1177925"/>
                  <a:gd name="connsiteX8" fmla="*/ 1427956 w 2470150"/>
                  <a:gd name="connsiteY8" fmla="*/ 1028701 h 1177925"/>
                  <a:gd name="connsiteX9" fmla="*/ 1662906 w 2470150"/>
                  <a:gd name="connsiteY9" fmla="*/ 827882 h 1177925"/>
                  <a:gd name="connsiteX10" fmla="*/ 1847850 w 2470150"/>
                  <a:gd name="connsiteY10" fmla="*/ 708025 h 1177925"/>
                  <a:gd name="connsiteX11" fmla="*/ 1981200 w 2470150"/>
                  <a:gd name="connsiteY11" fmla="*/ 663575 h 1177925"/>
                  <a:gd name="connsiteX12" fmla="*/ 2065337 w 2470150"/>
                  <a:gd name="connsiteY12" fmla="*/ 592138 h 1177925"/>
                  <a:gd name="connsiteX13" fmla="*/ 2293937 w 2470150"/>
                  <a:gd name="connsiteY13" fmla="*/ 419894 h 1177925"/>
                  <a:gd name="connsiteX14" fmla="*/ 2470150 w 2470150"/>
                  <a:gd name="connsiteY14" fmla="*/ 342900 h 1177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0150" h="1177925">
                    <a:moveTo>
                      <a:pt x="0" y="0"/>
                    </a:moveTo>
                    <a:lnTo>
                      <a:pt x="165100" y="25400"/>
                    </a:lnTo>
                    <a:lnTo>
                      <a:pt x="299244" y="98425"/>
                    </a:lnTo>
                    <a:lnTo>
                      <a:pt x="530225" y="250825"/>
                    </a:lnTo>
                    <a:cubicBezTo>
                      <a:pt x="604044" y="318294"/>
                      <a:pt x="663575" y="350043"/>
                      <a:pt x="751681" y="453231"/>
                    </a:cubicBezTo>
                    <a:cubicBezTo>
                      <a:pt x="833701" y="508264"/>
                      <a:pt x="841903" y="546629"/>
                      <a:pt x="904875" y="646906"/>
                    </a:cubicBezTo>
                    <a:lnTo>
                      <a:pt x="1025525" y="795338"/>
                    </a:lnTo>
                    <a:cubicBezTo>
                      <a:pt x="1251744" y="1037167"/>
                      <a:pt x="1220788" y="1050396"/>
                      <a:pt x="1318419" y="1177925"/>
                    </a:cubicBezTo>
                    <a:lnTo>
                      <a:pt x="1427956" y="1028701"/>
                    </a:lnTo>
                    <a:cubicBezTo>
                      <a:pt x="1499129" y="966524"/>
                      <a:pt x="1592924" y="881328"/>
                      <a:pt x="1662906" y="827882"/>
                    </a:cubicBezTo>
                    <a:cubicBezTo>
                      <a:pt x="1732888" y="774436"/>
                      <a:pt x="1801283" y="737658"/>
                      <a:pt x="1847850" y="708025"/>
                    </a:cubicBezTo>
                    <a:lnTo>
                      <a:pt x="1981200" y="663575"/>
                    </a:lnTo>
                    <a:lnTo>
                      <a:pt x="2065337" y="592138"/>
                    </a:lnTo>
                    <a:cubicBezTo>
                      <a:pt x="2170112" y="549010"/>
                      <a:pt x="2217737" y="477309"/>
                      <a:pt x="2293937" y="419894"/>
                    </a:cubicBezTo>
                    <a:lnTo>
                      <a:pt x="2470150" y="34290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 29"/>
              <p:cNvSpPr/>
              <p:nvPr/>
            </p:nvSpPr>
            <p:spPr>
              <a:xfrm>
                <a:off x="3632200" y="2344043"/>
                <a:ext cx="2498725" cy="863600"/>
              </a:xfrm>
              <a:custGeom>
                <a:avLst/>
                <a:gdLst>
                  <a:gd name="connsiteX0" fmla="*/ 2498725 w 2498725"/>
                  <a:gd name="connsiteY0" fmla="*/ 863600 h 863600"/>
                  <a:gd name="connsiteX1" fmla="*/ 2498725 w 2498725"/>
                  <a:gd name="connsiteY1" fmla="*/ 863600 h 863600"/>
                  <a:gd name="connsiteX2" fmla="*/ 2324100 w 2498725"/>
                  <a:gd name="connsiteY2" fmla="*/ 708025 h 863600"/>
                  <a:gd name="connsiteX3" fmla="*/ 2168525 w 2498725"/>
                  <a:gd name="connsiteY3" fmla="*/ 498475 h 863600"/>
                  <a:gd name="connsiteX4" fmla="*/ 1958975 w 2498725"/>
                  <a:gd name="connsiteY4" fmla="*/ 330200 h 863600"/>
                  <a:gd name="connsiteX5" fmla="*/ 1800225 w 2498725"/>
                  <a:gd name="connsiteY5" fmla="*/ 225425 h 863600"/>
                  <a:gd name="connsiteX6" fmla="*/ 1644650 w 2498725"/>
                  <a:gd name="connsiteY6" fmla="*/ 136525 h 863600"/>
                  <a:gd name="connsiteX7" fmla="*/ 1425575 w 2498725"/>
                  <a:gd name="connsiteY7" fmla="*/ 57150 h 863600"/>
                  <a:gd name="connsiteX8" fmla="*/ 1266825 w 2498725"/>
                  <a:gd name="connsiteY8" fmla="*/ 0 h 863600"/>
                  <a:gd name="connsiteX9" fmla="*/ 1114425 w 2498725"/>
                  <a:gd name="connsiteY9" fmla="*/ 0 h 863600"/>
                  <a:gd name="connsiteX10" fmla="*/ 958850 w 2498725"/>
                  <a:gd name="connsiteY10" fmla="*/ 9525 h 863600"/>
                  <a:gd name="connsiteX11" fmla="*/ 549275 w 2498725"/>
                  <a:gd name="connsiteY11" fmla="*/ 190500 h 863600"/>
                  <a:gd name="connsiteX12" fmla="*/ 346075 w 2498725"/>
                  <a:gd name="connsiteY12" fmla="*/ 298450 h 863600"/>
                  <a:gd name="connsiteX13" fmla="*/ 203200 w 2498725"/>
                  <a:gd name="connsiteY13" fmla="*/ 384175 h 863600"/>
                  <a:gd name="connsiteX14" fmla="*/ 34925 w 2498725"/>
                  <a:gd name="connsiteY14" fmla="*/ 517525 h 863600"/>
                  <a:gd name="connsiteX15" fmla="*/ 0 w 2498725"/>
                  <a:gd name="connsiteY15" fmla="*/ 635000 h 863600"/>
                  <a:gd name="connsiteX16" fmla="*/ 31750 w 2498725"/>
                  <a:gd name="connsiteY16" fmla="*/ 809625 h 863600"/>
                  <a:gd name="connsiteX17" fmla="*/ 92075 w 2498725"/>
                  <a:gd name="connsiteY17" fmla="*/ 733425 h 863600"/>
                  <a:gd name="connsiteX18" fmla="*/ 149225 w 2498725"/>
                  <a:gd name="connsiteY18" fmla="*/ 625475 h 863600"/>
                  <a:gd name="connsiteX19" fmla="*/ 177800 w 2498725"/>
                  <a:gd name="connsiteY19" fmla="*/ 581025 h 863600"/>
                  <a:gd name="connsiteX20" fmla="*/ 209550 w 2498725"/>
                  <a:gd name="connsiteY20" fmla="*/ 56515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8725" h="863600">
                    <a:moveTo>
                      <a:pt x="2498725" y="863600"/>
                    </a:moveTo>
                    <a:lnTo>
                      <a:pt x="2498725" y="863600"/>
                    </a:lnTo>
                    <a:lnTo>
                      <a:pt x="2324100" y="708025"/>
                    </a:lnTo>
                    <a:lnTo>
                      <a:pt x="2168525" y="498475"/>
                    </a:lnTo>
                    <a:lnTo>
                      <a:pt x="1958975" y="330200"/>
                    </a:lnTo>
                    <a:lnTo>
                      <a:pt x="1800225" y="225425"/>
                    </a:lnTo>
                    <a:lnTo>
                      <a:pt x="1644650" y="136525"/>
                    </a:lnTo>
                    <a:lnTo>
                      <a:pt x="1425575" y="57150"/>
                    </a:lnTo>
                    <a:lnTo>
                      <a:pt x="1266825" y="0"/>
                    </a:lnTo>
                    <a:lnTo>
                      <a:pt x="1114425" y="0"/>
                    </a:lnTo>
                    <a:lnTo>
                      <a:pt x="958850" y="9525"/>
                    </a:lnTo>
                    <a:lnTo>
                      <a:pt x="549275" y="190500"/>
                    </a:lnTo>
                    <a:lnTo>
                      <a:pt x="346075" y="298450"/>
                    </a:lnTo>
                    <a:lnTo>
                      <a:pt x="203200" y="384175"/>
                    </a:lnTo>
                    <a:lnTo>
                      <a:pt x="34925" y="517525"/>
                    </a:lnTo>
                    <a:lnTo>
                      <a:pt x="0" y="635000"/>
                    </a:lnTo>
                    <a:lnTo>
                      <a:pt x="31750" y="809625"/>
                    </a:lnTo>
                    <a:lnTo>
                      <a:pt x="92075" y="733425"/>
                    </a:lnTo>
                    <a:lnTo>
                      <a:pt x="149225" y="625475"/>
                    </a:lnTo>
                    <a:lnTo>
                      <a:pt x="177800" y="581025"/>
                    </a:lnTo>
                    <a:lnTo>
                      <a:pt x="209550" y="56515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 31"/>
              <p:cNvSpPr/>
              <p:nvPr/>
            </p:nvSpPr>
            <p:spPr>
              <a:xfrm>
                <a:off x="4683125" y="2880618"/>
                <a:ext cx="1136650" cy="790575"/>
              </a:xfrm>
              <a:custGeom>
                <a:avLst/>
                <a:gdLst>
                  <a:gd name="connsiteX0" fmla="*/ 0 w 1136650"/>
                  <a:gd name="connsiteY0" fmla="*/ 790575 h 790575"/>
                  <a:gd name="connsiteX1" fmla="*/ 177800 w 1136650"/>
                  <a:gd name="connsiteY1" fmla="*/ 600075 h 790575"/>
                  <a:gd name="connsiteX2" fmla="*/ 377825 w 1136650"/>
                  <a:gd name="connsiteY2" fmla="*/ 539750 h 790575"/>
                  <a:gd name="connsiteX3" fmla="*/ 530225 w 1136650"/>
                  <a:gd name="connsiteY3" fmla="*/ 438150 h 790575"/>
                  <a:gd name="connsiteX4" fmla="*/ 669925 w 1136650"/>
                  <a:gd name="connsiteY4" fmla="*/ 361950 h 790575"/>
                  <a:gd name="connsiteX5" fmla="*/ 787400 w 1136650"/>
                  <a:gd name="connsiteY5" fmla="*/ 222250 h 790575"/>
                  <a:gd name="connsiteX6" fmla="*/ 949325 w 1136650"/>
                  <a:gd name="connsiteY6" fmla="*/ 82550 h 790575"/>
                  <a:gd name="connsiteX7" fmla="*/ 1136650 w 1136650"/>
                  <a:gd name="connsiteY7" fmla="*/ 0 h 790575"/>
                  <a:gd name="connsiteX0" fmla="*/ 0 w 1136650"/>
                  <a:gd name="connsiteY0" fmla="*/ 790575 h 790575"/>
                  <a:gd name="connsiteX1" fmla="*/ 196850 w 1136650"/>
                  <a:gd name="connsiteY1" fmla="*/ 640556 h 790575"/>
                  <a:gd name="connsiteX2" fmla="*/ 377825 w 1136650"/>
                  <a:gd name="connsiteY2" fmla="*/ 539750 h 790575"/>
                  <a:gd name="connsiteX3" fmla="*/ 530225 w 1136650"/>
                  <a:gd name="connsiteY3" fmla="*/ 438150 h 790575"/>
                  <a:gd name="connsiteX4" fmla="*/ 669925 w 1136650"/>
                  <a:gd name="connsiteY4" fmla="*/ 361950 h 790575"/>
                  <a:gd name="connsiteX5" fmla="*/ 787400 w 1136650"/>
                  <a:gd name="connsiteY5" fmla="*/ 222250 h 790575"/>
                  <a:gd name="connsiteX6" fmla="*/ 949325 w 1136650"/>
                  <a:gd name="connsiteY6" fmla="*/ 82550 h 790575"/>
                  <a:gd name="connsiteX7" fmla="*/ 1136650 w 1136650"/>
                  <a:gd name="connsiteY7" fmla="*/ 0 h 790575"/>
                  <a:gd name="connsiteX0" fmla="*/ 0 w 1136650"/>
                  <a:gd name="connsiteY0" fmla="*/ 790575 h 790575"/>
                  <a:gd name="connsiteX1" fmla="*/ 196850 w 1136650"/>
                  <a:gd name="connsiteY1" fmla="*/ 640556 h 790575"/>
                  <a:gd name="connsiteX2" fmla="*/ 377825 w 1136650"/>
                  <a:gd name="connsiteY2" fmla="*/ 539750 h 790575"/>
                  <a:gd name="connsiteX3" fmla="*/ 530225 w 1136650"/>
                  <a:gd name="connsiteY3" fmla="*/ 438150 h 790575"/>
                  <a:gd name="connsiteX4" fmla="*/ 669925 w 1136650"/>
                  <a:gd name="connsiteY4" fmla="*/ 361950 h 790575"/>
                  <a:gd name="connsiteX5" fmla="*/ 804068 w 1136650"/>
                  <a:gd name="connsiteY5" fmla="*/ 222250 h 790575"/>
                  <a:gd name="connsiteX6" fmla="*/ 949325 w 1136650"/>
                  <a:gd name="connsiteY6" fmla="*/ 82550 h 790575"/>
                  <a:gd name="connsiteX7" fmla="*/ 1136650 w 1136650"/>
                  <a:gd name="connsiteY7" fmla="*/ 0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6650" h="790575">
                    <a:moveTo>
                      <a:pt x="0" y="790575"/>
                    </a:moveTo>
                    <a:lnTo>
                      <a:pt x="196850" y="640556"/>
                    </a:lnTo>
                    <a:lnTo>
                      <a:pt x="377825" y="539750"/>
                    </a:lnTo>
                    <a:lnTo>
                      <a:pt x="530225" y="438150"/>
                    </a:lnTo>
                    <a:lnTo>
                      <a:pt x="669925" y="361950"/>
                    </a:lnTo>
                    <a:lnTo>
                      <a:pt x="804068" y="222250"/>
                    </a:lnTo>
                    <a:lnTo>
                      <a:pt x="949325" y="82550"/>
                    </a:lnTo>
                    <a:lnTo>
                      <a:pt x="113665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 33"/>
              <p:cNvSpPr/>
              <p:nvPr/>
            </p:nvSpPr>
            <p:spPr>
              <a:xfrm>
                <a:off x="4492625" y="2690118"/>
                <a:ext cx="1104900" cy="698500"/>
              </a:xfrm>
              <a:custGeom>
                <a:avLst/>
                <a:gdLst>
                  <a:gd name="connsiteX0" fmla="*/ 0 w 1104900"/>
                  <a:gd name="connsiteY0" fmla="*/ 698500 h 698500"/>
                  <a:gd name="connsiteX1" fmla="*/ 149225 w 1104900"/>
                  <a:gd name="connsiteY1" fmla="*/ 565150 h 698500"/>
                  <a:gd name="connsiteX2" fmla="*/ 346075 w 1104900"/>
                  <a:gd name="connsiteY2" fmla="*/ 476250 h 698500"/>
                  <a:gd name="connsiteX3" fmla="*/ 504825 w 1104900"/>
                  <a:gd name="connsiteY3" fmla="*/ 396875 h 698500"/>
                  <a:gd name="connsiteX4" fmla="*/ 631825 w 1104900"/>
                  <a:gd name="connsiteY4" fmla="*/ 307975 h 698500"/>
                  <a:gd name="connsiteX5" fmla="*/ 736600 w 1104900"/>
                  <a:gd name="connsiteY5" fmla="*/ 196850 h 698500"/>
                  <a:gd name="connsiteX6" fmla="*/ 876300 w 1104900"/>
                  <a:gd name="connsiteY6" fmla="*/ 85725 h 698500"/>
                  <a:gd name="connsiteX7" fmla="*/ 1104900 w 1104900"/>
                  <a:gd name="connsiteY7" fmla="*/ 0 h 698500"/>
                  <a:gd name="connsiteX0" fmla="*/ 0 w 1104900"/>
                  <a:gd name="connsiteY0" fmla="*/ 698500 h 698500"/>
                  <a:gd name="connsiteX1" fmla="*/ 158750 w 1104900"/>
                  <a:gd name="connsiteY1" fmla="*/ 581818 h 698500"/>
                  <a:gd name="connsiteX2" fmla="*/ 346075 w 1104900"/>
                  <a:gd name="connsiteY2" fmla="*/ 476250 h 698500"/>
                  <a:gd name="connsiteX3" fmla="*/ 504825 w 1104900"/>
                  <a:gd name="connsiteY3" fmla="*/ 396875 h 698500"/>
                  <a:gd name="connsiteX4" fmla="*/ 631825 w 1104900"/>
                  <a:gd name="connsiteY4" fmla="*/ 307975 h 698500"/>
                  <a:gd name="connsiteX5" fmla="*/ 736600 w 1104900"/>
                  <a:gd name="connsiteY5" fmla="*/ 196850 h 698500"/>
                  <a:gd name="connsiteX6" fmla="*/ 876300 w 1104900"/>
                  <a:gd name="connsiteY6" fmla="*/ 85725 h 698500"/>
                  <a:gd name="connsiteX7" fmla="*/ 1104900 w 1104900"/>
                  <a:gd name="connsiteY7" fmla="*/ 0 h 698500"/>
                  <a:gd name="connsiteX0" fmla="*/ 0 w 1104900"/>
                  <a:gd name="connsiteY0" fmla="*/ 698500 h 698500"/>
                  <a:gd name="connsiteX1" fmla="*/ 158750 w 1104900"/>
                  <a:gd name="connsiteY1" fmla="*/ 581818 h 698500"/>
                  <a:gd name="connsiteX2" fmla="*/ 346075 w 1104900"/>
                  <a:gd name="connsiteY2" fmla="*/ 476250 h 698500"/>
                  <a:gd name="connsiteX3" fmla="*/ 504825 w 1104900"/>
                  <a:gd name="connsiteY3" fmla="*/ 396875 h 698500"/>
                  <a:gd name="connsiteX4" fmla="*/ 631825 w 1104900"/>
                  <a:gd name="connsiteY4" fmla="*/ 307975 h 698500"/>
                  <a:gd name="connsiteX5" fmla="*/ 755650 w 1104900"/>
                  <a:gd name="connsiteY5" fmla="*/ 196850 h 698500"/>
                  <a:gd name="connsiteX6" fmla="*/ 876300 w 1104900"/>
                  <a:gd name="connsiteY6" fmla="*/ 85725 h 698500"/>
                  <a:gd name="connsiteX7" fmla="*/ 1104900 w 1104900"/>
                  <a:gd name="connsiteY7" fmla="*/ 0 h 69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900" h="698500">
                    <a:moveTo>
                      <a:pt x="0" y="698500"/>
                    </a:moveTo>
                    <a:lnTo>
                      <a:pt x="158750" y="581818"/>
                    </a:lnTo>
                    <a:lnTo>
                      <a:pt x="346075" y="476250"/>
                    </a:lnTo>
                    <a:lnTo>
                      <a:pt x="504825" y="396875"/>
                    </a:lnTo>
                    <a:lnTo>
                      <a:pt x="631825" y="307975"/>
                    </a:lnTo>
                    <a:lnTo>
                      <a:pt x="755650" y="196850"/>
                    </a:lnTo>
                    <a:lnTo>
                      <a:pt x="876300" y="85725"/>
                    </a:lnTo>
                    <a:lnTo>
                      <a:pt x="110490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Freeform 35"/>
              <p:cNvSpPr/>
              <p:nvPr/>
            </p:nvSpPr>
            <p:spPr>
              <a:xfrm>
                <a:off x="4321175" y="2531368"/>
                <a:ext cx="1041400" cy="688975"/>
              </a:xfrm>
              <a:custGeom>
                <a:avLst/>
                <a:gdLst>
                  <a:gd name="connsiteX0" fmla="*/ 0 w 1041400"/>
                  <a:gd name="connsiteY0" fmla="*/ 688975 h 688975"/>
                  <a:gd name="connsiteX1" fmla="*/ 136525 w 1041400"/>
                  <a:gd name="connsiteY1" fmla="*/ 542925 h 688975"/>
                  <a:gd name="connsiteX2" fmla="*/ 320675 w 1041400"/>
                  <a:gd name="connsiteY2" fmla="*/ 454025 h 688975"/>
                  <a:gd name="connsiteX3" fmla="*/ 450850 w 1041400"/>
                  <a:gd name="connsiteY3" fmla="*/ 377825 h 688975"/>
                  <a:gd name="connsiteX4" fmla="*/ 593725 w 1041400"/>
                  <a:gd name="connsiteY4" fmla="*/ 292100 h 688975"/>
                  <a:gd name="connsiteX5" fmla="*/ 669925 w 1041400"/>
                  <a:gd name="connsiteY5" fmla="*/ 200025 h 688975"/>
                  <a:gd name="connsiteX6" fmla="*/ 815975 w 1041400"/>
                  <a:gd name="connsiteY6" fmla="*/ 76200 h 688975"/>
                  <a:gd name="connsiteX7" fmla="*/ 1041400 w 1041400"/>
                  <a:gd name="connsiteY7" fmla="*/ 0 h 688975"/>
                  <a:gd name="connsiteX0" fmla="*/ 0 w 1041400"/>
                  <a:gd name="connsiteY0" fmla="*/ 688975 h 688975"/>
                  <a:gd name="connsiteX1" fmla="*/ 143669 w 1041400"/>
                  <a:gd name="connsiteY1" fmla="*/ 573881 h 688975"/>
                  <a:gd name="connsiteX2" fmla="*/ 320675 w 1041400"/>
                  <a:gd name="connsiteY2" fmla="*/ 454025 h 688975"/>
                  <a:gd name="connsiteX3" fmla="*/ 450850 w 1041400"/>
                  <a:gd name="connsiteY3" fmla="*/ 377825 h 688975"/>
                  <a:gd name="connsiteX4" fmla="*/ 593725 w 1041400"/>
                  <a:gd name="connsiteY4" fmla="*/ 292100 h 688975"/>
                  <a:gd name="connsiteX5" fmla="*/ 669925 w 1041400"/>
                  <a:gd name="connsiteY5" fmla="*/ 200025 h 688975"/>
                  <a:gd name="connsiteX6" fmla="*/ 815975 w 1041400"/>
                  <a:gd name="connsiteY6" fmla="*/ 76200 h 688975"/>
                  <a:gd name="connsiteX7" fmla="*/ 1041400 w 1041400"/>
                  <a:gd name="connsiteY7" fmla="*/ 0 h 688975"/>
                  <a:gd name="connsiteX0" fmla="*/ 0 w 1041400"/>
                  <a:gd name="connsiteY0" fmla="*/ 688975 h 688975"/>
                  <a:gd name="connsiteX1" fmla="*/ 143669 w 1041400"/>
                  <a:gd name="connsiteY1" fmla="*/ 573881 h 688975"/>
                  <a:gd name="connsiteX2" fmla="*/ 320675 w 1041400"/>
                  <a:gd name="connsiteY2" fmla="*/ 454025 h 688975"/>
                  <a:gd name="connsiteX3" fmla="*/ 450850 w 1041400"/>
                  <a:gd name="connsiteY3" fmla="*/ 377825 h 688975"/>
                  <a:gd name="connsiteX4" fmla="*/ 593725 w 1041400"/>
                  <a:gd name="connsiteY4" fmla="*/ 292100 h 688975"/>
                  <a:gd name="connsiteX5" fmla="*/ 710407 w 1041400"/>
                  <a:gd name="connsiteY5" fmla="*/ 176212 h 688975"/>
                  <a:gd name="connsiteX6" fmla="*/ 815975 w 1041400"/>
                  <a:gd name="connsiteY6" fmla="*/ 76200 h 688975"/>
                  <a:gd name="connsiteX7" fmla="*/ 1041400 w 1041400"/>
                  <a:gd name="connsiteY7" fmla="*/ 0 h 68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1400" h="688975">
                    <a:moveTo>
                      <a:pt x="0" y="688975"/>
                    </a:moveTo>
                    <a:lnTo>
                      <a:pt x="143669" y="573881"/>
                    </a:lnTo>
                    <a:lnTo>
                      <a:pt x="320675" y="454025"/>
                    </a:lnTo>
                    <a:lnTo>
                      <a:pt x="450850" y="377825"/>
                    </a:lnTo>
                    <a:lnTo>
                      <a:pt x="593725" y="292100"/>
                    </a:lnTo>
                    <a:lnTo>
                      <a:pt x="710407" y="176212"/>
                    </a:lnTo>
                    <a:lnTo>
                      <a:pt x="815975" y="76200"/>
                    </a:lnTo>
                    <a:lnTo>
                      <a:pt x="104140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Freeform 37"/>
              <p:cNvSpPr/>
              <p:nvPr/>
            </p:nvSpPr>
            <p:spPr>
              <a:xfrm>
                <a:off x="4143375" y="2420243"/>
                <a:ext cx="968375" cy="676275"/>
              </a:xfrm>
              <a:custGeom>
                <a:avLst/>
                <a:gdLst>
                  <a:gd name="connsiteX0" fmla="*/ 0 w 968375"/>
                  <a:gd name="connsiteY0" fmla="*/ 676275 h 676275"/>
                  <a:gd name="connsiteX1" fmla="*/ 107950 w 968375"/>
                  <a:gd name="connsiteY1" fmla="*/ 508000 h 676275"/>
                  <a:gd name="connsiteX2" fmla="*/ 295275 w 968375"/>
                  <a:gd name="connsiteY2" fmla="*/ 425450 h 676275"/>
                  <a:gd name="connsiteX3" fmla="*/ 428625 w 968375"/>
                  <a:gd name="connsiteY3" fmla="*/ 346075 h 676275"/>
                  <a:gd name="connsiteX4" fmla="*/ 555625 w 968375"/>
                  <a:gd name="connsiteY4" fmla="*/ 260350 h 676275"/>
                  <a:gd name="connsiteX5" fmla="*/ 612775 w 968375"/>
                  <a:gd name="connsiteY5" fmla="*/ 168275 h 676275"/>
                  <a:gd name="connsiteX6" fmla="*/ 755650 w 968375"/>
                  <a:gd name="connsiteY6" fmla="*/ 69850 h 676275"/>
                  <a:gd name="connsiteX7" fmla="*/ 968375 w 968375"/>
                  <a:gd name="connsiteY7" fmla="*/ 0 h 676275"/>
                  <a:gd name="connsiteX0" fmla="*/ 0 w 968375"/>
                  <a:gd name="connsiteY0" fmla="*/ 676275 h 676275"/>
                  <a:gd name="connsiteX1" fmla="*/ 134144 w 968375"/>
                  <a:gd name="connsiteY1" fmla="*/ 536575 h 676275"/>
                  <a:gd name="connsiteX2" fmla="*/ 295275 w 968375"/>
                  <a:gd name="connsiteY2" fmla="*/ 425450 h 676275"/>
                  <a:gd name="connsiteX3" fmla="*/ 428625 w 968375"/>
                  <a:gd name="connsiteY3" fmla="*/ 346075 h 676275"/>
                  <a:gd name="connsiteX4" fmla="*/ 555625 w 968375"/>
                  <a:gd name="connsiteY4" fmla="*/ 260350 h 676275"/>
                  <a:gd name="connsiteX5" fmla="*/ 612775 w 968375"/>
                  <a:gd name="connsiteY5" fmla="*/ 168275 h 676275"/>
                  <a:gd name="connsiteX6" fmla="*/ 755650 w 968375"/>
                  <a:gd name="connsiteY6" fmla="*/ 69850 h 676275"/>
                  <a:gd name="connsiteX7" fmla="*/ 968375 w 968375"/>
                  <a:gd name="connsiteY7" fmla="*/ 0 h 676275"/>
                  <a:gd name="connsiteX0" fmla="*/ 0 w 968375"/>
                  <a:gd name="connsiteY0" fmla="*/ 676275 h 676275"/>
                  <a:gd name="connsiteX1" fmla="*/ 134144 w 968375"/>
                  <a:gd name="connsiteY1" fmla="*/ 536575 h 676275"/>
                  <a:gd name="connsiteX2" fmla="*/ 295275 w 968375"/>
                  <a:gd name="connsiteY2" fmla="*/ 425450 h 676275"/>
                  <a:gd name="connsiteX3" fmla="*/ 428625 w 968375"/>
                  <a:gd name="connsiteY3" fmla="*/ 346075 h 676275"/>
                  <a:gd name="connsiteX4" fmla="*/ 555625 w 968375"/>
                  <a:gd name="connsiteY4" fmla="*/ 260350 h 676275"/>
                  <a:gd name="connsiteX5" fmla="*/ 638969 w 968375"/>
                  <a:gd name="connsiteY5" fmla="*/ 168275 h 676275"/>
                  <a:gd name="connsiteX6" fmla="*/ 755650 w 968375"/>
                  <a:gd name="connsiteY6" fmla="*/ 69850 h 676275"/>
                  <a:gd name="connsiteX7" fmla="*/ 968375 w 968375"/>
                  <a:gd name="connsiteY7" fmla="*/ 0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8375" h="676275">
                    <a:moveTo>
                      <a:pt x="0" y="676275"/>
                    </a:moveTo>
                    <a:lnTo>
                      <a:pt x="134144" y="536575"/>
                    </a:lnTo>
                    <a:lnTo>
                      <a:pt x="295275" y="425450"/>
                    </a:lnTo>
                    <a:lnTo>
                      <a:pt x="428625" y="346075"/>
                    </a:lnTo>
                    <a:lnTo>
                      <a:pt x="555625" y="260350"/>
                    </a:lnTo>
                    <a:lnTo>
                      <a:pt x="638969" y="168275"/>
                    </a:lnTo>
                    <a:lnTo>
                      <a:pt x="755650" y="69850"/>
                    </a:lnTo>
                    <a:lnTo>
                      <a:pt x="96837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reeform 39"/>
              <p:cNvSpPr/>
              <p:nvPr/>
            </p:nvSpPr>
            <p:spPr>
              <a:xfrm>
                <a:off x="4000500" y="2347218"/>
                <a:ext cx="892175" cy="644525"/>
              </a:xfrm>
              <a:custGeom>
                <a:avLst/>
                <a:gdLst>
                  <a:gd name="connsiteX0" fmla="*/ 0 w 892175"/>
                  <a:gd name="connsiteY0" fmla="*/ 644525 h 644525"/>
                  <a:gd name="connsiteX1" fmla="*/ 60325 w 892175"/>
                  <a:gd name="connsiteY1" fmla="*/ 476250 h 644525"/>
                  <a:gd name="connsiteX2" fmla="*/ 193675 w 892175"/>
                  <a:gd name="connsiteY2" fmla="*/ 381000 h 644525"/>
                  <a:gd name="connsiteX3" fmla="*/ 342900 w 892175"/>
                  <a:gd name="connsiteY3" fmla="*/ 311150 h 644525"/>
                  <a:gd name="connsiteX4" fmla="*/ 441325 w 892175"/>
                  <a:gd name="connsiteY4" fmla="*/ 228600 h 644525"/>
                  <a:gd name="connsiteX5" fmla="*/ 552450 w 892175"/>
                  <a:gd name="connsiteY5" fmla="*/ 130175 h 644525"/>
                  <a:gd name="connsiteX6" fmla="*/ 676275 w 892175"/>
                  <a:gd name="connsiteY6" fmla="*/ 53975 h 644525"/>
                  <a:gd name="connsiteX7" fmla="*/ 892175 w 892175"/>
                  <a:gd name="connsiteY7" fmla="*/ 0 h 644525"/>
                  <a:gd name="connsiteX0" fmla="*/ 0 w 892175"/>
                  <a:gd name="connsiteY0" fmla="*/ 644525 h 644525"/>
                  <a:gd name="connsiteX1" fmla="*/ 105569 w 892175"/>
                  <a:gd name="connsiteY1" fmla="*/ 483394 h 644525"/>
                  <a:gd name="connsiteX2" fmla="*/ 193675 w 892175"/>
                  <a:gd name="connsiteY2" fmla="*/ 381000 h 644525"/>
                  <a:gd name="connsiteX3" fmla="*/ 342900 w 892175"/>
                  <a:gd name="connsiteY3" fmla="*/ 311150 h 644525"/>
                  <a:gd name="connsiteX4" fmla="*/ 441325 w 892175"/>
                  <a:gd name="connsiteY4" fmla="*/ 228600 h 644525"/>
                  <a:gd name="connsiteX5" fmla="*/ 552450 w 892175"/>
                  <a:gd name="connsiteY5" fmla="*/ 130175 h 644525"/>
                  <a:gd name="connsiteX6" fmla="*/ 676275 w 892175"/>
                  <a:gd name="connsiteY6" fmla="*/ 53975 h 644525"/>
                  <a:gd name="connsiteX7" fmla="*/ 892175 w 892175"/>
                  <a:gd name="connsiteY7" fmla="*/ 0 h 644525"/>
                  <a:gd name="connsiteX0" fmla="*/ 0 w 892175"/>
                  <a:gd name="connsiteY0" fmla="*/ 644525 h 644525"/>
                  <a:gd name="connsiteX1" fmla="*/ 105569 w 892175"/>
                  <a:gd name="connsiteY1" fmla="*/ 483394 h 644525"/>
                  <a:gd name="connsiteX2" fmla="*/ 193675 w 892175"/>
                  <a:gd name="connsiteY2" fmla="*/ 381000 h 644525"/>
                  <a:gd name="connsiteX3" fmla="*/ 340519 w 892175"/>
                  <a:gd name="connsiteY3" fmla="*/ 304006 h 644525"/>
                  <a:gd name="connsiteX4" fmla="*/ 441325 w 892175"/>
                  <a:gd name="connsiteY4" fmla="*/ 228600 h 644525"/>
                  <a:gd name="connsiteX5" fmla="*/ 552450 w 892175"/>
                  <a:gd name="connsiteY5" fmla="*/ 130175 h 644525"/>
                  <a:gd name="connsiteX6" fmla="*/ 676275 w 892175"/>
                  <a:gd name="connsiteY6" fmla="*/ 53975 h 644525"/>
                  <a:gd name="connsiteX7" fmla="*/ 892175 w 892175"/>
                  <a:gd name="connsiteY7" fmla="*/ 0 h 64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2175" h="644525">
                    <a:moveTo>
                      <a:pt x="0" y="644525"/>
                    </a:moveTo>
                    <a:lnTo>
                      <a:pt x="105569" y="483394"/>
                    </a:lnTo>
                    <a:lnTo>
                      <a:pt x="193675" y="381000"/>
                    </a:lnTo>
                    <a:lnTo>
                      <a:pt x="340519" y="304006"/>
                    </a:lnTo>
                    <a:lnTo>
                      <a:pt x="441325" y="228600"/>
                    </a:lnTo>
                    <a:lnTo>
                      <a:pt x="552450" y="130175"/>
                    </a:lnTo>
                    <a:lnTo>
                      <a:pt x="676275" y="53975"/>
                    </a:lnTo>
                    <a:lnTo>
                      <a:pt x="89217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Freeform 41"/>
              <p:cNvSpPr/>
              <p:nvPr/>
            </p:nvSpPr>
            <p:spPr>
              <a:xfrm>
                <a:off x="3854450" y="2353568"/>
                <a:ext cx="762000" cy="558800"/>
              </a:xfrm>
              <a:custGeom>
                <a:avLst/>
                <a:gdLst>
                  <a:gd name="connsiteX0" fmla="*/ 0 w 762000"/>
                  <a:gd name="connsiteY0" fmla="*/ 558800 h 558800"/>
                  <a:gd name="connsiteX1" fmla="*/ 50800 w 762000"/>
                  <a:gd name="connsiteY1" fmla="*/ 434975 h 558800"/>
                  <a:gd name="connsiteX2" fmla="*/ 158750 w 762000"/>
                  <a:gd name="connsiteY2" fmla="*/ 339725 h 558800"/>
                  <a:gd name="connsiteX3" fmla="*/ 317500 w 762000"/>
                  <a:gd name="connsiteY3" fmla="*/ 273050 h 558800"/>
                  <a:gd name="connsiteX4" fmla="*/ 454025 w 762000"/>
                  <a:gd name="connsiteY4" fmla="*/ 184150 h 558800"/>
                  <a:gd name="connsiteX5" fmla="*/ 584200 w 762000"/>
                  <a:gd name="connsiteY5" fmla="*/ 104775 h 558800"/>
                  <a:gd name="connsiteX6" fmla="*/ 704850 w 762000"/>
                  <a:gd name="connsiteY6" fmla="*/ 19050 h 558800"/>
                  <a:gd name="connsiteX7" fmla="*/ 762000 w 762000"/>
                  <a:gd name="connsiteY7" fmla="*/ 0 h 5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2000" h="558800">
                    <a:moveTo>
                      <a:pt x="0" y="558800"/>
                    </a:moveTo>
                    <a:lnTo>
                      <a:pt x="50800" y="434975"/>
                    </a:lnTo>
                    <a:lnTo>
                      <a:pt x="158750" y="339725"/>
                    </a:lnTo>
                    <a:lnTo>
                      <a:pt x="317500" y="273050"/>
                    </a:lnTo>
                    <a:lnTo>
                      <a:pt x="454025" y="184150"/>
                    </a:lnTo>
                    <a:lnTo>
                      <a:pt x="584200" y="104775"/>
                    </a:lnTo>
                    <a:lnTo>
                      <a:pt x="704850" y="19050"/>
                    </a:lnTo>
                    <a:lnTo>
                      <a:pt x="76200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86" name="Group 85"/>
          <p:cNvGrpSpPr/>
          <p:nvPr/>
        </p:nvGrpSpPr>
        <p:grpSpPr>
          <a:xfrm>
            <a:off x="6447695" y="2317149"/>
            <a:ext cx="2498725" cy="1765702"/>
            <a:chOff x="6447695" y="2317149"/>
            <a:chExt cx="2498725" cy="1765702"/>
          </a:xfrm>
        </p:grpSpPr>
        <p:pic>
          <p:nvPicPr>
            <p:cNvPr id="47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20729500">
              <a:off x="6489983" y="2317149"/>
              <a:ext cx="2418770" cy="1765702"/>
            </a:xfrm>
            <a:prstGeom prst="rect">
              <a:avLst/>
            </a:prstGeom>
            <a:noFill/>
            <a:effectLst>
              <a:outerShdw blurRad="76200" dir="6420000" sy="23000" kx="-1200000" algn="bl" rotWithShape="0">
                <a:prstClr val="black">
                  <a:alpha val="2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8" name="Group 47"/>
            <p:cNvGrpSpPr/>
            <p:nvPr/>
          </p:nvGrpSpPr>
          <p:grpSpPr>
            <a:xfrm>
              <a:off x="6447695" y="2344044"/>
              <a:ext cx="2498725" cy="1711325"/>
              <a:chOff x="3632200" y="2603500"/>
              <a:chExt cx="2498725" cy="1711325"/>
            </a:xfrm>
          </p:grpSpPr>
          <p:sp>
            <p:nvSpPr>
              <p:cNvPr id="49" name="Freeform 48"/>
              <p:cNvSpPr/>
              <p:nvPr/>
            </p:nvSpPr>
            <p:spPr>
              <a:xfrm>
                <a:off x="3770313" y="3038475"/>
                <a:ext cx="1436688" cy="1009650"/>
              </a:xfrm>
              <a:custGeom>
                <a:avLst/>
                <a:gdLst>
                  <a:gd name="connsiteX0" fmla="*/ 0 w 1450975"/>
                  <a:gd name="connsiteY0" fmla="*/ 0 h 1009650"/>
                  <a:gd name="connsiteX1" fmla="*/ 127000 w 1450975"/>
                  <a:gd name="connsiteY1" fmla="*/ 0 h 1009650"/>
                  <a:gd name="connsiteX2" fmla="*/ 263525 w 1450975"/>
                  <a:gd name="connsiteY2" fmla="*/ 19050 h 1009650"/>
                  <a:gd name="connsiteX3" fmla="*/ 434975 w 1450975"/>
                  <a:gd name="connsiteY3" fmla="*/ 79375 h 1009650"/>
                  <a:gd name="connsiteX4" fmla="*/ 584200 w 1450975"/>
                  <a:gd name="connsiteY4" fmla="*/ 187325 h 1009650"/>
                  <a:gd name="connsiteX5" fmla="*/ 781050 w 1450975"/>
                  <a:gd name="connsiteY5" fmla="*/ 355600 h 1009650"/>
                  <a:gd name="connsiteX6" fmla="*/ 1035050 w 1450975"/>
                  <a:gd name="connsiteY6" fmla="*/ 622300 h 1009650"/>
                  <a:gd name="connsiteX7" fmla="*/ 1225550 w 1450975"/>
                  <a:gd name="connsiteY7" fmla="*/ 831850 h 1009650"/>
                  <a:gd name="connsiteX8" fmla="*/ 1450975 w 1450975"/>
                  <a:gd name="connsiteY8" fmla="*/ 1009650 h 1009650"/>
                  <a:gd name="connsiteX0" fmla="*/ 0 w 1417638"/>
                  <a:gd name="connsiteY0" fmla="*/ 2382 h 1009650"/>
                  <a:gd name="connsiteX1" fmla="*/ 93663 w 1417638"/>
                  <a:gd name="connsiteY1" fmla="*/ 0 h 1009650"/>
                  <a:gd name="connsiteX2" fmla="*/ 230188 w 1417638"/>
                  <a:gd name="connsiteY2" fmla="*/ 19050 h 1009650"/>
                  <a:gd name="connsiteX3" fmla="*/ 401638 w 1417638"/>
                  <a:gd name="connsiteY3" fmla="*/ 79375 h 1009650"/>
                  <a:gd name="connsiteX4" fmla="*/ 550863 w 1417638"/>
                  <a:gd name="connsiteY4" fmla="*/ 187325 h 1009650"/>
                  <a:gd name="connsiteX5" fmla="*/ 747713 w 1417638"/>
                  <a:gd name="connsiteY5" fmla="*/ 355600 h 1009650"/>
                  <a:gd name="connsiteX6" fmla="*/ 1001713 w 1417638"/>
                  <a:gd name="connsiteY6" fmla="*/ 622300 h 1009650"/>
                  <a:gd name="connsiteX7" fmla="*/ 1192213 w 1417638"/>
                  <a:gd name="connsiteY7" fmla="*/ 831850 h 1009650"/>
                  <a:gd name="connsiteX8" fmla="*/ 1417638 w 1417638"/>
                  <a:gd name="connsiteY8" fmla="*/ 1009650 h 1009650"/>
                  <a:gd name="connsiteX0" fmla="*/ 0 w 1436688"/>
                  <a:gd name="connsiteY0" fmla="*/ 0 h 1009650"/>
                  <a:gd name="connsiteX1" fmla="*/ 112713 w 1436688"/>
                  <a:gd name="connsiteY1" fmla="*/ 0 h 1009650"/>
                  <a:gd name="connsiteX2" fmla="*/ 249238 w 1436688"/>
                  <a:gd name="connsiteY2" fmla="*/ 19050 h 1009650"/>
                  <a:gd name="connsiteX3" fmla="*/ 420688 w 1436688"/>
                  <a:gd name="connsiteY3" fmla="*/ 79375 h 1009650"/>
                  <a:gd name="connsiteX4" fmla="*/ 569913 w 1436688"/>
                  <a:gd name="connsiteY4" fmla="*/ 187325 h 1009650"/>
                  <a:gd name="connsiteX5" fmla="*/ 766763 w 1436688"/>
                  <a:gd name="connsiteY5" fmla="*/ 355600 h 1009650"/>
                  <a:gd name="connsiteX6" fmla="*/ 1020763 w 1436688"/>
                  <a:gd name="connsiteY6" fmla="*/ 622300 h 1009650"/>
                  <a:gd name="connsiteX7" fmla="*/ 1211263 w 1436688"/>
                  <a:gd name="connsiteY7" fmla="*/ 831850 h 1009650"/>
                  <a:gd name="connsiteX8" fmla="*/ 1436688 w 1436688"/>
                  <a:gd name="connsiteY8" fmla="*/ 1009650 h 1009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36688" h="1009650">
                    <a:moveTo>
                      <a:pt x="0" y="0"/>
                    </a:moveTo>
                    <a:lnTo>
                      <a:pt x="112713" y="0"/>
                    </a:lnTo>
                    <a:lnTo>
                      <a:pt x="249238" y="19050"/>
                    </a:lnTo>
                    <a:lnTo>
                      <a:pt x="420688" y="79375"/>
                    </a:lnTo>
                    <a:lnTo>
                      <a:pt x="569913" y="187325"/>
                    </a:lnTo>
                    <a:lnTo>
                      <a:pt x="766763" y="355600"/>
                    </a:lnTo>
                    <a:lnTo>
                      <a:pt x="1020763" y="622300"/>
                    </a:lnTo>
                    <a:lnTo>
                      <a:pt x="1211263" y="831850"/>
                    </a:lnTo>
                    <a:lnTo>
                      <a:pt x="1436688" y="100965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 49"/>
              <p:cNvSpPr/>
              <p:nvPr/>
            </p:nvSpPr>
            <p:spPr>
              <a:xfrm>
                <a:off x="3898900" y="2949575"/>
                <a:ext cx="1466850" cy="974725"/>
              </a:xfrm>
              <a:custGeom>
                <a:avLst/>
                <a:gdLst>
                  <a:gd name="connsiteX0" fmla="*/ 0 w 1466850"/>
                  <a:gd name="connsiteY0" fmla="*/ 0 h 974725"/>
                  <a:gd name="connsiteX1" fmla="*/ 127000 w 1466850"/>
                  <a:gd name="connsiteY1" fmla="*/ 0 h 974725"/>
                  <a:gd name="connsiteX2" fmla="*/ 279400 w 1466850"/>
                  <a:gd name="connsiteY2" fmla="*/ 22225 h 974725"/>
                  <a:gd name="connsiteX3" fmla="*/ 454025 w 1466850"/>
                  <a:gd name="connsiteY3" fmla="*/ 88900 h 974725"/>
                  <a:gd name="connsiteX4" fmla="*/ 641350 w 1466850"/>
                  <a:gd name="connsiteY4" fmla="*/ 222250 h 974725"/>
                  <a:gd name="connsiteX5" fmla="*/ 831850 w 1466850"/>
                  <a:gd name="connsiteY5" fmla="*/ 374650 h 974725"/>
                  <a:gd name="connsiteX6" fmla="*/ 996950 w 1466850"/>
                  <a:gd name="connsiteY6" fmla="*/ 533400 h 974725"/>
                  <a:gd name="connsiteX7" fmla="*/ 1304925 w 1466850"/>
                  <a:gd name="connsiteY7" fmla="*/ 885825 h 974725"/>
                  <a:gd name="connsiteX8" fmla="*/ 1466850 w 1466850"/>
                  <a:gd name="connsiteY8" fmla="*/ 974725 h 974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66850" h="974725">
                    <a:moveTo>
                      <a:pt x="0" y="0"/>
                    </a:moveTo>
                    <a:lnTo>
                      <a:pt x="127000" y="0"/>
                    </a:lnTo>
                    <a:lnTo>
                      <a:pt x="279400" y="22225"/>
                    </a:lnTo>
                    <a:lnTo>
                      <a:pt x="454025" y="88900"/>
                    </a:lnTo>
                    <a:lnTo>
                      <a:pt x="641350" y="222250"/>
                    </a:lnTo>
                    <a:lnTo>
                      <a:pt x="831850" y="374650"/>
                    </a:lnTo>
                    <a:lnTo>
                      <a:pt x="996950" y="533400"/>
                    </a:lnTo>
                    <a:lnTo>
                      <a:pt x="1304925" y="885825"/>
                    </a:lnTo>
                    <a:lnTo>
                      <a:pt x="1466850" y="974725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 50"/>
              <p:cNvSpPr/>
              <p:nvPr/>
            </p:nvSpPr>
            <p:spPr>
              <a:xfrm>
                <a:off x="4038600" y="2870200"/>
                <a:ext cx="1466850" cy="981075"/>
              </a:xfrm>
              <a:custGeom>
                <a:avLst/>
                <a:gdLst>
                  <a:gd name="connsiteX0" fmla="*/ 0 w 1466850"/>
                  <a:gd name="connsiteY0" fmla="*/ 0 h 981075"/>
                  <a:gd name="connsiteX1" fmla="*/ 133350 w 1466850"/>
                  <a:gd name="connsiteY1" fmla="*/ 9525 h 981075"/>
                  <a:gd name="connsiteX2" fmla="*/ 285750 w 1466850"/>
                  <a:gd name="connsiteY2" fmla="*/ 38100 h 981075"/>
                  <a:gd name="connsiteX3" fmla="*/ 438150 w 1466850"/>
                  <a:gd name="connsiteY3" fmla="*/ 101600 h 981075"/>
                  <a:gd name="connsiteX4" fmla="*/ 574675 w 1466850"/>
                  <a:gd name="connsiteY4" fmla="*/ 174625 h 981075"/>
                  <a:gd name="connsiteX5" fmla="*/ 787400 w 1466850"/>
                  <a:gd name="connsiteY5" fmla="*/ 346075 h 981075"/>
                  <a:gd name="connsiteX6" fmla="*/ 971550 w 1466850"/>
                  <a:gd name="connsiteY6" fmla="*/ 485775 h 981075"/>
                  <a:gd name="connsiteX7" fmla="*/ 1152525 w 1466850"/>
                  <a:gd name="connsiteY7" fmla="*/ 676275 h 981075"/>
                  <a:gd name="connsiteX8" fmla="*/ 1298575 w 1466850"/>
                  <a:gd name="connsiteY8" fmla="*/ 879475 h 981075"/>
                  <a:gd name="connsiteX9" fmla="*/ 1466850 w 1466850"/>
                  <a:gd name="connsiteY9" fmla="*/ 981075 h 98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6850" h="981075">
                    <a:moveTo>
                      <a:pt x="0" y="0"/>
                    </a:moveTo>
                    <a:lnTo>
                      <a:pt x="133350" y="9525"/>
                    </a:lnTo>
                    <a:lnTo>
                      <a:pt x="285750" y="38100"/>
                    </a:lnTo>
                    <a:lnTo>
                      <a:pt x="438150" y="101600"/>
                    </a:lnTo>
                    <a:lnTo>
                      <a:pt x="574675" y="174625"/>
                    </a:lnTo>
                    <a:lnTo>
                      <a:pt x="787400" y="346075"/>
                    </a:lnTo>
                    <a:lnTo>
                      <a:pt x="971550" y="485775"/>
                    </a:lnTo>
                    <a:lnTo>
                      <a:pt x="1152525" y="676275"/>
                    </a:lnTo>
                    <a:lnTo>
                      <a:pt x="1298575" y="879475"/>
                    </a:lnTo>
                    <a:lnTo>
                      <a:pt x="1466850" y="981075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 51"/>
              <p:cNvSpPr/>
              <p:nvPr/>
            </p:nvSpPr>
            <p:spPr>
              <a:xfrm>
                <a:off x="4203700" y="2800350"/>
                <a:ext cx="1431925" cy="993775"/>
              </a:xfrm>
              <a:custGeom>
                <a:avLst/>
                <a:gdLst>
                  <a:gd name="connsiteX0" fmla="*/ 0 w 1431925"/>
                  <a:gd name="connsiteY0" fmla="*/ 0 h 993775"/>
                  <a:gd name="connsiteX1" fmla="*/ 142875 w 1431925"/>
                  <a:gd name="connsiteY1" fmla="*/ 3175 h 993775"/>
                  <a:gd name="connsiteX2" fmla="*/ 276225 w 1431925"/>
                  <a:gd name="connsiteY2" fmla="*/ 41275 h 993775"/>
                  <a:gd name="connsiteX3" fmla="*/ 387350 w 1431925"/>
                  <a:gd name="connsiteY3" fmla="*/ 88900 h 993775"/>
                  <a:gd name="connsiteX4" fmla="*/ 533400 w 1431925"/>
                  <a:gd name="connsiteY4" fmla="*/ 161925 h 993775"/>
                  <a:gd name="connsiteX5" fmla="*/ 676275 w 1431925"/>
                  <a:gd name="connsiteY5" fmla="*/ 266700 h 993775"/>
                  <a:gd name="connsiteX6" fmla="*/ 866775 w 1431925"/>
                  <a:gd name="connsiteY6" fmla="*/ 419100 h 993775"/>
                  <a:gd name="connsiteX7" fmla="*/ 1038225 w 1431925"/>
                  <a:gd name="connsiteY7" fmla="*/ 571500 h 993775"/>
                  <a:gd name="connsiteX8" fmla="*/ 1181100 w 1431925"/>
                  <a:gd name="connsiteY8" fmla="*/ 733425 h 993775"/>
                  <a:gd name="connsiteX9" fmla="*/ 1270000 w 1431925"/>
                  <a:gd name="connsiteY9" fmla="*/ 854075 h 993775"/>
                  <a:gd name="connsiteX10" fmla="*/ 1431925 w 1431925"/>
                  <a:gd name="connsiteY10" fmla="*/ 993775 h 993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31925" h="993775">
                    <a:moveTo>
                      <a:pt x="0" y="0"/>
                    </a:moveTo>
                    <a:lnTo>
                      <a:pt x="142875" y="3175"/>
                    </a:lnTo>
                    <a:lnTo>
                      <a:pt x="276225" y="41275"/>
                    </a:lnTo>
                    <a:lnTo>
                      <a:pt x="387350" y="88900"/>
                    </a:lnTo>
                    <a:lnTo>
                      <a:pt x="533400" y="161925"/>
                    </a:lnTo>
                    <a:lnTo>
                      <a:pt x="676275" y="266700"/>
                    </a:lnTo>
                    <a:lnTo>
                      <a:pt x="866775" y="419100"/>
                    </a:lnTo>
                    <a:lnTo>
                      <a:pt x="1038225" y="571500"/>
                    </a:lnTo>
                    <a:lnTo>
                      <a:pt x="1181100" y="733425"/>
                    </a:lnTo>
                    <a:lnTo>
                      <a:pt x="1270000" y="854075"/>
                    </a:lnTo>
                    <a:lnTo>
                      <a:pt x="1431925" y="993775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reeform 52"/>
              <p:cNvSpPr/>
              <p:nvPr/>
            </p:nvSpPr>
            <p:spPr>
              <a:xfrm>
                <a:off x="4352926" y="2720975"/>
                <a:ext cx="1422400" cy="952500"/>
              </a:xfrm>
              <a:custGeom>
                <a:avLst/>
                <a:gdLst>
                  <a:gd name="connsiteX0" fmla="*/ 0 w 1381125"/>
                  <a:gd name="connsiteY0" fmla="*/ 6350 h 971550"/>
                  <a:gd name="connsiteX1" fmla="*/ 149225 w 1381125"/>
                  <a:gd name="connsiteY1" fmla="*/ 0 h 971550"/>
                  <a:gd name="connsiteX2" fmla="*/ 273050 w 1381125"/>
                  <a:gd name="connsiteY2" fmla="*/ 41275 h 971550"/>
                  <a:gd name="connsiteX3" fmla="*/ 384175 w 1381125"/>
                  <a:gd name="connsiteY3" fmla="*/ 95250 h 971550"/>
                  <a:gd name="connsiteX4" fmla="*/ 523875 w 1381125"/>
                  <a:gd name="connsiteY4" fmla="*/ 171450 h 971550"/>
                  <a:gd name="connsiteX5" fmla="*/ 657225 w 1381125"/>
                  <a:gd name="connsiteY5" fmla="*/ 273050 h 971550"/>
                  <a:gd name="connsiteX6" fmla="*/ 822325 w 1381125"/>
                  <a:gd name="connsiteY6" fmla="*/ 365125 h 971550"/>
                  <a:gd name="connsiteX7" fmla="*/ 1035050 w 1381125"/>
                  <a:gd name="connsiteY7" fmla="*/ 523875 h 971550"/>
                  <a:gd name="connsiteX8" fmla="*/ 1200150 w 1381125"/>
                  <a:gd name="connsiteY8" fmla="*/ 717550 h 971550"/>
                  <a:gd name="connsiteX9" fmla="*/ 1298575 w 1381125"/>
                  <a:gd name="connsiteY9" fmla="*/ 889000 h 971550"/>
                  <a:gd name="connsiteX10" fmla="*/ 1381125 w 1381125"/>
                  <a:gd name="connsiteY10" fmla="*/ 971550 h 971550"/>
                  <a:gd name="connsiteX0" fmla="*/ 0 w 1431925"/>
                  <a:gd name="connsiteY0" fmla="*/ 6350 h 946150"/>
                  <a:gd name="connsiteX1" fmla="*/ 149225 w 1431925"/>
                  <a:gd name="connsiteY1" fmla="*/ 0 h 946150"/>
                  <a:gd name="connsiteX2" fmla="*/ 273050 w 1431925"/>
                  <a:gd name="connsiteY2" fmla="*/ 41275 h 946150"/>
                  <a:gd name="connsiteX3" fmla="*/ 384175 w 1431925"/>
                  <a:gd name="connsiteY3" fmla="*/ 95250 h 946150"/>
                  <a:gd name="connsiteX4" fmla="*/ 523875 w 1431925"/>
                  <a:gd name="connsiteY4" fmla="*/ 171450 h 946150"/>
                  <a:gd name="connsiteX5" fmla="*/ 657225 w 1431925"/>
                  <a:gd name="connsiteY5" fmla="*/ 273050 h 946150"/>
                  <a:gd name="connsiteX6" fmla="*/ 822325 w 1431925"/>
                  <a:gd name="connsiteY6" fmla="*/ 365125 h 946150"/>
                  <a:gd name="connsiteX7" fmla="*/ 1035050 w 1431925"/>
                  <a:gd name="connsiteY7" fmla="*/ 523875 h 946150"/>
                  <a:gd name="connsiteX8" fmla="*/ 1200150 w 1431925"/>
                  <a:gd name="connsiteY8" fmla="*/ 717550 h 946150"/>
                  <a:gd name="connsiteX9" fmla="*/ 1298575 w 1431925"/>
                  <a:gd name="connsiteY9" fmla="*/ 889000 h 946150"/>
                  <a:gd name="connsiteX10" fmla="*/ 1431925 w 1431925"/>
                  <a:gd name="connsiteY10" fmla="*/ 946150 h 946150"/>
                  <a:gd name="connsiteX0" fmla="*/ 0 w 1431925"/>
                  <a:gd name="connsiteY0" fmla="*/ 6350 h 946150"/>
                  <a:gd name="connsiteX1" fmla="*/ 149225 w 1431925"/>
                  <a:gd name="connsiteY1" fmla="*/ 0 h 946150"/>
                  <a:gd name="connsiteX2" fmla="*/ 273050 w 1431925"/>
                  <a:gd name="connsiteY2" fmla="*/ 41275 h 946150"/>
                  <a:gd name="connsiteX3" fmla="*/ 384175 w 1431925"/>
                  <a:gd name="connsiteY3" fmla="*/ 95250 h 946150"/>
                  <a:gd name="connsiteX4" fmla="*/ 523875 w 1431925"/>
                  <a:gd name="connsiteY4" fmla="*/ 171450 h 946150"/>
                  <a:gd name="connsiteX5" fmla="*/ 657225 w 1431925"/>
                  <a:gd name="connsiteY5" fmla="*/ 273050 h 946150"/>
                  <a:gd name="connsiteX6" fmla="*/ 822325 w 1431925"/>
                  <a:gd name="connsiteY6" fmla="*/ 365125 h 946150"/>
                  <a:gd name="connsiteX7" fmla="*/ 1035050 w 1431925"/>
                  <a:gd name="connsiteY7" fmla="*/ 523875 h 946150"/>
                  <a:gd name="connsiteX8" fmla="*/ 1200150 w 1431925"/>
                  <a:gd name="connsiteY8" fmla="*/ 717550 h 946150"/>
                  <a:gd name="connsiteX9" fmla="*/ 1304925 w 1431925"/>
                  <a:gd name="connsiteY9" fmla="*/ 850900 h 946150"/>
                  <a:gd name="connsiteX10" fmla="*/ 1431925 w 1431925"/>
                  <a:gd name="connsiteY10" fmla="*/ 946150 h 946150"/>
                  <a:gd name="connsiteX0" fmla="*/ 0 w 1422400"/>
                  <a:gd name="connsiteY0" fmla="*/ 0 h 952500"/>
                  <a:gd name="connsiteX1" fmla="*/ 139700 w 1422400"/>
                  <a:gd name="connsiteY1" fmla="*/ 6350 h 952500"/>
                  <a:gd name="connsiteX2" fmla="*/ 263525 w 1422400"/>
                  <a:gd name="connsiteY2" fmla="*/ 47625 h 952500"/>
                  <a:gd name="connsiteX3" fmla="*/ 374650 w 1422400"/>
                  <a:gd name="connsiteY3" fmla="*/ 101600 h 952500"/>
                  <a:gd name="connsiteX4" fmla="*/ 514350 w 1422400"/>
                  <a:gd name="connsiteY4" fmla="*/ 177800 h 952500"/>
                  <a:gd name="connsiteX5" fmla="*/ 647700 w 1422400"/>
                  <a:gd name="connsiteY5" fmla="*/ 279400 h 952500"/>
                  <a:gd name="connsiteX6" fmla="*/ 812800 w 1422400"/>
                  <a:gd name="connsiteY6" fmla="*/ 371475 h 952500"/>
                  <a:gd name="connsiteX7" fmla="*/ 1025525 w 1422400"/>
                  <a:gd name="connsiteY7" fmla="*/ 530225 h 952500"/>
                  <a:gd name="connsiteX8" fmla="*/ 1190625 w 1422400"/>
                  <a:gd name="connsiteY8" fmla="*/ 723900 h 952500"/>
                  <a:gd name="connsiteX9" fmla="*/ 1295400 w 1422400"/>
                  <a:gd name="connsiteY9" fmla="*/ 857250 h 952500"/>
                  <a:gd name="connsiteX10" fmla="*/ 1422400 w 1422400"/>
                  <a:gd name="connsiteY10" fmla="*/ 952500 h 952500"/>
                  <a:gd name="connsiteX0" fmla="*/ 0 w 1422400"/>
                  <a:gd name="connsiteY0" fmla="*/ 0 h 952500"/>
                  <a:gd name="connsiteX1" fmla="*/ 161925 w 1422400"/>
                  <a:gd name="connsiteY1" fmla="*/ 0 h 952500"/>
                  <a:gd name="connsiteX2" fmla="*/ 263525 w 1422400"/>
                  <a:gd name="connsiteY2" fmla="*/ 47625 h 952500"/>
                  <a:gd name="connsiteX3" fmla="*/ 374650 w 1422400"/>
                  <a:gd name="connsiteY3" fmla="*/ 101600 h 952500"/>
                  <a:gd name="connsiteX4" fmla="*/ 514350 w 1422400"/>
                  <a:gd name="connsiteY4" fmla="*/ 177800 h 952500"/>
                  <a:gd name="connsiteX5" fmla="*/ 647700 w 1422400"/>
                  <a:gd name="connsiteY5" fmla="*/ 279400 h 952500"/>
                  <a:gd name="connsiteX6" fmla="*/ 812800 w 1422400"/>
                  <a:gd name="connsiteY6" fmla="*/ 371475 h 952500"/>
                  <a:gd name="connsiteX7" fmla="*/ 1025525 w 1422400"/>
                  <a:gd name="connsiteY7" fmla="*/ 530225 h 952500"/>
                  <a:gd name="connsiteX8" fmla="*/ 1190625 w 1422400"/>
                  <a:gd name="connsiteY8" fmla="*/ 723900 h 952500"/>
                  <a:gd name="connsiteX9" fmla="*/ 1295400 w 1422400"/>
                  <a:gd name="connsiteY9" fmla="*/ 857250 h 952500"/>
                  <a:gd name="connsiteX10" fmla="*/ 1422400 w 1422400"/>
                  <a:gd name="connsiteY10" fmla="*/ 952500 h 952500"/>
                  <a:gd name="connsiteX0" fmla="*/ 0 w 1422400"/>
                  <a:gd name="connsiteY0" fmla="*/ 0 h 952500"/>
                  <a:gd name="connsiteX1" fmla="*/ 161925 w 1422400"/>
                  <a:gd name="connsiteY1" fmla="*/ 0 h 952500"/>
                  <a:gd name="connsiteX2" fmla="*/ 295275 w 1422400"/>
                  <a:gd name="connsiteY2" fmla="*/ 44450 h 952500"/>
                  <a:gd name="connsiteX3" fmla="*/ 374650 w 1422400"/>
                  <a:gd name="connsiteY3" fmla="*/ 101600 h 952500"/>
                  <a:gd name="connsiteX4" fmla="*/ 514350 w 1422400"/>
                  <a:gd name="connsiteY4" fmla="*/ 177800 h 952500"/>
                  <a:gd name="connsiteX5" fmla="*/ 647700 w 1422400"/>
                  <a:gd name="connsiteY5" fmla="*/ 279400 h 952500"/>
                  <a:gd name="connsiteX6" fmla="*/ 812800 w 1422400"/>
                  <a:gd name="connsiteY6" fmla="*/ 371475 h 952500"/>
                  <a:gd name="connsiteX7" fmla="*/ 1025525 w 1422400"/>
                  <a:gd name="connsiteY7" fmla="*/ 530225 h 952500"/>
                  <a:gd name="connsiteX8" fmla="*/ 1190625 w 1422400"/>
                  <a:gd name="connsiteY8" fmla="*/ 723900 h 952500"/>
                  <a:gd name="connsiteX9" fmla="*/ 1295400 w 1422400"/>
                  <a:gd name="connsiteY9" fmla="*/ 857250 h 952500"/>
                  <a:gd name="connsiteX10" fmla="*/ 1422400 w 1422400"/>
                  <a:gd name="connsiteY10" fmla="*/ 952500 h 952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22400" h="952500">
                    <a:moveTo>
                      <a:pt x="0" y="0"/>
                    </a:moveTo>
                    <a:lnTo>
                      <a:pt x="161925" y="0"/>
                    </a:lnTo>
                    <a:lnTo>
                      <a:pt x="295275" y="44450"/>
                    </a:lnTo>
                    <a:lnTo>
                      <a:pt x="374650" y="101600"/>
                    </a:lnTo>
                    <a:lnTo>
                      <a:pt x="514350" y="177800"/>
                    </a:lnTo>
                    <a:lnTo>
                      <a:pt x="647700" y="279400"/>
                    </a:lnTo>
                    <a:lnTo>
                      <a:pt x="812800" y="371475"/>
                    </a:lnTo>
                    <a:lnTo>
                      <a:pt x="1025525" y="530225"/>
                    </a:lnTo>
                    <a:lnTo>
                      <a:pt x="1190625" y="723900"/>
                    </a:lnTo>
                    <a:lnTo>
                      <a:pt x="1295400" y="857250"/>
                    </a:lnTo>
                    <a:lnTo>
                      <a:pt x="1422400" y="95250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Freeform 53"/>
              <p:cNvSpPr/>
              <p:nvPr/>
            </p:nvSpPr>
            <p:spPr>
              <a:xfrm rot="60000">
                <a:off x="4522835" y="2664116"/>
                <a:ext cx="1442960" cy="879475"/>
              </a:xfrm>
              <a:custGeom>
                <a:avLst/>
                <a:gdLst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17550 w 1476375"/>
                  <a:gd name="connsiteY5" fmla="*/ 266700 h 882650"/>
                  <a:gd name="connsiteX6" fmla="*/ 835025 w 1476375"/>
                  <a:gd name="connsiteY6" fmla="*/ 352425 h 882650"/>
                  <a:gd name="connsiteX7" fmla="*/ 977900 w 1476375"/>
                  <a:gd name="connsiteY7" fmla="*/ 454025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17550 w 1476375"/>
                  <a:gd name="connsiteY5" fmla="*/ 266700 h 882650"/>
                  <a:gd name="connsiteX6" fmla="*/ 853795 w 1476375"/>
                  <a:gd name="connsiteY6" fmla="*/ 336220 h 882650"/>
                  <a:gd name="connsiteX7" fmla="*/ 977900 w 1476375"/>
                  <a:gd name="connsiteY7" fmla="*/ 454025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17550 w 1476375"/>
                  <a:gd name="connsiteY5" fmla="*/ 266700 h 882650"/>
                  <a:gd name="connsiteX6" fmla="*/ 853795 w 1476375"/>
                  <a:gd name="connsiteY6" fmla="*/ 336220 h 882650"/>
                  <a:gd name="connsiteX7" fmla="*/ 1006249 w 1476375"/>
                  <a:gd name="connsiteY7" fmla="*/ 440828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76375"/>
                  <a:gd name="connsiteY0" fmla="*/ 0 h 882650"/>
                  <a:gd name="connsiteX1" fmla="*/ 158750 w 1476375"/>
                  <a:gd name="connsiteY1" fmla="*/ 3175 h 882650"/>
                  <a:gd name="connsiteX2" fmla="*/ 323850 w 1476375"/>
                  <a:gd name="connsiteY2" fmla="*/ 57150 h 882650"/>
                  <a:gd name="connsiteX3" fmla="*/ 438150 w 1476375"/>
                  <a:gd name="connsiteY3" fmla="*/ 111125 h 882650"/>
                  <a:gd name="connsiteX4" fmla="*/ 590550 w 1476375"/>
                  <a:gd name="connsiteY4" fmla="*/ 184150 h 882650"/>
                  <a:gd name="connsiteX5" fmla="*/ 723511 w 1476375"/>
                  <a:gd name="connsiteY5" fmla="*/ 244367 h 882650"/>
                  <a:gd name="connsiteX6" fmla="*/ 853795 w 1476375"/>
                  <a:gd name="connsiteY6" fmla="*/ 336220 h 882650"/>
                  <a:gd name="connsiteX7" fmla="*/ 1006249 w 1476375"/>
                  <a:gd name="connsiteY7" fmla="*/ 440828 h 882650"/>
                  <a:gd name="connsiteX8" fmla="*/ 1143000 w 1476375"/>
                  <a:gd name="connsiteY8" fmla="*/ 555625 h 882650"/>
                  <a:gd name="connsiteX9" fmla="*/ 1320800 w 1476375"/>
                  <a:gd name="connsiteY9" fmla="*/ 771525 h 882650"/>
                  <a:gd name="connsiteX10" fmla="*/ 1476375 w 1476375"/>
                  <a:gd name="connsiteY10" fmla="*/ 882650 h 882650"/>
                  <a:gd name="connsiteX0" fmla="*/ 0 w 1442960"/>
                  <a:gd name="connsiteY0" fmla="*/ 1004 h 879475"/>
                  <a:gd name="connsiteX1" fmla="*/ 125335 w 1442960"/>
                  <a:gd name="connsiteY1" fmla="*/ 0 h 879475"/>
                  <a:gd name="connsiteX2" fmla="*/ 290435 w 1442960"/>
                  <a:gd name="connsiteY2" fmla="*/ 53975 h 879475"/>
                  <a:gd name="connsiteX3" fmla="*/ 404735 w 1442960"/>
                  <a:gd name="connsiteY3" fmla="*/ 107950 h 879475"/>
                  <a:gd name="connsiteX4" fmla="*/ 557135 w 1442960"/>
                  <a:gd name="connsiteY4" fmla="*/ 180975 h 879475"/>
                  <a:gd name="connsiteX5" fmla="*/ 690096 w 1442960"/>
                  <a:gd name="connsiteY5" fmla="*/ 241192 h 879475"/>
                  <a:gd name="connsiteX6" fmla="*/ 820380 w 1442960"/>
                  <a:gd name="connsiteY6" fmla="*/ 333045 h 879475"/>
                  <a:gd name="connsiteX7" fmla="*/ 972834 w 1442960"/>
                  <a:gd name="connsiteY7" fmla="*/ 437653 h 879475"/>
                  <a:gd name="connsiteX8" fmla="*/ 1109585 w 1442960"/>
                  <a:gd name="connsiteY8" fmla="*/ 552450 h 879475"/>
                  <a:gd name="connsiteX9" fmla="*/ 1287385 w 1442960"/>
                  <a:gd name="connsiteY9" fmla="*/ 768350 h 879475"/>
                  <a:gd name="connsiteX10" fmla="*/ 1442960 w 1442960"/>
                  <a:gd name="connsiteY10" fmla="*/ 879475 h 879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442960" h="879475">
                    <a:moveTo>
                      <a:pt x="0" y="1004"/>
                    </a:moveTo>
                    <a:lnTo>
                      <a:pt x="125335" y="0"/>
                    </a:lnTo>
                    <a:lnTo>
                      <a:pt x="290435" y="53975"/>
                    </a:lnTo>
                    <a:lnTo>
                      <a:pt x="404735" y="107950"/>
                    </a:lnTo>
                    <a:lnTo>
                      <a:pt x="557135" y="180975"/>
                    </a:lnTo>
                    <a:lnTo>
                      <a:pt x="690096" y="241192"/>
                    </a:lnTo>
                    <a:cubicBezTo>
                      <a:pt x="735511" y="264365"/>
                      <a:pt x="773257" y="300302"/>
                      <a:pt x="820380" y="333045"/>
                    </a:cubicBezTo>
                    <a:lnTo>
                      <a:pt x="972834" y="437653"/>
                    </a:lnTo>
                    <a:lnTo>
                      <a:pt x="1109585" y="552450"/>
                    </a:lnTo>
                    <a:lnTo>
                      <a:pt x="1287385" y="768350"/>
                    </a:lnTo>
                    <a:lnTo>
                      <a:pt x="1442960" y="879475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Freeform 54"/>
              <p:cNvSpPr/>
              <p:nvPr/>
            </p:nvSpPr>
            <p:spPr>
              <a:xfrm>
                <a:off x="3657600" y="3127375"/>
                <a:ext cx="2470150" cy="1187450"/>
              </a:xfrm>
              <a:custGeom>
                <a:avLst/>
                <a:gdLst>
                  <a:gd name="connsiteX0" fmla="*/ 0 w 2470150"/>
                  <a:gd name="connsiteY0" fmla="*/ 0 h 1187450"/>
                  <a:gd name="connsiteX1" fmla="*/ 165100 w 2470150"/>
                  <a:gd name="connsiteY1" fmla="*/ 25400 h 1187450"/>
                  <a:gd name="connsiteX2" fmla="*/ 301625 w 2470150"/>
                  <a:gd name="connsiteY2" fmla="*/ 79375 h 1187450"/>
                  <a:gd name="connsiteX3" fmla="*/ 530225 w 2470150"/>
                  <a:gd name="connsiteY3" fmla="*/ 250825 h 1187450"/>
                  <a:gd name="connsiteX4" fmla="*/ 777875 w 2470150"/>
                  <a:gd name="connsiteY4" fmla="*/ 450850 h 1187450"/>
                  <a:gd name="connsiteX5" fmla="*/ 990600 w 2470150"/>
                  <a:gd name="connsiteY5" fmla="*/ 739775 h 1187450"/>
                  <a:gd name="connsiteX6" fmla="*/ 1130300 w 2470150"/>
                  <a:gd name="connsiteY6" fmla="*/ 904875 h 1187450"/>
                  <a:gd name="connsiteX7" fmla="*/ 1330325 w 2470150"/>
                  <a:gd name="connsiteY7" fmla="*/ 1187450 h 1187450"/>
                  <a:gd name="connsiteX8" fmla="*/ 1539875 w 2470150"/>
                  <a:gd name="connsiteY8" fmla="*/ 904875 h 1187450"/>
                  <a:gd name="connsiteX9" fmla="*/ 1708150 w 2470150"/>
                  <a:gd name="connsiteY9" fmla="*/ 796925 h 1187450"/>
                  <a:gd name="connsiteX10" fmla="*/ 1847850 w 2470150"/>
                  <a:gd name="connsiteY10" fmla="*/ 708025 h 1187450"/>
                  <a:gd name="connsiteX11" fmla="*/ 1981200 w 2470150"/>
                  <a:gd name="connsiteY11" fmla="*/ 663575 h 1187450"/>
                  <a:gd name="connsiteX12" fmla="*/ 2089150 w 2470150"/>
                  <a:gd name="connsiteY12" fmla="*/ 568325 h 1187450"/>
                  <a:gd name="connsiteX13" fmla="*/ 2308225 w 2470150"/>
                  <a:gd name="connsiteY13" fmla="*/ 422275 h 1187450"/>
                  <a:gd name="connsiteX14" fmla="*/ 2470150 w 2470150"/>
                  <a:gd name="connsiteY14" fmla="*/ 342900 h 1187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70150" h="1187450">
                    <a:moveTo>
                      <a:pt x="0" y="0"/>
                    </a:moveTo>
                    <a:lnTo>
                      <a:pt x="165100" y="25400"/>
                    </a:lnTo>
                    <a:lnTo>
                      <a:pt x="301625" y="79375"/>
                    </a:lnTo>
                    <a:lnTo>
                      <a:pt x="530225" y="250825"/>
                    </a:lnTo>
                    <a:lnTo>
                      <a:pt x="777875" y="450850"/>
                    </a:lnTo>
                    <a:lnTo>
                      <a:pt x="990600" y="739775"/>
                    </a:lnTo>
                    <a:lnTo>
                      <a:pt x="1130300" y="904875"/>
                    </a:lnTo>
                    <a:lnTo>
                      <a:pt x="1330325" y="1187450"/>
                    </a:lnTo>
                    <a:lnTo>
                      <a:pt x="1539875" y="904875"/>
                    </a:lnTo>
                    <a:lnTo>
                      <a:pt x="1708150" y="796925"/>
                    </a:lnTo>
                    <a:lnTo>
                      <a:pt x="1847850" y="708025"/>
                    </a:lnTo>
                    <a:lnTo>
                      <a:pt x="1981200" y="663575"/>
                    </a:lnTo>
                    <a:lnTo>
                      <a:pt x="2089150" y="568325"/>
                    </a:lnTo>
                    <a:lnTo>
                      <a:pt x="2308225" y="422275"/>
                    </a:lnTo>
                    <a:lnTo>
                      <a:pt x="2470150" y="34290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reeform 55"/>
              <p:cNvSpPr/>
              <p:nvPr/>
            </p:nvSpPr>
            <p:spPr>
              <a:xfrm>
                <a:off x="3632200" y="2603500"/>
                <a:ext cx="2498725" cy="863600"/>
              </a:xfrm>
              <a:custGeom>
                <a:avLst/>
                <a:gdLst>
                  <a:gd name="connsiteX0" fmla="*/ 2498725 w 2498725"/>
                  <a:gd name="connsiteY0" fmla="*/ 863600 h 863600"/>
                  <a:gd name="connsiteX1" fmla="*/ 2498725 w 2498725"/>
                  <a:gd name="connsiteY1" fmla="*/ 863600 h 863600"/>
                  <a:gd name="connsiteX2" fmla="*/ 2324100 w 2498725"/>
                  <a:gd name="connsiteY2" fmla="*/ 708025 h 863600"/>
                  <a:gd name="connsiteX3" fmla="*/ 2168525 w 2498725"/>
                  <a:gd name="connsiteY3" fmla="*/ 498475 h 863600"/>
                  <a:gd name="connsiteX4" fmla="*/ 1958975 w 2498725"/>
                  <a:gd name="connsiteY4" fmla="*/ 330200 h 863600"/>
                  <a:gd name="connsiteX5" fmla="*/ 1800225 w 2498725"/>
                  <a:gd name="connsiteY5" fmla="*/ 225425 h 863600"/>
                  <a:gd name="connsiteX6" fmla="*/ 1644650 w 2498725"/>
                  <a:gd name="connsiteY6" fmla="*/ 136525 h 863600"/>
                  <a:gd name="connsiteX7" fmla="*/ 1425575 w 2498725"/>
                  <a:gd name="connsiteY7" fmla="*/ 57150 h 863600"/>
                  <a:gd name="connsiteX8" fmla="*/ 1266825 w 2498725"/>
                  <a:gd name="connsiteY8" fmla="*/ 0 h 863600"/>
                  <a:gd name="connsiteX9" fmla="*/ 1114425 w 2498725"/>
                  <a:gd name="connsiteY9" fmla="*/ 0 h 863600"/>
                  <a:gd name="connsiteX10" fmla="*/ 958850 w 2498725"/>
                  <a:gd name="connsiteY10" fmla="*/ 9525 h 863600"/>
                  <a:gd name="connsiteX11" fmla="*/ 549275 w 2498725"/>
                  <a:gd name="connsiteY11" fmla="*/ 190500 h 863600"/>
                  <a:gd name="connsiteX12" fmla="*/ 346075 w 2498725"/>
                  <a:gd name="connsiteY12" fmla="*/ 298450 h 863600"/>
                  <a:gd name="connsiteX13" fmla="*/ 203200 w 2498725"/>
                  <a:gd name="connsiteY13" fmla="*/ 384175 h 863600"/>
                  <a:gd name="connsiteX14" fmla="*/ 34925 w 2498725"/>
                  <a:gd name="connsiteY14" fmla="*/ 517525 h 863600"/>
                  <a:gd name="connsiteX15" fmla="*/ 0 w 2498725"/>
                  <a:gd name="connsiteY15" fmla="*/ 635000 h 863600"/>
                  <a:gd name="connsiteX16" fmla="*/ 31750 w 2498725"/>
                  <a:gd name="connsiteY16" fmla="*/ 809625 h 863600"/>
                  <a:gd name="connsiteX17" fmla="*/ 92075 w 2498725"/>
                  <a:gd name="connsiteY17" fmla="*/ 733425 h 863600"/>
                  <a:gd name="connsiteX18" fmla="*/ 149225 w 2498725"/>
                  <a:gd name="connsiteY18" fmla="*/ 625475 h 863600"/>
                  <a:gd name="connsiteX19" fmla="*/ 177800 w 2498725"/>
                  <a:gd name="connsiteY19" fmla="*/ 581025 h 863600"/>
                  <a:gd name="connsiteX20" fmla="*/ 209550 w 2498725"/>
                  <a:gd name="connsiteY20" fmla="*/ 565150 h 86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498725" h="863600">
                    <a:moveTo>
                      <a:pt x="2498725" y="863600"/>
                    </a:moveTo>
                    <a:lnTo>
                      <a:pt x="2498725" y="863600"/>
                    </a:lnTo>
                    <a:lnTo>
                      <a:pt x="2324100" y="708025"/>
                    </a:lnTo>
                    <a:lnTo>
                      <a:pt x="2168525" y="498475"/>
                    </a:lnTo>
                    <a:lnTo>
                      <a:pt x="1958975" y="330200"/>
                    </a:lnTo>
                    <a:lnTo>
                      <a:pt x="1800225" y="225425"/>
                    </a:lnTo>
                    <a:lnTo>
                      <a:pt x="1644650" y="136525"/>
                    </a:lnTo>
                    <a:lnTo>
                      <a:pt x="1425575" y="57150"/>
                    </a:lnTo>
                    <a:lnTo>
                      <a:pt x="1266825" y="0"/>
                    </a:lnTo>
                    <a:lnTo>
                      <a:pt x="1114425" y="0"/>
                    </a:lnTo>
                    <a:lnTo>
                      <a:pt x="958850" y="9525"/>
                    </a:lnTo>
                    <a:lnTo>
                      <a:pt x="549275" y="190500"/>
                    </a:lnTo>
                    <a:lnTo>
                      <a:pt x="346075" y="298450"/>
                    </a:lnTo>
                    <a:lnTo>
                      <a:pt x="203200" y="384175"/>
                    </a:lnTo>
                    <a:lnTo>
                      <a:pt x="34925" y="517525"/>
                    </a:lnTo>
                    <a:lnTo>
                      <a:pt x="0" y="635000"/>
                    </a:lnTo>
                    <a:lnTo>
                      <a:pt x="31750" y="809625"/>
                    </a:lnTo>
                    <a:lnTo>
                      <a:pt x="92075" y="733425"/>
                    </a:lnTo>
                    <a:lnTo>
                      <a:pt x="149225" y="625475"/>
                    </a:lnTo>
                    <a:lnTo>
                      <a:pt x="177800" y="581025"/>
                    </a:lnTo>
                    <a:lnTo>
                      <a:pt x="209550" y="56515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reeform 56"/>
              <p:cNvSpPr/>
              <p:nvPr/>
            </p:nvSpPr>
            <p:spPr>
              <a:xfrm>
                <a:off x="4822825" y="3314700"/>
                <a:ext cx="1127125" cy="774700"/>
              </a:xfrm>
              <a:custGeom>
                <a:avLst/>
                <a:gdLst>
                  <a:gd name="connsiteX0" fmla="*/ 0 w 1127125"/>
                  <a:gd name="connsiteY0" fmla="*/ 774700 h 774700"/>
                  <a:gd name="connsiteX1" fmla="*/ 174625 w 1127125"/>
                  <a:gd name="connsiteY1" fmla="*/ 577850 h 774700"/>
                  <a:gd name="connsiteX2" fmla="*/ 381000 w 1127125"/>
                  <a:gd name="connsiteY2" fmla="*/ 501650 h 774700"/>
                  <a:gd name="connsiteX3" fmla="*/ 498475 w 1127125"/>
                  <a:gd name="connsiteY3" fmla="*/ 428625 h 774700"/>
                  <a:gd name="connsiteX4" fmla="*/ 654050 w 1127125"/>
                  <a:gd name="connsiteY4" fmla="*/ 349250 h 774700"/>
                  <a:gd name="connsiteX5" fmla="*/ 787400 w 1127125"/>
                  <a:gd name="connsiteY5" fmla="*/ 238125 h 774700"/>
                  <a:gd name="connsiteX6" fmla="*/ 933450 w 1127125"/>
                  <a:gd name="connsiteY6" fmla="*/ 73025 h 774700"/>
                  <a:gd name="connsiteX7" fmla="*/ 1127125 w 1127125"/>
                  <a:gd name="connsiteY7" fmla="*/ 0 h 774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7125" h="774700">
                    <a:moveTo>
                      <a:pt x="0" y="774700"/>
                    </a:moveTo>
                    <a:lnTo>
                      <a:pt x="174625" y="577850"/>
                    </a:lnTo>
                    <a:lnTo>
                      <a:pt x="381000" y="501650"/>
                    </a:lnTo>
                    <a:lnTo>
                      <a:pt x="498475" y="428625"/>
                    </a:lnTo>
                    <a:lnTo>
                      <a:pt x="654050" y="349250"/>
                    </a:lnTo>
                    <a:lnTo>
                      <a:pt x="787400" y="238125"/>
                    </a:lnTo>
                    <a:lnTo>
                      <a:pt x="933450" y="73025"/>
                    </a:lnTo>
                    <a:lnTo>
                      <a:pt x="112712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Freeform 57"/>
              <p:cNvSpPr/>
              <p:nvPr/>
            </p:nvSpPr>
            <p:spPr>
              <a:xfrm>
                <a:off x="4683125" y="3140075"/>
                <a:ext cx="1136650" cy="790575"/>
              </a:xfrm>
              <a:custGeom>
                <a:avLst/>
                <a:gdLst>
                  <a:gd name="connsiteX0" fmla="*/ 0 w 1136650"/>
                  <a:gd name="connsiteY0" fmla="*/ 790575 h 790575"/>
                  <a:gd name="connsiteX1" fmla="*/ 177800 w 1136650"/>
                  <a:gd name="connsiteY1" fmla="*/ 600075 h 790575"/>
                  <a:gd name="connsiteX2" fmla="*/ 377825 w 1136650"/>
                  <a:gd name="connsiteY2" fmla="*/ 539750 h 790575"/>
                  <a:gd name="connsiteX3" fmla="*/ 530225 w 1136650"/>
                  <a:gd name="connsiteY3" fmla="*/ 438150 h 790575"/>
                  <a:gd name="connsiteX4" fmla="*/ 669925 w 1136650"/>
                  <a:gd name="connsiteY4" fmla="*/ 361950 h 790575"/>
                  <a:gd name="connsiteX5" fmla="*/ 787400 w 1136650"/>
                  <a:gd name="connsiteY5" fmla="*/ 222250 h 790575"/>
                  <a:gd name="connsiteX6" fmla="*/ 949325 w 1136650"/>
                  <a:gd name="connsiteY6" fmla="*/ 82550 h 790575"/>
                  <a:gd name="connsiteX7" fmla="*/ 1136650 w 1136650"/>
                  <a:gd name="connsiteY7" fmla="*/ 0 h 790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36650" h="790575">
                    <a:moveTo>
                      <a:pt x="0" y="790575"/>
                    </a:moveTo>
                    <a:lnTo>
                      <a:pt x="177800" y="600075"/>
                    </a:lnTo>
                    <a:lnTo>
                      <a:pt x="377825" y="539750"/>
                    </a:lnTo>
                    <a:lnTo>
                      <a:pt x="530225" y="438150"/>
                    </a:lnTo>
                    <a:lnTo>
                      <a:pt x="669925" y="361950"/>
                    </a:lnTo>
                    <a:lnTo>
                      <a:pt x="787400" y="222250"/>
                    </a:lnTo>
                    <a:lnTo>
                      <a:pt x="949325" y="82550"/>
                    </a:lnTo>
                    <a:lnTo>
                      <a:pt x="113665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Freeform 58"/>
              <p:cNvSpPr/>
              <p:nvPr/>
            </p:nvSpPr>
            <p:spPr>
              <a:xfrm>
                <a:off x="4594225" y="3038475"/>
                <a:ext cx="1123950" cy="755650"/>
              </a:xfrm>
              <a:custGeom>
                <a:avLst/>
                <a:gdLst>
                  <a:gd name="connsiteX0" fmla="*/ 0 w 1123950"/>
                  <a:gd name="connsiteY0" fmla="*/ 755650 h 755650"/>
                  <a:gd name="connsiteX1" fmla="*/ 152400 w 1123950"/>
                  <a:gd name="connsiteY1" fmla="*/ 584200 h 755650"/>
                  <a:gd name="connsiteX2" fmla="*/ 349250 w 1123950"/>
                  <a:gd name="connsiteY2" fmla="*/ 488950 h 755650"/>
                  <a:gd name="connsiteX3" fmla="*/ 514350 w 1123950"/>
                  <a:gd name="connsiteY3" fmla="*/ 419100 h 755650"/>
                  <a:gd name="connsiteX4" fmla="*/ 638175 w 1123950"/>
                  <a:gd name="connsiteY4" fmla="*/ 330200 h 755650"/>
                  <a:gd name="connsiteX5" fmla="*/ 755650 w 1123950"/>
                  <a:gd name="connsiteY5" fmla="*/ 196850 h 755650"/>
                  <a:gd name="connsiteX6" fmla="*/ 898525 w 1123950"/>
                  <a:gd name="connsiteY6" fmla="*/ 95250 h 755650"/>
                  <a:gd name="connsiteX7" fmla="*/ 1123950 w 1123950"/>
                  <a:gd name="connsiteY7" fmla="*/ 0 h 75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23950" h="755650">
                    <a:moveTo>
                      <a:pt x="0" y="755650"/>
                    </a:moveTo>
                    <a:lnTo>
                      <a:pt x="152400" y="584200"/>
                    </a:lnTo>
                    <a:lnTo>
                      <a:pt x="349250" y="488950"/>
                    </a:lnTo>
                    <a:lnTo>
                      <a:pt x="514350" y="419100"/>
                    </a:lnTo>
                    <a:lnTo>
                      <a:pt x="638175" y="330200"/>
                    </a:lnTo>
                    <a:lnTo>
                      <a:pt x="755650" y="196850"/>
                    </a:lnTo>
                    <a:lnTo>
                      <a:pt x="898525" y="95250"/>
                    </a:lnTo>
                    <a:lnTo>
                      <a:pt x="112395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reeform 59"/>
              <p:cNvSpPr/>
              <p:nvPr/>
            </p:nvSpPr>
            <p:spPr>
              <a:xfrm>
                <a:off x="4492625" y="2949575"/>
                <a:ext cx="1104900" cy="698500"/>
              </a:xfrm>
              <a:custGeom>
                <a:avLst/>
                <a:gdLst>
                  <a:gd name="connsiteX0" fmla="*/ 0 w 1104900"/>
                  <a:gd name="connsiteY0" fmla="*/ 698500 h 698500"/>
                  <a:gd name="connsiteX1" fmla="*/ 149225 w 1104900"/>
                  <a:gd name="connsiteY1" fmla="*/ 565150 h 698500"/>
                  <a:gd name="connsiteX2" fmla="*/ 346075 w 1104900"/>
                  <a:gd name="connsiteY2" fmla="*/ 476250 h 698500"/>
                  <a:gd name="connsiteX3" fmla="*/ 504825 w 1104900"/>
                  <a:gd name="connsiteY3" fmla="*/ 396875 h 698500"/>
                  <a:gd name="connsiteX4" fmla="*/ 631825 w 1104900"/>
                  <a:gd name="connsiteY4" fmla="*/ 307975 h 698500"/>
                  <a:gd name="connsiteX5" fmla="*/ 736600 w 1104900"/>
                  <a:gd name="connsiteY5" fmla="*/ 196850 h 698500"/>
                  <a:gd name="connsiteX6" fmla="*/ 876300 w 1104900"/>
                  <a:gd name="connsiteY6" fmla="*/ 85725 h 698500"/>
                  <a:gd name="connsiteX7" fmla="*/ 1104900 w 1104900"/>
                  <a:gd name="connsiteY7" fmla="*/ 0 h 698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4900" h="698500">
                    <a:moveTo>
                      <a:pt x="0" y="698500"/>
                    </a:moveTo>
                    <a:lnTo>
                      <a:pt x="149225" y="565150"/>
                    </a:lnTo>
                    <a:lnTo>
                      <a:pt x="346075" y="476250"/>
                    </a:lnTo>
                    <a:lnTo>
                      <a:pt x="504825" y="396875"/>
                    </a:lnTo>
                    <a:lnTo>
                      <a:pt x="631825" y="307975"/>
                    </a:lnTo>
                    <a:lnTo>
                      <a:pt x="736600" y="196850"/>
                    </a:lnTo>
                    <a:lnTo>
                      <a:pt x="876300" y="85725"/>
                    </a:lnTo>
                    <a:lnTo>
                      <a:pt x="110490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reeform 60"/>
              <p:cNvSpPr/>
              <p:nvPr/>
            </p:nvSpPr>
            <p:spPr>
              <a:xfrm>
                <a:off x="4410075" y="2857500"/>
                <a:ext cx="1073150" cy="692150"/>
              </a:xfrm>
              <a:custGeom>
                <a:avLst/>
                <a:gdLst>
                  <a:gd name="connsiteX0" fmla="*/ 0 w 1073150"/>
                  <a:gd name="connsiteY0" fmla="*/ 692150 h 692150"/>
                  <a:gd name="connsiteX1" fmla="*/ 133350 w 1073150"/>
                  <a:gd name="connsiteY1" fmla="*/ 558800 h 692150"/>
                  <a:gd name="connsiteX2" fmla="*/ 320675 w 1073150"/>
                  <a:gd name="connsiteY2" fmla="*/ 473075 h 692150"/>
                  <a:gd name="connsiteX3" fmla="*/ 463550 w 1073150"/>
                  <a:gd name="connsiteY3" fmla="*/ 393700 h 692150"/>
                  <a:gd name="connsiteX4" fmla="*/ 593725 w 1073150"/>
                  <a:gd name="connsiteY4" fmla="*/ 317500 h 692150"/>
                  <a:gd name="connsiteX5" fmla="*/ 701675 w 1073150"/>
                  <a:gd name="connsiteY5" fmla="*/ 209550 h 692150"/>
                  <a:gd name="connsiteX6" fmla="*/ 838200 w 1073150"/>
                  <a:gd name="connsiteY6" fmla="*/ 101600 h 692150"/>
                  <a:gd name="connsiteX7" fmla="*/ 1073150 w 1073150"/>
                  <a:gd name="connsiteY7" fmla="*/ 0 h 69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73150" h="692150">
                    <a:moveTo>
                      <a:pt x="0" y="692150"/>
                    </a:moveTo>
                    <a:lnTo>
                      <a:pt x="133350" y="558800"/>
                    </a:lnTo>
                    <a:lnTo>
                      <a:pt x="320675" y="473075"/>
                    </a:lnTo>
                    <a:lnTo>
                      <a:pt x="463550" y="393700"/>
                    </a:lnTo>
                    <a:lnTo>
                      <a:pt x="593725" y="317500"/>
                    </a:lnTo>
                    <a:lnTo>
                      <a:pt x="701675" y="209550"/>
                    </a:lnTo>
                    <a:lnTo>
                      <a:pt x="838200" y="101600"/>
                    </a:lnTo>
                    <a:lnTo>
                      <a:pt x="107315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Freeform 61"/>
              <p:cNvSpPr/>
              <p:nvPr/>
            </p:nvSpPr>
            <p:spPr>
              <a:xfrm>
                <a:off x="4321175" y="2790825"/>
                <a:ext cx="1041400" cy="688975"/>
              </a:xfrm>
              <a:custGeom>
                <a:avLst/>
                <a:gdLst>
                  <a:gd name="connsiteX0" fmla="*/ 0 w 1041400"/>
                  <a:gd name="connsiteY0" fmla="*/ 688975 h 688975"/>
                  <a:gd name="connsiteX1" fmla="*/ 136525 w 1041400"/>
                  <a:gd name="connsiteY1" fmla="*/ 542925 h 688975"/>
                  <a:gd name="connsiteX2" fmla="*/ 320675 w 1041400"/>
                  <a:gd name="connsiteY2" fmla="*/ 454025 h 688975"/>
                  <a:gd name="connsiteX3" fmla="*/ 450850 w 1041400"/>
                  <a:gd name="connsiteY3" fmla="*/ 377825 h 688975"/>
                  <a:gd name="connsiteX4" fmla="*/ 593725 w 1041400"/>
                  <a:gd name="connsiteY4" fmla="*/ 292100 h 688975"/>
                  <a:gd name="connsiteX5" fmla="*/ 669925 w 1041400"/>
                  <a:gd name="connsiteY5" fmla="*/ 200025 h 688975"/>
                  <a:gd name="connsiteX6" fmla="*/ 815975 w 1041400"/>
                  <a:gd name="connsiteY6" fmla="*/ 76200 h 688975"/>
                  <a:gd name="connsiteX7" fmla="*/ 1041400 w 1041400"/>
                  <a:gd name="connsiteY7" fmla="*/ 0 h 688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41400" h="688975">
                    <a:moveTo>
                      <a:pt x="0" y="688975"/>
                    </a:moveTo>
                    <a:lnTo>
                      <a:pt x="136525" y="542925"/>
                    </a:lnTo>
                    <a:lnTo>
                      <a:pt x="320675" y="454025"/>
                    </a:lnTo>
                    <a:lnTo>
                      <a:pt x="450850" y="377825"/>
                    </a:lnTo>
                    <a:lnTo>
                      <a:pt x="593725" y="292100"/>
                    </a:lnTo>
                    <a:lnTo>
                      <a:pt x="669925" y="200025"/>
                    </a:lnTo>
                    <a:lnTo>
                      <a:pt x="815975" y="76200"/>
                    </a:lnTo>
                    <a:lnTo>
                      <a:pt x="104140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Freeform 62"/>
              <p:cNvSpPr/>
              <p:nvPr/>
            </p:nvSpPr>
            <p:spPr>
              <a:xfrm>
                <a:off x="4241800" y="2717800"/>
                <a:ext cx="984250" cy="692150"/>
              </a:xfrm>
              <a:custGeom>
                <a:avLst/>
                <a:gdLst>
                  <a:gd name="connsiteX0" fmla="*/ 0 w 984250"/>
                  <a:gd name="connsiteY0" fmla="*/ 692150 h 692150"/>
                  <a:gd name="connsiteX1" fmla="*/ 114300 w 984250"/>
                  <a:gd name="connsiteY1" fmla="*/ 523875 h 692150"/>
                  <a:gd name="connsiteX2" fmla="*/ 273050 w 984250"/>
                  <a:gd name="connsiteY2" fmla="*/ 447675 h 692150"/>
                  <a:gd name="connsiteX3" fmla="*/ 428625 w 984250"/>
                  <a:gd name="connsiteY3" fmla="*/ 365125 h 692150"/>
                  <a:gd name="connsiteX4" fmla="*/ 552450 w 984250"/>
                  <a:gd name="connsiteY4" fmla="*/ 279400 h 692150"/>
                  <a:gd name="connsiteX5" fmla="*/ 625475 w 984250"/>
                  <a:gd name="connsiteY5" fmla="*/ 174625 h 692150"/>
                  <a:gd name="connsiteX6" fmla="*/ 758825 w 984250"/>
                  <a:gd name="connsiteY6" fmla="*/ 76200 h 692150"/>
                  <a:gd name="connsiteX7" fmla="*/ 984250 w 984250"/>
                  <a:gd name="connsiteY7" fmla="*/ 0 h 69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4250" h="692150">
                    <a:moveTo>
                      <a:pt x="0" y="692150"/>
                    </a:moveTo>
                    <a:lnTo>
                      <a:pt x="114300" y="523875"/>
                    </a:lnTo>
                    <a:lnTo>
                      <a:pt x="273050" y="447675"/>
                    </a:lnTo>
                    <a:lnTo>
                      <a:pt x="428625" y="365125"/>
                    </a:lnTo>
                    <a:lnTo>
                      <a:pt x="552450" y="279400"/>
                    </a:lnTo>
                    <a:lnTo>
                      <a:pt x="625475" y="174625"/>
                    </a:lnTo>
                    <a:lnTo>
                      <a:pt x="758825" y="76200"/>
                    </a:lnTo>
                    <a:lnTo>
                      <a:pt x="98425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Freeform 63"/>
              <p:cNvSpPr/>
              <p:nvPr/>
            </p:nvSpPr>
            <p:spPr>
              <a:xfrm>
                <a:off x="4143375" y="2679700"/>
                <a:ext cx="968375" cy="676275"/>
              </a:xfrm>
              <a:custGeom>
                <a:avLst/>
                <a:gdLst>
                  <a:gd name="connsiteX0" fmla="*/ 0 w 968375"/>
                  <a:gd name="connsiteY0" fmla="*/ 676275 h 676275"/>
                  <a:gd name="connsiteX1" fmla="*/ 107950 w 968375"/>
                  <a:gd name="connsiteY1" fmla="*/ 508000 h 676275"/>
                  <a:gd name="connsiteX2" fmla="*/ 295275 w 968375"/>
                  <a:gd name="connsiteY2" fmla="*/ 425450 h 676275"/>
                  <a:gd name="connsiteX3" fmla="*/ 428625 w 968375"/>
                  <a:gd name="connsiteY3" fmla="*/ 346075 h 676275"/>
                  <a:gd name="connsiteX4" fmla="*/ 555625 w 968375"/>
                  <a:gd name="connsiteY4" fmla="*/ 260350 h 676275"/>
                  <a:gd name="connsiteX5" fmla="*/ 612775 w 968375"/>
                  <a:gd name="connsiteY5" fmla="*/ 168275 h 676275"/>
                  <a:gd name="connsiteX6" fmla="*/ 755650 w 968375"/>
                  <a:gd name="connsiteY6" fmla="*/ 69850 h 676275"/>
                  <a:gd name="connsiteX7" fmla="*/ 968375 w 968375"/>
                  <a:gd name="connsiteY7" fmla="*/ 0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8375" h="676275">
                    <a:moveTo>
                      <a:pt x="0" y="676275"/>
                    </a:moveTo>
                    <a:lnTo>
                      <a:pt x="107950" y="508000"/>
                    </a:lnTo>
                    <a:lnTo>
                      <a:pt x="295275" y="425450"/>
                    </a:lnTo>
                    <a:lnTo>
                      <a:pt x="428625" y="346075"/>
                    </a:lnTo>
                    <a:lnTo>
                      <a:pt x="555625" y="260350"/>
                    </a:lnTo>
                    <a:lnTo>
                      <a:pt x="612775" y="168275"/>
                    </a:lnTo>
                    <a:lnTo>
                      <a:pt x="755650" y="69850"/>
                    </a:lnTo>
                    <a:lnTo>
                      <a:pt x="96837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Freeform 64"/>
              <p:cNvSpPr/>
              <p:nvPr/>
            </p:nvSpPr>
            <p:spPr>
              <a:xfrm>
                <a:off x="4064000" y="2628900"/>
                <a:ext cx="908050" cy="676275"/>
              </a:xfrm>
              <a:custGeom>
                <a:avLst/>
                <a:gdLst>
                  <a:gd name="connsiteX0" fmla="*/ 0 w 908050"/>
                  <a:gd name="connsiteY0" fmla="*/ 676275 h 676275"/>
                  <a:gd name="connsiteX1" fmla="*/ 95250 w 908050"/>
                  <a:gd name="connsiteY1" fmla="*/ 482600 h 676275"/>
                  <a:gd name="connsiteX2" fmla="*/ 263525 w 908050"/>
                  <a:gd name="connsiteY2" fmla="*/ 403225 h 676275"/>
                  <a:gd name="connsiteX3" fmla="*/ 377825 w 908050"/>
                  <a:gd name="connsiteY3" fmla="*/ 333375 h 676275"/>
                  <a:gd name="connsiteX4" fmla="*/ 495300 w 908050"/>
                  <a:gd name="connsiteY4" fmla="*/ 247650 h 676275"/>
                  <a:gd name="connsiteX5" fmla="*/ 590550 w 908050"/>
                  <a:gd name="connsiteY5" fmla="*/ 146050 h 676275"/>
                  <a:gd name="connsiteX6" fmla="*/ 708025 w 908050"/>
                  <a:gd name="connsiteY6" fmla="*/ 63500 h 676275"/>
                  <a:gd name="connsiteX7" fmla="*/ 908050 w 908050"/>
                  <a:gd name="connsiteY7" fmla="*/ 0 h 676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08050" h="676275">
                    <a:moveTo>
                      <a:pt x="0" y="676275"/>
                    </a:moveTo>
                    <a:lnTo>
                      <a:pt x="95250" y="482600"/>
                    </a:lnTo>
                    <a:lnTo>
                      <a:pt x="263525" y="403225"/>
                    </a:lnTo>
                    <a:lnTo>
                      <a:pt x="377825" y="333375"/>
                    </a:lnTo>
                    <a:lnTo>
                      <a:pt x="495300" y="247650"/>
                    </a:lnTo>
                    <a:lnTo>
                      <a:pt x="590550" y="146050"/>
                    </a:lnTo>
                    <a:lnTo>
                      <a:pt x="708025" y="63500"/>
                    </a:lnTo>
                    <a:lnTo>
                      <a:pt x="90805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Freeform 65"/>
              <p:cNvSpPr/>
              <p:nvPr/>
            </p:nvSpPr>
            <p:spPr>
              <a:xfrm>
                <a:off x="4000500" y="2606675"/>
                <a:ext cx="892175" cy="644525"/>
              </a:xfrm>
              <a:custGeom>
                <a:avLst/>
                <a:gdLst>
                  <a:gd name="connsiteX0" fmla="*/ 0 w 892175"/>
                  <a:gd name="connsiteY0" fmla="*/ 644525 h 644525"/>
                  <a:gd name="connsiteX1" fmla="*/ 60325 w 892175"/>
                  <a:gd name="connsiteY1" fmla="*/ 476250 h 644525"/>
                  <a:gd name="connsiteX2" fmla="*/ 193675 w 892175"/>
                  <a:gd name="connsiteY2" fmla="*/ 381000 h 644525"/>
                  <a:gd name="connsiteX3" fmla="*/ 342900 w 892175"/>
                  <a:gd name="connsiteY3" fmla="*/ 311150 h 644525"/>
                  <a:gd name="connsiteX4" fmla="*/ 441325 w 892175"/>
                  <a:gd name="connsiteY4" fmla="*/ 228600 h 644525"/>
                  <a:gd name="connsiteX5" fmla="*/ 552450 w 892175"/>
                  <a:gd name="connsiteY5" fmla="*/ 130175 h 644525"/>
                  <a:gd name="connsiteX6" fmla="*/ 676275 w 892175"/>
                  <a:gd name="connsiteY6" fmla="*/ 53975 h 644525"/>
                  <a:gd name="connsiteX7" fmla="*/ 892175 w 892175"/>
                  <a:gd name="connsiteY7" fmla="*/ 0 h 64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2175" h="644525">
                    <a:moveTo>
                      <a:pt x="0" y="644525"/>
                    </a:moveTo>
                    <a:lnTo>
                      <a:pt x="60325" y="476250"/>
                    </a:lnTo>
                    <a:lnTo>
                      <a:pt x="193675" y="381000"/>
                    </a:lnTo>
                    <a:lnTo>
                      <a:pt x="342900" y="311150"/>
                    </a:lnTo>
                    <a:lnTo>
                      <a:pt x="441325" y="228600"/>
                    </a:lnTo>
                    <a:lnTo>
                      <a:pt x="552450" y="130175"/>
                    </a:lnTo>
                    <a:lnTo>
                      <a:pt x="676275" y="53975"/>
                    </a:lnTo>
                    <a:lnTo>
                      <a:pt x="89217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66"/>
              <p:cNvSpPr/>
              <p:nvPr/>
            </p:nvSpPr>
            <p:spPr>
              <a:xfrm>
                <a:off x="3937000" y="2606675"/>
                <a:ext cx="790575" cy="587375"/>
              </a:xfrm>
              <a:custGeom>
                <a:avLst/>
                <a:gdLst>
                  <a:gd name="connsiteX0" fmla="*/ 0 w 790575"/>
                  <a:gd name="connsiteY0" fmla="*/ 587375 h 587375"/>
                  <a:gd name="connsiteX1" fmla="*/ 53975 w 790575"/>
                  <a:gd name="connsiteY1" fmla="*/ 450850 h 587375"/>
                  <a:gd name="connsiteX2" fmla="*/ 180975 w 790575"/>
                  <a:gd name="connsiteY2" fmla="*/ 352425 h 587375"/>
                  <a:gd name="connsiteX3" fmla="*/ 314325 w 790575"/>
                  <a:gd name="connsiteY3" fmla="*/ 288925 h 587375"/>
                  <a:gd name="connsiteX4" fmla="*/ 428625 w 790575"/>
                  <a:gd name="connsiteY4" fmla="*/ 203200 h 587375"/>
                  <a:gd name="connsiteX5" fmla="*/ 542925 w 790575"/>
                  <a:gd name="connsiteY5" fmla="*/ 117475 h 587375"/>
                  <a:gd name="connsiteX6" fmla="*/ 663575 w 790575"/>
                  <a:gd name="connsiteY6" fmla="*/ 38100 h 587375"/>
                  <a:gd name="connsiteX7" fmla="*/ 790575 w 790575"/>
                  <a:gd name="connsiteY7" fmla="*/ 0 h 587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90575" h="587375">
                    <a:moveTo>
                      <a:pt x="0" y="587375"/>
                    </a:moveTo>
                    <a:lnTo>
                      <a:pt x="53975" y="450850"/>
                    </a:lnTo>
                    <a:lnTo>
                      <a:pt x="180975" y="352425"/>
                    </a:lnTo>
                    <a:lnTo>
                      <a:pt x="314325" y="288925"/>
                    </a:lnTo>
                    <a:lnTo>
                      <a:pt x="428625" y="203200"/>
                    </a:lnTo>
                    <a:lnTo>
                      <a:pt x="542925" y="117475"/>
                    </a:lnTo>
                    <a:lnTo>
                      <a:pt x="663575" y="38100"/>
                    </a:lnTo>
                    <a:lnTo>
                      <a:pt x="79057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Freeform 67"/>
              <p:cNvSpPr/>
              <p:nvPr/>
            </p:nvSpPr>
            <p:spPr>
              <a:xfrm>
                <a:off x="3854450" y="2613025"/>
                <a:ext cx="762000" cy="558800"/>
              </a:xfrm>
              <a:custGeom>
                <a:avLst/>
                <a:gdLst>
                  <a:gd name="connsiteX0" fmla="*/ 0 w 762000"/>
                  <a:gd name="connsiteY0" fmla="*/ 558800 h 558800"/>
                  <a:gd name="connsiteX1" fmla="*/ 50800 w 762000"/>
                  <a:gd name="connsiteY1" fmla="*/ 434975 h 558800"/>
                  <a:gd name="connsiteX2" fmla="*/ 158750 w 762000"/>
                  <a:gd name="connsiteY2" fmla="*/ 339725 h 558800"/>
                  <a:gd name="connsiteX3" fmla="*/ 317500 w 762000"/>
                  <a:gd name="connsiteY3" fmla="*/ 273050 h 558800"/>
                  <a:gd name="connsiteX4" fmla="*/ 454025 w 762000"/>
                  <a:gd name="connsiteY4" fmla="*/ 184150 h 558800"/>
                  <a:gd name="connsiteX5" fmla="*/ 584200 w 762000"/>
                  <a:gd name="connsiteY5" fmla="*/ 104775 h 558800"/>
                  <a:gd name="connsiteX6" fmla="*/ 704850 w 762000"/>
                  <a:gd name="connsiteY6" fmla="*/ 19050 h 558800"/>
                  <a:gd name="connsiteX7" fmla="*/ 762000 w 762000"/>
                  <a:gd name="connsiteY7" fmla="*/ 0 h 55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62000" h="558800">
                    <a:moveTo>
                      <a:pt x="0" y="558800"/>
                    </a:moveTo>
                    <a:lnTo>
                      <a:pt x="50800" y="434975"/>
                    </a:lnTo>
                    <a:lnTo>
                      <a:pt x="158750" y="339725"/>
                    </a:lnTo>
                    <a:lnTo>
                      <a:pt x="317500" y="273050"/>
                    </a:lnTo>
                    <a:lnTo>
                      <a:pt x="454025" y="184150"/>
                    </a:lnTo>
                    <a:lnTo>
                      <a:pt x="584200" y="104775"/>
                    </a:lnTo>
                    <a:lnTo>
                      <a:pt x="704850" y="19050"/>
                    </a:lnTo>
                    <a:lnTo>
                      <a:pt x="762000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Freeform 68"/>
              <p:cNvSpPr/>
              <p:nvPr/>
            </p:nvSpPr>
            <p:spPr>
              <a:xfrm>
                <a:off x="3778250" y="2724150"/>
                <a:ext cx="612775" cy="419100"/>
              </a:xfrm>
              <a:custGeom>
                <a:avLst/>
                <a:gdLst>
                  <a:gd name="connsiteX0" fmla="*/ 0 w 612775"/>
                  <a:gd name="connsiteY0" fmla="*/ 419100 h 419100"/>
                  <a:gd name="connsiteX1" fmla="*/ 60325 w 612775"/>
                  <a:gd name="connsiteY1" fmla="*/ 307975 h 419100"/>
                  <a:gd name="connsiteX2" fmla="*/ 171450 w 612775"/>
                  <a:gd name="connsiteY2" fmla="*/ 231775 h 419100"/>
                  <a:gd name="connsiteX3" fmla="*/ 320675 w 612775"/>
                  <a:gd name="connsiteY3" fmla="*/ 146050 h 419100"/>
                  <a:gd name="connsiteX4" fmla="*/ 612775 w 612775"/>
                  <a:gd name="connsiteY4" fmla="*/ 0 h 419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2775" h="419100">
                    <a:moveTo>
                      <a:pt x="0" y="419100"/>
                    </a:moveTo>
                    <a:lnTo>
                      <a:pt x="60325" y="307975"/>
                    </a:lnTo>
                    <a:lnTo>
                      <a:pt x="171450" y="231775"/>
                    </a:lnTo>
                    <a:lnTo>
                      <a:pt x="320675" y="146050"/>
                    </a:lnTo>
                    <a:lnTo>
                      <a:pt x="61277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Freeform 69"/>
              <p:cNvSpPr/>
              <p:nvPr/>
            </p:nvSpPr>
            <p:spPr>
              <a:xfrm>
                <a:off x="3717925" y="3140075"/>
                <a:ext cx="34925" cy="149225"/>
              </a:xfrm>
              <a:custGeom>
                <a:avLst/>
                <a:gdLst>
                  <a:gd name="connsiteX0" fmla="*/ 25400 w 34925"/>
                  <a:gd name="connsiteY0" fmla="*/ 149225 h 149225"/>
                  <a:gd name="connsiteX1" fmla="*/ 0 w 34925"/>
                  <a:gd name="connsiteY1" fmla="*/ 41275 h 149225"/>
                  <a:gd name="connsiteX2" fmla="*/ 34925 w 34925"/>
                  <a:gd name="connsiteY2" fmla="*/ 0 h 14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4925" h="149225">
                    <a:moveTo>
                      <a:pt x="25400" y="149225"/>
                    </a:moveTo>
                    <a:lnTo>
                      <a:pt x="0" y="41275"/>
                    </a:lnTo>
                    <a:lnTo>
                      <a:pt x="3492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Freeform 70"/>
              <p:cNvSpPr/>
              <p:nvPr/>
            </p:nvSpPr>
            <p:spPr>
              <a:xfrm>
                <a:off x="3641725" y="3146425"/>
                <a:ext cx="168275" cy="136525"/>
              </a:xfrm>
              <a:custGeom>
                <a:avLst/>
                <a:gdLst>
                  <a:gd name="connsiteX0" fmla="*/ 0 w 168275"/>
                  <a:gd name="connsiteY0" fmla="*/ 136525 h 136525"/>
                  <a:gd name="connsiteX1" fmla="*/ 85725 w 168275"/>
                  <a:gd name="connsiteY1" fmla="*/ 57150 h 136525"/>
                  <a:gd name="connsiteX2" fmla="*/ 168275 w 168275"/>
                  <a:gd name="connsiteY2" fmla="*/ 0 h 13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8275" h="136525">
                    <a:moveTo>
                      <a:pt x="0" y="136525"/>
                    </a:moveTo>
                    <a:lnTo>
                      <a:pt x="85725" y="57150"/>
                    </a:lnTo>
                    <a:lnTo>
                      <a:pt x="168275" y="0"/>
                    </a:lnTo>
                  </a:path>
                </a:pathLst>
              </a:custGeom>
              <a:ln w="190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Pfeil nach links und rechts 22"/>
          <p:cNvSpPr/>
          <p:nvPr/>
        </p:nvSpPr>
        <p:spPr>
          <a:xfrm>
            <a:off x="3361504" y="4293096"/>
            <a:ext cx="5593256" cy="729808"/>
          </a:xfrm>
          <a:prstGeom prst="leftRightArrow">
            <a:avLst>
              <a:gd name="adj1" fmla="val 50000"/>
              <a:gd name="adj2" fmla="val 6105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3427729" y="4446840"/>
            <a:ext cx="229639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>
                <a:solidFill>
                  <a:schemeClr val="bg1"/>
                </a:solidFill>
              </a:rPr>
              <a:t>L</a:t>
            </a:r>
            <a:r>
              <a:rPr lang="en-US" sz="2000" b="1" dirty="0" smtClean="0">
                <a:solidFill>
                  <a:schemeClr val="bg1"/>
                </a:solidFill>
              </a:rPr>
              <a:t>ow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resolution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6516216" y="4446840"/>
            <a:ext cx="2296399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High resolution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40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/>
      <p:bldP spid="23" grpId="0" animBg="1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papers\RBVH-EG2012\presentation\figures\bg_transparen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53803"/>
            <a:ext cx="8208912" cy="4567485"/>
          </a:xfrm>
          <a:prstGeom prst="snip2DiagRect">
            <a:avLst/>
          </a:prstGeom>
          <a:solidFill>
            <a:schemeClr val="accent1">
              <a:lumMod val="40000"/>
              <a:lumOff val="60000"/>
            </a:scheme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bgerundetes Rechteck 2"/>
          <p:cNvSpPr/>
          <p:nvPr/>
        </p:nvSpPr>
        <p:spPr>
          <a:xfrm>
            <a:off x="1259632" y="2327672"/>
            <a:ext cx="7272808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A88E"/>
            </a:solidFill>
            <a:prstDash val="sys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683568" y="1772816"/>
            <a:ext cx="8028400" cy="4536504"/>
          </a:xfrm>
        </p:spPr>
        <p:txBody>
          <a:bodyPr>
            <a:normAutofit/>
          </a:bodyPr>
          <a:lstStyle/>
          <a:p>
            <a:pPr marL="72000" indent="0">
              <a:buNone/>
            </a:pPr>
            <a:r>
              <a:rPr lang="en-US" dirty="0" smtClean="0"/>
              <a:t>Construct RBVH (surfaces):</a:t>
            </a:r>
          </a:p>
          <a:p>
            <a:pPr marL="72000" indent="0">
              <a:buNone/>
            </a:pPr>
            <a:endParaRPr lang="en-US" sz="800" dirty="0" smtClean="0"/>
          </a:p>
          <a:p>
            <a:pPr marL="7200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r>
              <a:rPr lang="en-US" b="1" dirty="0" smtClean="0"/>
              <a:t>if </a:t>
            </a:r>
            <a:r>
              <a:rPr lang="en-US" dirty="0" smtClean="0"/>
              <a:t>(surfaces</a:t>
            </a:r>
            <a:r>
              <a:rPr lang="en-US" i="1" dirty="0" smtClean="0"/>
              <a:t> cannot be represented by a single height field</a:t>
            </a:r>
            <a:r>
              <a:rPr lang="en-US" dirty="0" smtClean="0"/>
              <a:t>) </a:t>
            </a:r>
            <a:r>
              <a:rPr lang="en-US" b="1" dirty="0" smtClean="0"/>
              <a:t>then</a:t>
            </a:r>
          </a:p>
          <a:p>
            <a:pPr marL="72000" indent="0">
              <a:buNone/>
            </a:pPr>
            <a:endParaRPr lang="en-US" sz="800" b="1" dirty="0" smtClean="0"/>
          </a:p>
          <a:p>
            <a:pPr marL="72000" indent="0">
              <a:buNone/>
            </a:pPr>
            <a:r>
              <a:rPr lang="en-US" b="1" dirty="0"/>
              <a:t> </a:t>
            </a:r>
            <a:r>
              <a:rPr lang="en-US" b="1" dirty="0" smtClean="0"/>
              <a:t>               </a:t>
            </a:r>
            <a:r>
              <a:rPr lang="en-US" b="1" dirty="0"/>
              <a:t>Split surfaces into two sets A and B</a:t>
            </a:r>
          </a:p>
          <a:p>
            <a:pPr marL="72000" indent="0">
              <a:buNone/>
            </a:pPr>
            <a:r>
              <a:rPr lang="en-US" dirty="0"/>
              <a:t>     </a:t>
            </a:r>
            <a:r>
              <a:rPr lang="en-US" dirty="0" smtClean="0"/>
              <a:t>           </a:t>
            </a:r>
            <a:r>
              <a:rPr lang="en-US" dirty="0"/>
              <a:t>Construct RBVH (A)</a:t>
            </a:r>
            <a:br>
              <a:rPr lang="en-US" dirty="0"/>
            </a:br>
            <a:r>
              <a:rPr lang="en-US" dirty="0"/>
              <a:t>   </a:t>
            </a:r>
            <a:r>
              <a:rPr lang="en-US" dirty="0" smtClean="0"/>
              <a:t>             </a:t>
            </a:r>
            <a:r>
              <a:rPr lang="en-US" dirty="0"/>
              <a:t>Construct RBVH (B)</a:t>
            </a:r>
          </a:p>
          <a:p>
            <a:pPr marL="72000" indent="0">
              <a:buNone/>
            </a:pPr>
            <a:endParaRPr lang="en-US" b="1" dirty="0" smtClean="0"/>
          </a:p>
          <a:p>
            <a:pPr marL="72000" indent="0">
              <a:buNone/>
            </a:pPr>
            <a:r>
              <a:rPr lang="en-US" b="1" dirty="0" smtClean="0"/>
              <a:t>        else</a:t>
            </a:r>
          </a:p>
          <a:p>
            <a:pPr marL="72000" indent="0">
              <a:buNone/>
            </a:pPr>
            <a:endParaRPr lang="en-US" sz="800" dirty="0" smtClean="0"/>
          </a:p>
          <a:p>
            <a:pPr marL="72000" indent="0">
              <a:buNone/>
            </a:pPr>
            <a:r>
              <a:rPr lang="en-US" b="1" dirty="0" smtClean="0"/>
              <a:t>                Rasterize </a:t>
            </a:r>
            <a:r>
              <a:rPr lang="en-US" b="1" dirty="0"/>
              <a:t>surfaces into </a:t>
            </a:r>
            <a:r>
              <a:rPr lang="en-US" b="1" dirty="0" smtClean="0"/>
              <a:t>texture atlas</a:t>
            </a:r>
            <a:endParaRPr lang="en-US" b="1" dirty="0"/>
          </a:p>
          <a:p>
            <a:pPr marL="72000" indent="0">
              <a:buNone/>
            </a:pPr>
            <a:r>
              <a:rPr lang="en-US" dirty="0" smtClean="0"/>
              <a:t>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OVERVIEW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539552" y="1892118"/>
            <a:ext cx="216024" cy="216024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704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26093E-6 L 0.05903 0.082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4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03 0.08235 L 0.11181 0.1556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9" y="36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181 0.15614 L 0.11181 0.2149 L 6.66667E-6 2.07495E-6 " pathEditMode="relative" ptsTypes="AAA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26093E-6 L 0.05903 0.0823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1" y="41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03 0.08236 L 0.05903 0.38377 L 0.11389 0.46288 " pathEditMode="relative" ptsTypes="AAA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 rot="9691528">
            <a:off x="2284964" y="4872385"/>
            <a:ext cx="1959854" cy="491819"/>
          </a:xfrm>
          <a:custGeom>
            <a:avLst/>
            <a:gdLst>
              <a:gd name="connsiteX0" fmla="*/ 0 w 1915406"/>
              <a:gd name="connsiteY0" fmla="*/ 383571 h 767142"/>
              <a:gd name="connsiteX1" fmla="*/ 957703 w 1915406"/>
              <a:gd name="connsiteY1" fmla="*/ 0 h 767142"/>
              <a:gd name="connsiteX2" fmla="*/ 1915406 w 1915406"/>
              <a:gd name="connsiteY2" fmla="*/ 383571 h 767142"/>
              <a:gd name="connsiteX3" fmla="*/ 957703 w 1915406"/>
              <a:gd name="connsiteY3" fmla="*/ 767142 h 767142"/>
              <a:gd name="connsiteX4" fmla="*/ 0 w 1915406"/>
              <a:gd name="connsiteY4" fmla="*/ 383571 h 767142"/>
              <a:gd name="connsiteX0" fmla="*/ 4 w 1915410"/>
              <a:gd name="connsiteY0" fmla="*/ 383571 h 477089"/>
              <a:gd name="connsiteX1" fmla="*/ 957707 w 1915410"/>
              <a:gd name="connsiteY1" fmla="*/ 0 h 477089"/>
              <a:gd name="connsiteX2" fmla="*/ 1915410 w 1915410"/>
              <a:gd name="connsiteY2" fmla="*/ 383571 h 477089"/>
              <a:gd name="connsiteX3" fmla="*/ 948430 w 1915410"/>
              <a:gd name="connsiteY3" fmla="*/ 381114 h 477089"/>
              <a:gd name="connsiteX4" fmla="*/ 4 w 1915410"/>
              <a:gd name="connsiteY4" fmla="*/ 383571 h 477089"/>
              <a:gd name="connsiteX0" fmla="*/ 6 w 1915412"/>
              <a:gd name="connsiteY0" fmla="*/ 383571 h 483223"/>
              <a:gd name="connsiteX1" fmla="*/ 957709 w 1915412"/>
              <a:gd name="connsiteY1" fmla="*/ 0 h 483223"/>
              <a:gd name="connsiteX2" fmla="*/ 1915412 w 1915412"/>
              <a:gd name="connsiteY2" fmla="*/ 383571 h 483223"/>
              <a:gd name="connsiteX3" fmla="*/ 969029 w 1915412"/>
              <a:gd name="connsiteY3" fmla="*/ 403645 h 483223"/>
              <a:gd name="connsiteX4" fmla="*/ 6 w 1915412"/>
              <a:gd name="connsiteY4" fmla="*/ 383571 h 483223"/>
              <a:gd name="connsiteX0" fmla="*/ 54 w 1915460"/>
              <a:gd name="connsiteY0" fmla="*/ 383571 h 487545"/>
              <a:gd name="connsiteX1" fmla="*/ 957757 w 1915460"/>
              <a:gd name="connsiteY1" fmla="*/ 0 h 487545"/>
              <a:gd name="connsiteX2" fmla="*/ 1915460 w 1915460"/>
              <a:gd name="connsiteY2" fmla="*/ 383571 h 487545"/>
              <a:gd name="connsiteX3" fmla="*/ 991704 w 1915460"/>
              <a:gd name="connsiteY3" fmla="*/ 417957 h 487545"/>
              <a:gd name="connsiteX4" fmla="*/ 54 w 1915460"/>
              <a:gd name="connsiteY4" fmla="*/ 383571 h 487545"/>
              <a:gd name="connsiteX0" fmla="*/ 52 w 1915458"/>
              <a:gd name="connsiteY0" fmla="*/ 383571 h 491816"/>
              <a:gd name="connsiteX1" fmla="*/ 957755 w 1915458"/>
              <a:gd name="connsiteY1" fmla="*/ 0 h 491816"/>
              <a:gd name="connsiteX2" fmla="*/ 1915458 w 1915458"/>
              <a:gd name="connsiteY2" fmla="*/ 383571 h 491816"/>
              <a:gd name="connsiteX3" fmla="*/ 990689 w 1915458"/>
              <a:gd name="connsiteY3" fmla="*/ 431009 h 491816"/>
              <a:gd name="connsiteX4" fmla="*/ 52 w 1915458"/>
              <a:gd name="connsiteY4" fmla="*/ 383571 h 491816"/>
              <a:gd name="connsiteX0" fmla="*/ 45 w 1915451"/>
              <a:gd name="connsiteY0" fmla="*/ 384208 h 492453"/>
              <a:gd name="connsiteX1" fmla="*/ 957748 w 1915451"/>
              <a:gd name="connsiteY1" fmla="*/ 637 h 492453"/>
              <a:gd name="connsiteX2" fmla="*/ 1915451 w 1915451"/>
              <a:gd name="connsiteY2" fmla="*/ 384208 h 492453"/>
              <a:gd name="connsiteX3" fmla="*/ 990682 w 1915451"/>
              <a:gd name="connsiteY3" fmla="*/ 431646 h 492453"/>
              <a:gd name="connsiteX4" fmla="*/ 45 w 1915451"/>
              <a:gd name="connsiteY4" fmla="*/ 384208 h 492453"/>
              <a:gd name="connsiteX0" fmla="*/ 40 w 1915446"/>
              <a:gd name="connsiteY0" fmla="*/ 383574 h 491819"/>
              <a:gd name="connsiteX1" fmla="*/ 957743 w 1915446"/>
              <a:gd name="connsiteY1" fmla="*/ 3 h 491819"/>
              <a:gd name="connsiteX2" fmla="*/ 1915446 w 1915446"/>
              <a:gd name="connsiteY2" fmla="*/ 383574 h 491819"/>
              <a:gd name="connsiteX3" fmla="*/ 990677 w 1915446"/>
              <a:gd name="connsiteY3" fmla="*/ 431012 h 491819"/>
              <a:gd name="connsiteX4" fmla="*/ 40 w 1915446"/>
              <a:gd name="connsiteY4" fmla="*/ 383574 h 49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5446" h="491819">
                <a:moveTo>
                  <a:pt x="40" y="383574"/>
                </a:moveTo>
                <a:cubicBezTo>
                  <a:pt x="-5449" y="311739"/>
                  <a:pt x="556330" y="-914"/>
                  <a:pt x="957743" y="3"/>
                </a:cubicBezTo>
                <a:cubicBezTo>
                  <a:pt x="1359156" y="920"/>
                  <a:pt x="1915446" y="171734"/>
                  <a:pt x="1915446" y="383574"/>
                </a:cubicBezTo>
                <a:cubicBezTo>
                  <a:pt x="1915446" y="595414"/>
                  <a:pt x="1519602" y="431012"/>
                  <a:pt x="990677" y="431012"/>
                </a:cubicBezTo>
                <a:cubicBezTo>
                  <a:pt x="461752" y="431012"/>
                  <a:pt x="5529" y="455409"/>
                  <a:pt x="40" y="383574"/>
                </a:cubicBezTo>
                <a:close/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0" name="Ellipse 7"/>
          <p:cNvSpPr/>
          <p:nvPr/>
        </p:nvSpPr>
        <p:spPr>
          <a:xfrm>
            <a:off x="5531349" y="2282030"/>
            <a:ext cx="2052975" cy="753015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584507 h 584507"/>
              <a:gd name="connsiteX1" fmla="*/ 383506 w 2069431"/>
              <a:gd name="connsiteY1" fmla="*/ 121 h 584507"/>
              <a:gd name="connsiteX2" fmla="*/ 710700 w 2069431"/>
              <a:gd name="connsiteY2" fmla="*/ 533315 h 584507"/>
              <a:gd name="connsiteX3" fmla="*/ 1551907 w 2069431"/>
              <a:gd name="connsiteY3" fmla="*/ 136646 h 584507"/>
              <a:gd name="connsiteX4" fmla="*/ 1799556 w 2069431"/>
              <a:gd name="connsiteY4" fmla="*/ 171571 h 584507"/>
              <a:gd name="connsiteX5" fmla="*/ 2069431 w 2069431"/>
              <a:gd name="connsiteY5" fmla="*/ 543046 h 584507"/>
              <a:gd name="connsiteX0" fmla="*/ 0 w 2069431"/>
              <a:gd name="connsiteY0" fmla="*/ 584789 h 625155"/>
              <a:gd name="connsiteX1" fmla="*/ 383506 w 2069431"/>
              <a:gd name="connsiteY1" fmla="*/ 403 h 625155"/>
              <a:gd name="connsiteX2" fmla="*/ 710700 w 2069431"/>
              <a:gd name="connsiteY2" fmla="*/ 533597 h 625155"/>
              <a:gd name="connsiteX3" fmla="*/ 1551907 w 2069431"/>
              <a:gd name="connsiteY3" fmla="*/ 136928 h 625155"/>
              <a:gd name="connsiteX4" fmla="*/ 1799556 w 2069431"/>
              <a:gd name="connsiteY4" fmla="*/ 171853 h 625155"/>
              <a:gd name="connsiteX5" fmla="*/ 2069431 w 2069431"/>
              <a:gd name="connsiteY5" fmla="*/ 543328 h 625155"/>
              <a:gd name="connsiteX0" fmla="*/ 0 w 2069431"/>
              <a:gd name="connsiteY0" fmla="*/ 550629 h 550629"/>
              <a:gd name="connsiteX1" fmla="*/ 722173 w 2069431"/>
              <a:gd name="connsiteY1" fmla="*/ 110 h 550629"/>
              <a:gd name="connsiteX2" fmla="*/ 710700 w 2069431"/>
              <a:gd name="connsiteY2" fmla="*/ 499437 h 550629"/>
              <a:gd name="connsiteX3" fmla="*/ 1551907 w 2069431"/>
              <a:gd name="connsiteY3" fmla="*/ 102768 h 550629"/>
              <a:gd name="connsiteX4" fmla="*/ 1799556 w 2069431"/>
              <a:gd name="connsiteY4" fmla="*/ 137693 h 550629"/>
              <a:gd name="connsiteX5" fmla="*/ 2069431 w 2069431"/>
              <a:gd name="connsiteY5" fmla="*/ 509168 h 550629"/>
              <a:gd name="connsiteX0" fmla="*/ 0 w 2069431"/>
              <a:gd name="connsiteY0" fmla="*/ 573475 h 573475"/>
              <a:gd name="connsiteX1" fmla="*/ 722173 w 2069431"/>
              <a:gd name="connsiteY1" fmla="*/ 22956 h 573475"/>
              <a:gd name="connsiteX2" fmla="*/ 710700 w 2069431"/>
              <a:gd name="connsiteY2" fmla="*/ 522283 h 573475"/>
              <a:gd name="connsiteX3" fmla="*/ 1551907 w 2069431"/>
              <a:gd name="connsiteY3" fmla="*/ 125614 h 573475"/>
              <a:gd name="connsiteX4" fmla="*/ 1799556 w 2069431"/>
              <a:gd name="connsiteY4" fmla="*/ 160539 h 573475"/>
              <a:gd name="connsiteX5" fmla="*/ 2069431 w 2069431"/>
              <a:gd name="connsiteY5" fmla="*/ 532014 h 573475"/>
              <a:gd name="connsiteX0" fmla="*/ 0 w 2069431"/>
              <a:gd name="connsiteY0" fmla="*/ 573475 h 573475"/>
              <a:gd name="connsiteX1" fmla="*/ 722173 w 2069431"/>
              <a:gd name="connsiteY1" fmla="*/ 22956 h 573475"/>
              <a:gd name="connsiteX2" fmla="*/ 710700 w 2069431"/>
              <a:gd name="connsiteY2" fmla="*/ 522283 h 573475"/>
              <a:gd name="connsiteX3" fmla="*/ 1314840 w 2069431"/>
              <a:gd name="connsiteY3" fmla="*/ 278014 h 573475"/>
              <a:gd name="connsiteX4" fmla="*/ 1799556 w 2069431"/>
              <a:gd name="connsiteY4" fmla="*/ 160539 h 573475"/>
              <a:gd name="connsiteX5" fmla="*/ 2069431 w 2069431"/>
              <a:gd name="connsiteY5" fmla="*/ 532014 h 573475"/>
              <a:gd name="connsiteX0" fmla="*/ 0 w 2069431"/>
              <a:gd name="connsiteY0" fmla="*/ 573475 h 573475"/>
              <a:gd name="connsiteX1" fmla="*/ 722173 w 2069431"/>
              <a:gd name="connsiteY1" fmla="*/ 22956 h 573475"/>
              <a:gd name="connsiteX2" fmla="*/ 710700 w 2069431"/>
              <a:gd name="connsiteY2" fmla="*/ 522283 h 573475"/>
              <a:gd name="connsiteX3" fmla="*/ 1314840 w 2069431"/>
              <a:gd name="connsiteY3" fmla="*/ 278014 h 573475"/>
              <a:gd name="connsiteX4" fmla="*/ 2069431 w 2069431"/>
              <a:gd name="connsiteY4" fmla="*/ 532014 h 573475"/>
              <a:gd name="connsiteX0" fmla="*/ 0 w 2069431"/>
              <a:gd name="connsiteY0" fmla="*/ 728502 h 728502"/>
              <a:gd name="connsiteX1" fmla="*/ 891507 w 2069431"/>
              <a:gd name="connsiteY1" fmla="*/ 17116 h 728502"/>
              <a:gd name="connsiteX2" fmla="*/ 710700 w 2069431"/>
              <a:gd name="connsiteY2" fmla="*/ 677310 h 728502"/>
              <a:gd name="connsiteX3" fmla="*/ 1314840 w 2069431"/>
              <a:gd name="connsiteY3" fmla="*/ 433041 h 728502"/>
              <a:gd name="connsiteX4" fmla="*/ 2069431 w 2069431"/>
              <a:gd name="connsiteY4" fmla="*/ 687041 h 728502"/>
              <a:gd name="connsiteX0" fmla="*/ 0 w 2069431"/>
              <a:gd name="connsiteY0" fmla="*/ 711409 h 711409"/>
              <a:gd name="connsiteX1" fmla="*/ 891507 w 2069431"/>
              <a:gd name="connsiteY1" fmla="*/ 23 h 711409"/>
              <a:gd name="connsiteX2" fmla="*/ 609100 w 2069431"/>
              <a:gd name="connsiteY2" fmla="*/ 685617 h 711409"/>
              <a:gd name="connsiteX3" fmla="*/ 1314840 w 2069431"/>
              <a:gd name="connsiteY3" fmla="*/ 415948 h 711409"/>
              <a:gd name="connsiteX4" fmla="*/ 2069431 w 2069431"/>
              <a:gd name="connsiteY4" fmla="*/ 669948 h 711409"/>
              <a:gd name="connsiteX0" fmla="*/ 0 w 2069431"/>
              <a:gd name="connsiteY0" fmla="*/ 711409 h 711409"/>
              <a:gd name="connsiteX1" fmla="*/ 891507 w 2069431"/>
              <a:gd name="connsiteY1" fmla="*/ 23 h 711409"/>
              <a:gd name="connsiteX2" fmla="*/ 609100 w 2069431"/>
              <a:gd name="connsiteY2" fmla="*/ 685617 h 711409"/>
              <a:gd name="connsiteX3" fmla="*/ 1314840 w 2069431"/>
              <a:gd name="connsiteY3" fmla="*/ 415948 h 711409"/>
              <a:gd name="connsiteX4" fmla="*/ 2069431 w 2069431"/>
              <a:gd name="connsiteY4" fmla="*/ 669948 h 711409"/>
              <a:gd name="connsiteX0" fmla="*/ 0 w 2069431"/>
              <a:gd name="connsiteY0" fmla="*/ 711645 h 711645"/>
              <a:gd name="connsiteX1" fmla="*/ 891507 w 2069431"/>
              <a:gd name="connsiteY1" fmla="*/ 259 h 711645"/>
              <a:gd name="connsiteX2" fmla="*/ 572771 w 2069431"/>
              <a:gd name="connsiteY2" fmla="*/ 626586 h 711645"/>
              <a:gd name="connsiteX3" fmla="*/ 1314840 w 2069431"/>
              <a:gd name="connsiteY3" fmla="*/ 416184 h 711645"/>
              <a:gd name="connsiteX4" fmla="*/ 2069431 w 2069431"/>
              <a:gd name="connsiteY4" fmla="*/ 670184 h 711645"/>
              <a:gd name="connsiteX0" fmla="*/ 0 w 2069431"/>
              <a:gd name="connsiteY0" fmla="*/ 711648 h 711648"/>
              <a:gd name="connsiteX1" fmla="*/ 891507 w 2069431"/>
              <a:gd name="connsiteY1" fmla="*/ 262 h 711648"/>
              <a:gd name="connsiteX2" fmla="*/ 572771 w 2069431"/>
              <a:gd name="connsiteY2" fmla="*/ 626589 h 711648"/>
              <a:gd name="connsiteX3" fmla="*/ 1314840 w 2069431"/>
              <a:gd name="connsiteY3" fmla="*/ 416187 h 711648"/>
              <a:gd name="connsiteX4" fmla="*/ 2069431 w 2069431"/>
              <a:gd name="connsiteY4" fmla="*/ 670187 h 711648"/>
              <a:gd name="connsiteX0" fmla="*/ 0 w 2069431"/>
              <a:gd name="connsiteY0" fmla="*/ 711400 h 711400"/>
              <a:gd name="connsiteX1" fmla="*/ 891507 w 2069431"/>
              <a:gd name="connsiteY1" fmla="*/ 14 h 711400"/>
              <a:gd name="connsiteX2" fmla="*/ 572771 w 2069431"/>
              <a:gd name="connsiteY2" fmla="*/ 626341 h 711400"/>
              <a:gd name="connsiteX3" fmla="*/ 1314840 w 2069431"/>
              <a:gd name="connsiteY3" fmla="*/ 415939 h 711400"/>
              <a:gd name="connsiteX4" fmla="*/ 2069431 w 2069431"/>
              <a:gd name="connsiteY4" fmla="*/ 669939 h 711400"/>
              <a:gd name="connsiteX0" fmla="*/ 0 w 2069431"/>
              <a:gd name="connsiteY0" fmla="*/ 719951 h 719951"/>
              <a:gd name="connsiteX1" fmla="*/ 891507 w 2069431"/>
              <a:gd name="connsiteY1" fmla="*/ 8565 h 719951"/>
              <a:gd name="connsiteX2" fmla="*/ 572771 w 2069431"/>
              <a:gd name="connsiteY2" fmla="*/ 634892 h 719951"/>
              <a:gd name="connsiteX3" fmla="*/ 1314840 w 2069431"/>
              <a:gd name="connsiteY3" fmla="*/ 424490 h 719951"/>
              <a:gd name="connsiteX4" fmla="*/ 2069431 w 2069431"/>
              <a:gd name="connsiteY4" fmla="*/ 678490 h 719951"/>
              <a:gd name="connsiteX0" fmla="*/ 0 w 2069431"/>
              <a:gd name="connsiteY0" fmla="*/ 719951 h 719951"/>
              <a:gd name="connsiteX1" fmla="*/ 891507 w 2069431"/>
              <a:gd name="connsiteY1" fmla="*/ 8565 h 719951"/>
              <a:gd name="connsiteX2" fmla="*/ 572771 w 2069431"/>
              <a:gd name="connsiteY2" fmla="*/ 634892 h 719951"/>
              <a:gd name="connsiteX3" fmla="*/ 1314840 w 2069431"/>
              <a:gd name="connsiteY3" fmla="*/ 424490 h 719951"/>
              <a:gd name="connsiteX4" fmla="*/ 2069431 w 2069431"/>
              <a:gd name="connsiteY4" fmla="*/ 678490 h 719951"/>
              <a:gd name="connsiteX0" fmla="*/ 0 w 2178419"/>
              <a:gd name="connsiteY0" fmla="*/ 719951 h 719951"/>
              <a:gd name="connsiteX1" fmla="*/ 891507 w 2178419"/>
              <a:gd name="connsiteY1" fmla="*/ 8565 h 719951"/>
              <a:gd name="connsiteX2" fmla="*/ 572771 w 2178419"/>
              <a:gd name="connsiteY2" fmla="*/ 634892 h 719951"/>
              <a:gd name="connsiteX3" fmla="*/ 1314840 w 2178419"/>
              <a:gd name="connsiteY3" fmla="*/ 424490 h 719951"/>
              <a:gd name="connsiteX4" fmla="*/ 2178419 w 2178419"/>
              <a:gd name="connsiteY4" fmla="*/ 619224 h 719951"/>
              <a:gd name="connsiteX0" fmla="*/ 0 w 2178419"/>
              <a:gd name="connsiteY0" fmla="*/ 719951 h 719951"/>
              <a:gd name="connsiteX1" fmla="*/ 891507 w 2178419"/>
              <a:gd name="connsiteY1" fmla="*/ 8565 h 719951"/>
              <a:gd name="connsiteX2" fmla="*/ 572771 w 2178419"/>
              <a:gd name="connsiteY2" fmla="*/ 634892 h 719951"/>
              <a:gd name="connsiteX3" fmla="*/ 1314840 w 2178419"/>
              <a:gd name="connsiteY3" fmla="*/ 424490 h 719951"/>
              <a:gd name="connsiteX4" fmla="*/ 2178419 w 2178419"/>
              <a:gd name="connsiteY4" fmla="*/ 619224 h 719951"/>
              <a:gd name="connsiteX0" fmla="*/ 0 w 2178419"/>
              <a:gd name="connsiteY0" fmla="*/ 719951 h 719951"/>
              <a:gd name="connsiteX1" fmla="*/ 891507 w 2178419"/>
              <a:gd name="connsiteY1" fmla="*/ 8565 h 719951"/>
              <a:gd name="connsiteX2" fmla="*/ 572771 w 2178419"/>
              <a:gd name="connsiteY2" fmla="*/ 634892 h 719951"/>
              <a:gd name="connsiteX3" fmla="*/ 1305759 w 2178419"/>
              <a:gd name="connsiteY3" fmla="*/ 407557 h 719951"/>
              <a:gd name="connsiteX4" fmla="*/ 2178419 w 2178419"/>
              <a:gd name="connsiteY4" fmla="*/ 619224 h 719951"/>
              <a:gd name="connsiteX0" fmla="*/ 0 w 2178419"/>
              <a:gd name="connsiteY0" fmla="*/ 719951 h 719951"/>
              <a:gd name="connsiteX1" fmla="*/ 891507 w 2178419"/>
              <a:gd name="connsiteY1" fmla="*/ 8565 h 719951"/>
              <a:gd name="connsiteX2" fmla="*/ 572771 w 2178419"/>
              <a:gd name="connsiteY2" fmla="*/ 634892 h 719951"/>
              <a:gd name="connsiteX3" fmla="*/ 1305759 w 2178419"/>
              <a:gd name="connsiteY3" fmla="*/ 407557 h 719951"/>
              <a:gd name="connsiteX4" fmla="*/ 2178419 w 2178419"/>
              <a:gd name="connsiteY4" fmla="*/ 619224 h 719951"/>
              <a:gd name="connsiteX0" fmla="*/ 0 w 2178419"/>
              <a:gd name="connsiteY0" fmla="*/ 719951 h 719951"/>
              <a:gd name="connsiteX1" fmla="*/ 891507 w 2178419"/>
              <a:gd name="connsiteY1" fmla="*/ 8565 h 719951"/>
              <a:gd name="connsiteX2" fmla="*/ 572771 w 2178419"/>
              <a:gd name="connsiteY2" fmla="*/ 634892 h 719951"/>
              <a:gd name="connsiteX3" fmla="*/ 1305759 w 2178419"/>
              <a:gd name="connsiteY3" fmla="*/ 407557 h 719951"/>
              <a:gd name="connsiteX4" fmla="*/ 2178419 w 2178419"/>
              <a:gd name="connsiteY4" fmla="*/ 619224 h 719951"/>
              <a:gd name="connsiteX0" fmla="*/ 0 w 2178419"/>
              <a:gd name="connsiteY0" fmla="*/ 719951 h 719951"/>
              <a:gd name="connsiteX1" fmla="*/ 891507 w 2178419"/>
              <a:gd name="connsiteY1" fmla="*/ 8565 h 719951"/>
              <a:gd name="connsiteX2" fmla="*/ 572771 w 2178419"/>
              <a:gd name="connsiteY2" fmla="*/ 634892 h 719951"/>
              <a:gd name="connsiteX3" fmla="*/ 1305759 w 2178419"/>
              <a:gd name="connsiteY3" fmla="*/ 407557 h 719951"/>
              <a:gd name="connsiteX4" fmla="*/ 2178419 w 2178419"/>
              <a:gd name="connsiteY4" fmla="*/ 619224 h 719951"/>
              <a:gd name="connsiteX0" fmla="*/ 0 w 2178419"/>
              <a:gd name="connsiteY0" fmla="*/ 719951 h 719951"/>
              <a:gd name="connsiteX1" fmla="*/ 891507 w 2178419"/>
              <a:gd name="connsiteY1" fmla="*/ 8565 h 719951"/>
              <a:gd name="connsiteX2" fmla="*/ 572771 w 2178419"/>
              <a:gd name="connsiteY2" fmla="*/ 634892 h 719951"/>
              <a:gd name="connsiteX3" fmla="*/ 1305759 w 2178419"/>
              <a:gd name="connsiteY3" fmla="*/ 407557 h 719951"/>
              <a:gd name="connsiteX4" fmla="*/ 2178419 w 2178419"/>
              <a:gd name="connsiteY4" fmla="*/ 6192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19951 h 719951"/>
              <a:gd name="connsiteX1" fmla="*/ 891507 w 2175013"/>
              <a:gd name="connsiteY1" fmla="*/ 8565 h 719951"/>
              <a:gd name="connsiteX2" fmla="*/ 572771 w 2175013"/>
              <a:gd name="connsiteY2" fmla="*/ 634892 h 719951"/>
              <a:gd name="connsiteX3" fmla="*/ 1305759 w 2175013"/>
              <a:gd name="connsiteY3" fmla="*/ 407557 h 719951"/>
              <a:gd name="connsiteX4" fmla="*/ 2175013 w 2175013"/>
              <a:gd name="connsiteY4" fmla="*/ 644624 h 719951"/>
              <a:gd name="connsiteX0" fmla="*/ 0 w 2175013"/>
              <a:gd name="connsiteY0" fmla="*/ 757500 h 757500"/>
              <a:gd name="connsiteX1" fmla="*/ 911942 w 2175013"/>
              <a:gd name="connsiteY1" fmla="*/ 8014 h 757500"/>
              <a:gd name="connsiteX2" fmla="*/ 572771 w 2175013"/>
              <a:gd name="connsiteY2" fmla="*/ 672441 h 757500"/>
              <a:gd name="connsiteX3" fmla="*/ 1305759 w 2175013"/>
              <a:gd name="connsiteY3" fmla="*/ 445106 h 757500"/>
              <a:gd name="connsiteX4" fmla="*/ 2175013 w 2175013"/>
              <a:gd name="connsiteY4" fmla="*/ 682173 h 757500"/>
              <a:gd name="connsiteX0" fmla="*/ 0 w 2140954"/>
              <a:gd name="connsiteY0" fmla="*/ 682828 h 695141"/>
              <a:gd name="connsiteX1" fmla="*/ 877883 w 2140954"/>
              <a:gd name="connsiteY1" fmla="*/ 17 h 695141"/>
              <a:gd name="connsiteX2" fmla="*/ 538712 w 2140954"/>
              <a:gd name="connsiteY2" fmla="*/ 664444 h 695141"/>
              <a:gd name="connsiteX3" fmla="*/ 1271700 w 2140954"/>
              <a:gd name="connsiteY3" fmla="*/ 437109 h 695141"/>
              <a:gd name="connsiteX4" fmla="*/ 2140954 w 2140954"/>
              <a:gd name="connsiteY4" fmla="*/ 674176 h 695141"/>
              <a:gd name="connsiteX0" fmla="*/ 0 w 2209071"/>
              <a:gd name="connsiteY0" fmla="*/ 775432 h 775432"/>
              <a:gd name="connsiteX1" fmla="*/ 946000 w 2209071"/>
              <a:gd name="connsiteY1" fmla="*/ 546 h 775432"/>
              <a:gd name="connsiteX2" fmla="*/ 606829 w 2209071"/>
              <a:gd name="connsiteY2" fmla="*/ 664973 h 775432"/>
              <a:gd name="connsiteX3" fmla="*/ 1339817 w 2209071"/>
              <a:gd name="connsiteY3" fmla="*/ 437638 h 775432"/>
              <a:gd name="connsiteX4" fmla="*/ 2209071 w 2209071"/>
              <a:gd name="connsiteY4" fmla="*/ 674705 h 775432"/>
              <a:gd name="connsiteX0" fmla="*/ 0 w 2202259"/>
              <a:gd name="connsiteY0" fmla="*/ 753015 h 753015"/>
              <a:gd name="connsiteX1" fmla="*/ 939188 w 2202259"/>
              <a:gd name="connsiteY1" fmla="*/ 354 h 753015"/>
              <a:gd name="connsiteX2" fmla="*/ 600017 w 2202259"/>
              <a:gd name="connsiteY2" fmla="*/ 664781 h 753015"/>
              <a:gd name="connsiteX3" fmla="*/ 1333005 w 2202259"/>
              <a:gd name="connsiteY3" fmla="*/ 437446 h 753015"/>
              <a:gd name="connsiteX4" fmla="*/ 2202259 w 2202259"/>
              <a:gd name="connsiteY4" fmla="*/ 674513 h 7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02259" h="753015">
                <a:moveTo>
                  <a:pt x="0" y="753015"/>
                </a:moveTo>
                <a:cubicBezTo>
                  <a:pt x="40977" y="447655"/>
                  <a:pt x="839185" y="15060"/>
                  <a:pt x="939188" y="354"/>
                </a:cubicBezTo>
                <a:cubicBezTo>
                  <a:pt x="1039191" y="-14352"/>
                  <a:pt x="609311" y="433182"/>
                  <a:pt x="600017" y="664781"/>
                </a:cubicBezTo>
                <a:cubicBezTo>
                  <a:pt x="708793" y="796896"/>
                  <a:pt x="1067024" y="461256"/>
                  <a:pt x="1333005" y="437446"/>
                </a:cubicBezTo>
                <a:cubicBezTo>
                  <a:pt x="1634103" y="410493"/>
                  <a:pt x="1673813" y="417338"/>
                  <a:pt x="2202259" y="674513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 smtClean="0">
                <a:latin typeface="Cambria Math" pitchFamily="18" charset="0"/>
                <a:ea typeface="Cambria Math" pitchFamily="18" charset="0"/>
              </a:rPr>
              <a:t>I.</a:t>
            </a:r>
            <a:r>
              <a:rPr lang="en-US" dirty="0" smtClean="0"/>
              <a:t> REFINEMENT CRITERIA</a:t>
            </a:r>
            <a:endParaRPr lang="en-US" dirty="0"/>
          </a:p>
        </p:txBody>
      </p:sp>
      <p:sp>
        <p:nvSpPr>
          <p:cNvPr id="13" name="Ellipse 7"/>
          <p:cNvSpPr/>
          <p:nvPr/>
        </p:nvSpPr>
        <p:spPr>
          <a:xfrm>
            <a:off x="1992344" y="2994933"/>
            <a:ext cx="2001852" cy="629408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4" name="Ellipse 7"/>
          <p:cNvSpPr/>
          <p:nvPr/>
        </p:nvSpPr>
        <p:spPr>
          <a:xfrm>
            <a:off x="1950120" y="2949999"/>
            <a:ext cx="2069431" cy="666513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 rot="20505308">
            <a:off x="2015247" y="3127914"/>
            <a:ext cx="1645963" cy="183020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4150126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>
            <a:off x="5478294" y="2240076"/>
            <a:ext cx="2132931" cy="791117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584507 h 584507"/>
              <a:gd name="connsiteX1" fmla="*/ 383506 w 2069431"/>
              <a:gd name="connsiteY1" fmla="*/ 121 h 584507"/>
              <a:gd name="connsiteX2" fmla="*/ 710700 w 2069431"/>
              <a:gd name="connsiteY2" fmla="*/ 533315 h 584507"/>
              <a:gd name="connsiteX3" fmla="*/ 1551907 w 2069431"/>
              <a:gd name="connsiteY3" fmla="*/ 136646 h 584507"/>
              <a:gd name="connsiteX4" fmla="*/ 1799556 w 2069431"/>
              <a:gd name="connsiteY4" fmla="*/ 171571 h 584507"/>
              <a:gd name="connsiteX5" fmla="*/ 2069431 w 2069431"/>
              <a:gd name="connsiteY5" fmla="*/ 543046 h 584507"/>
              <a:gd name="connsiteX0" fmla="*/ 0 w 2069431"/>
              <a:gd name="connsiteY0" fmla="*/ 584789 h 625155"/>
              <a:gd name="connsiteX1" fmla="*/ 383506 w 2069431"/>
              <a:gd name="connsiteY1" fmla="*/ 403 h 625155"/>
              <a:gd name="connsiteX2" fmla="*/ 710700 w 2069431"/>
              <a:gd name="connsiteY2" fmla="*/ 533597 h 625155"/>
              <a:gd name="connsiteX3" fmla="*/ 1551907 w 2069431"/>
              <a:gd name="connsiteY3" fmla="*/ 136928 h 625155"/>
              <a:gd name="connsiteX4" fmla="*/ 1799556 w 2069431"/>
              <a:gd name="connsiteY4" fmla="*/ 171853 h 625155"/>
              <a:gd name="connsiteX5" fmla="*/ 2069431 w 2069431"/>
              <a:gd name="connsiteY5" fmla="*/ 543328 h 625155"/>
              <a:gd name="connsiteX0" fmla="*/ 0 w 2069431"/>
              <a:gd name="connsiteY0" fmla="*/ 550629 h 550629"/>
              <a:gd name="connsiteX1" fmla="*/ 722173 w 2069431"/>
              <a:gd name="connsiteY1" fmla="*/ 110 h 550629"/>
              <a:gd name="connsiteX2" fmla="*/ 710700 w 2069431"/>
              <a:gd name="connsiteY2" fmla="*/ 499437 h 550629"/>
              <a:gd name="connsiteX3" fmla="*/ 1551907 w 2069431"/>
              <a:gd name="connsiteY3" fmla="*/ 102768 h 550629"/>
              <a:gd name="connsiteX4" fmla="*/ 1799556 w 2069431"/>
              <a:gd name="connsiteY4" fmla="*/ 137693 h 550629"/>
              <a:gd name="connsiteX5" fmla="*/ 2069431 w 2069431"/>
              <a:gd name="connsiteY5" fmla="*/ 509168 h 550629"/>
              <a:gd name="connsiteX0" fmla="*/ 0 w 2069431"/>
              <a:gd name="connsiteY0" fmla="*/ 573475 h 573475"/>
              <a:gd name="connsiteX1" fmla="*/ 722173 w 2069431"/>
              <a:gd name="connsiteY1" fmla="*/ 22956 h 573475"/>
              <a:gd name="connsiteX2" fmla="*/ 710700 w 2069431"/>
              <a:gd name="connsiteY2" fmla="*/ 522283 h 573475"/>
              <a:gd name="connsiteX3" fmla="*/ 1551907 w 2069431"/>
              <a:gd name="connsiteY3" fmla="*/ 125614 h 573475"/>
              <a:gd name="connsiteX4" fmla="*/ 1799556 w 2069431"/>
              <a:gd name="connsiteY4" fmla="*/ 160539 h 573475"/>
              <a:gd name="connsiteX5" fmla="*/ 2069431 w 2069431"/>
              <a:gd name="connsiteY5" fmla="*/ 532014 h 573475"/>
              <a:gd name="connsiteX0" fmla="*/ 0 w 2069431"/>
              <a:gd name="connsiteY0" fmla="*/ 573475 h 573475"/>
              <a:gd name="connsiteX1" fmla="*/ 722173 w 2069431"/>
              <a:gd name="connsiteY1" fmla="*/ 22956 h 573475"/>
              <a:gd name="connsiteX2" fmla="*/ 710700 w 2069431"/>
              <a:gd name="connsiteY2" fmla="*/ 522283 h 573475"/>
              <a:gd name="connsiteX3" fmla="*/ 1314840 w 2069431"/>
              <a:gd name="connsiteY3" fmla="*/ 278014 h 573475"/>
              <a:gd name="connsiteX4" fmla="*/ 1799556 w 2069431"/>
              <a:gd name="connsiteY4" fmla="*/ 160539 h 573475"/>
              <a:gd name="connsiteX5" fmla="*/ 2069431 w 2069431"/>
              <a:gd name="connsiteY5" fmla="*/ 532014 h 573475"/>
              <a:gd name="connsiteX0" fmla="*/ 0 w 2069431"/>
              <a:gd name="connsiteY0" fmla="*/ 573475 h 573475"/>
              <a:gd name="connsiteX1" fmla="*/ 722173 w 2069431"/>
              <a:gd name="connsiteY1" fmla="*/ 22956 h 573475"/>
              <a:gd name="connsiteX2" fmla="*/ 710700 w 2069431"/>
              <a:gd name="connsiteY2" fmla="*/ 522283 h 573475"/>
              <a:gd name="connsiteX3" fmla="*/ 1314840 w 2069431"/>
              <a:gd name="connsiteY3" fmla="*/ 278014 h 573475"/>
              <a:gd name="connsiteX4" fmla="*/ 2069431 w 2069431"/>
              <a:gd name="connsiteY4" fmla="*/ 532014 h 573475"/>
              <a:gd name="connsiteX0" fmla="*/ 0 w 2069431"/>
              <a:gd name="connsiteY0" fmla="*/ 728502 h 728502"/>
              <a:gd name="connsiteX1" fmla="*/ 891507 w 2069431"/>
              <a:gd name="connsiteY1" fmla="*/ 17116 h 728502"/>
              <a:gd name="connsiteX2" fmla="*/ 710700 w 2069431"/>
              <a:gd name="connsiteY2" fmla="*/ 677310 h 728502"/>
              <a:gd name="connsiteX3" fmla="*/ 1314840 w 2069431"/>
              <a:gd name="connsiteY3" fmla="*/ 433041 h 728502"/>
              <a:gd name="connsiteX4" fmla="*/ 2069431 w 2069431"/>
              <a:gd name="connsiteY4" fmla="*/ 687041 h 728502"/>
              <a:gd name="connsiteX0" fmla="*/ 0 w 2069431"/>
              <a:gd name="connsiteY0" fmla="*/ 711409 h 711409"/>
              <a:gd name="connsiteX1" fmla="*/ 891507 w 2069431"/>
              <a:gd name="connsiteY1" fmla="*/ 23 h 711409"/>
              <a:gd name="connsiteX2" fmla="*/ 609100 w 2069431"/>
              <a:gd name="connsiteY2" fmla="*/ 685617 h 711409"/>
              <a:gd name="connsiteX3" fmla="*/ 1314840 w 2069431"/>
              <a:gd name="connsiteY3" fmla="*/ 415948 h 711409"/>
              <a:gd name="connsiteX4" fmla="*/ 2069431 w 2069431"/>
              <a:gd name="connsiteY4" fmla="*/ 669948 h 711409"/>
              <a:gd name="connsiteX0" fmla="*/ 0 w 2069431"/>
              <a:gd name="connsiteY0" fmla="*/ 711409 h 711409"/>
              <a:gd name="connsiteX1" fmla="*/ 891507 w 2069431"/>
              <a:gd name="connsiteY1" fmla="*/ 23 h 711409"/>
              <a:gd name="connsiteX2" fmla="*/ 609100 w 2069431"/>
              <a:gd name="connsiteY2" fmla="*/ 685617 h 711409"/>
              <a:gd name="connsiteX3" fmla="*/ 1314840 w 2069431"/>
              <a:gd name="connsiteY3" fmla="*/ 415948 h 711409"/>
              <a:gd name="connsiteX4" fmla="*/ 2069431 w 2069431"/>
              <a:gd name="connsiteY4" fmla="*/ 669948 h 711409"/>
              <a:gd name="connsiteX0" fmla="*/ 0 w 2132931"/>
              <a:gd name="connsiteY0" fmla="*/ 791117 h 791117"/>
              <a:gd name="connsiteX1" fmla="*/ 955007 w 2132931"/>
              <a:gd name="connsiteY1" fmla="*/ 356 h 791117"/>
              <a:gd name="connsiteX2" fmla="*/ 672600 w 2132931"/>
              <a:gd name="connsiteY2" fmla="*/ 685950 h 791117"/>
              <a:gd name="connsiteX3" fmla="*/ 1378340 w 2132931"/>
              <a:gd name="connsiteY3" fmla="*/ 416281 h 791117"/>
              <a:gd name="connsiteX4" fmla="*/ 2132931 w 2132931"/>
              <a:gd name="connsiteY4" fmla="*/ 670281 h 7911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2931" h="791117">
                <a:moveTo>
                  <a:pt x="0" y="791117"/>
                </a:moveTo>
                <a:cubicBezTo>
                  <a:pt x="40977" y="485757"/>
                  <a:pt x="842907" y="17884"/>
                  <a:pt x="955007" y="356"/>
                </a:cubicBezTo>
                <a:cubicBezTo>
                  <a:pt x="1067107" y="-17172"/>
                  <a:pt x="602045" y="616629"/>
                  <a:pt x="672600" y="685950"/>
                </a:cubicBezTo>
                <a:cubicBezTo>
                  <a:pt x="743155" y="755271"/>
                  <a:pt x="1007952" y="435825"/>
                  <a:pt x="1378340" y="416281"/>
                </a:cubicBezTo>
                <a:cubicBezTo>
                  <a:pt x="1748728" y="396737"/>
                  <a:pt x="1975725" y="617364"/>
                  <a:pt x="2132931" y="670281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 rot="21321420">
            <a:off x="5984323" y="2534334"/>
            <a:ext cx="1867364" cy="183020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3475241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 rot="9691528">
            <a:off x="2232747" y="4832697"/>
            <a:ext cx="2062999" cy="564040"/>
          </a:xfrm>
          <a:custGeom>
            <a:avLst/>
            <a:gdLst>
              <a:gd name="connsiteX0" fmla="*/ 0 w 2016224"/>
              <a:gd name="connsiteY0" fmla="*/ 432048 h 864096"/>
              <a:gd name="connsiteX1" fmla="*/ 1008112 w 2016224"/>
              <a:gd name="connsiteY1" fmla="*/ 0 h 864096"/>
              <a:gd name="connsiteX2" fmla="*/ 2016224 w 2016224"/>
              <a:gd name="connsiteY2" fmla="*/ 432048 h 864096"/>
              <a:gd name="connsiteX3" fmla="*/ 1008112 w 2016224"/>
              <a:gd name="connsiteY3" fmla="*/ 864096 h 864096"/>
              <a:gd name="connsiteX4" fmla="*/ 0 w 2016224"/>
              <a:gd name="connsiteY4" fmla="*/ 432048 h 864096"/>
              <a:gd name="connsiteX0" fmla="*/ 30 w 2016254"/>
              <a:gd name="connsiteY0" fmla="*/ 432048 h 564040"/>
              <a:gd name="connsiteX1" fmla="*/ 1008142 w 2016254"/>
              <a:gd name="connsiteY1" fmla="*/ 0 h 564040"/>
              <a:gd name="connsiteX2" fmla="*/ 2016254 w 2016254"/>
              <a:gd name="connsiteY2" fmla="*/ 432048 h 564040"/>
              <a:gd name="connsiteX3" fmla="*/ 1033867 w 2016254"/>
              <a:gd name="connsiteY3" fmla="*/ 512881 h 564040"/>
              <a:gd name="connsiteX4" fmla="*/ 30 w 2016254"/>
              <a:gd name="connsiteY4" fmla="*/ 432048 h 564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16254" h="564040">
                <a:moveTo>
                  <a:pt x="30" y="432048"/>
                </a:moveTo>
                <a:cubicBezTo>
                  <a:pt x="-4257" y="346568"/>
                  <a:pt x="451377" y="0"/>
                  <a:pt x="1008142" y="0"/>
                </a:cubicBezTo>
                <a:cubicBezTo>
                  <a:pt x="1564907" y="0"/>
                  <a:pt x="2016254" y="193434"/>
                  <a:pt x="2016254" y="432048"/>
                </a:cubicBezTo>
                <a:cubicBezTo>
                  <a:pt x="2016254" y="670662"/>
                  <a:pt x="1590632" y="512881"/>
                  <a:pt x="1033867" y="512881"/>
                </a:cubicBezTo>
                <a:cubicBezTo>
                  <a:pt x="477102" y="512881"/>
                  <a:pt x="4317" y="517528"/>
                  <a:pt x="30" y="432048"/>
                </a:cubicBezTo>
                <a:close/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7" name="Oval 2"/>
          <p:cNvSpPr/>
          <p:nvPr/>
        </p:nvSpPr>
        <p:spPr>
          <a:xfrm rot="9691528">
            <a:off x="5518425" y="4292931"/>
            <a:ext cx="1967661" cy="900207"/>
          </a:xfrm>
          <a:custGeom>
            <a:avLst/>
            <a:gdLst>
              <a:gd name="connsiteX0" fmla="*/ 0 w 2016224"/>
              <a:gd name="connsiteY0" fmla="*/ 432048 h 864096"/>
              <a:gd name="connsiteX1" fmla="*/ 1008112 w 2016224"/>
              <a:gd name="connsiteY1" fmla="*/ 0 h 864096"/>
              <a:gd name="connsiteX2" fmla="*/ 2016224 w 2016224"/>
              <a:gd name="connsiteY2" fmla="*/ 432048 h 864096"/>
              <a:gd name="connsiteX3" fmla="*/ 1008112 w 2016224"/>
              <a:gd name="connsiteY3" fmla="*/ 864096 h 864096"/>
              <a:gd name="connsiteX4" fmla="*/ 0 w 2016224"/>
              <a:gd name="connsiteY4" fmla="*/ 432048 h 864096"/>
              <a:gd name="connsiteX0" fmla="*/ 30 w 2016254"/>
              <a:gd name="connsiteY0" fmla="*/ 432048 h 564040"/>
              <a:gd name="connsiteX1" fmla="*/ 1008142 w 2016254"/>
              <a:gd name="connsiteY1" fmla="*/ 0 h 564040"/>
              <a:gd name="connsiteX2" fmla="*/ 2016254 w 2016254"/>
              <a:gd name="connsiteY2" fmla="*/ 432048 h 564040"/>
              <a:gd name="connsiteX3" fmla="*/ 1033867 w 2016254"/>
              <a:gd name="connsiteY3" fmla="*/ 512881 h 564040"/>
              <a:gd name="connsiteX4" fmla="*/ 30 w 2016254"/>
              <a:gd name="connsiteY4" fmla="*/ 432048 h 564040"/>
              <a:gd name="connsiteX0" fmla="*/ 2131 w 2018355"/>
              <a:gd name="connsiteY0" fmla="*/ 432048 h 657451"/>
              <a:gd name="connsiteX1" fmla="*/ 1010243 w 2018355"/>
              <a:gd name="connsiteY1" fmla="*/ 0 h 657451"/>
              <a:gd name="connsiteX2" fmla="*/ 2018355 w 2018355"/>
              <a:gd name="connsiteY2" fmla="*/ 432048 h 657451"/>
              <a:gd name="connsiteX3" fmla="*/ 827031 w 2018355"/>
              <a:gd name="connsiteY3" fmla="*/ 657316 h 657451"/>
              <a:gd name="connsiteX4" fmla="*/ 2131 w 2018355"/>
              <a:gd name="connsiteY4" fmla="*/ 432048 h 657451"/>
              <a:gd name="connsiteX0" fmla="*/ 0 w 2016224"/>
              <a:gd name="connsiteY0" fmla="*/ 432048 h 657451"/>
              <a:gd name="connsiteX1" fmla="*/ 1008112 w 2016224"/>
              <a:gd name="connsiteY1" fmla="*/ 0 h 657451"/>
              <a:gd name="connsiteX2" fmla="*/ 2016224 w 2016224"/>
              <a:gd name="connsiteY2" fmla="*/ 432048 h 657451"/>
              <a:gd name="connsiteX3" fmla="*/ 824900 w 2016224"/>
              <a:gd name="connsiteY3" fmla="*/ 657316 h 657451"/>
              <a:gd name="connsiteX4" fmla="*/ 91440 w 2016224"/>
              <a:gd name="connsiteY4" fmla="*/ 523488 h 657451"/>
              <a:gd name="connsiteX0" fmla="*/ 0 w 2016224"/>
              <a:gd name="connsiteY0" fmla="*/ 432048 h 589202"/>
              <a:gd name="connsiteX1" fmla="*/ 1008112 w 2016224"/>
              <a:gd name="connsiteY1" fmla="*/ 0 h 589202"/>
              <a:gd name="connsiteX2" fmla="*/ 2016224 w 2016224"/>
              <a:gd name="connsiteY2" fmla="*/ 432048 h 589202"/>
              <a:gd name="connsiteX3" fmla="*/ 1328313 w 2016224"/>
              <a:gd name="connsiteY3" fmla="*/ 566631 h 589202"/>
              <a:gd name="connsiteX4" fmla="*/ 91440 w 2016224"/>
              <a:gd name="connsiteY4" fmla="*/ 523488 h 589202"/>
              <a:gd name="connsiteX0" fmla="*/ 0 w 2016224"/>
              <a:gd name="connsiteY0" fmla="*/ 432048 h 739873"/>
              <a:gd name="connsiteX1" fmla="*/ 1008112 w 2016224"/>
              <a:gd name="connsiteY1" fmla="*/ 0 h 739873"/>
              <a:gd name="connsiteX2" fmla="*/ 2016224 w 2016224"/>
              <a:gd name="connsiteY2" fmla="*/ 432048 h 739873"/>
              <a:gd name="connsiteX3" fmla="*/ 1328313 w 2016224"/>
              <a:gd name="connsiteY3" fmla="*/ 566631 h 739873"/>
              <a:gd name="connsiteX4" fmla="*/ 921285 w 2016224"/>
              <a:gd name="connsiteY4" fmla="*/ 738254 h 739873"/>
              <a:gd name="connsiteX0" fmla="*/ 0 w 2016224"/>
              <a:gd name="connsiteY0" fmla="*/ 432048 h 740022"/>
              <a:gd name="connsiteX1" fmla="*/ 1008112 w 2016224"/>
              <a:gd name="connsiteY1" fmla="*/ 0 h 740022"/>
              <a:gd name="connsiteX2" fmla="*/ 2016224 w 2016224"/>
              <a:gd name="connsiteY2" fmla="*/ 432048 h 740022"/>
              <a:gd name="connsiteX3" fmla="*/ 1328313 w 2016224"/>
              <a:gd name="connsiteY3" fmla="*/ 566631 h 740022"/>
              <a:gd name="connsiteX4" fmla="*/ 921285 w 2016224"/>
              <a:gd name="connsiteY4" fmla="*/ 738254 h 740022"/>
              <a:gd name="connsiteX0" fmla="*/ 0 w 2016224"/>
              <a:gd name="connsiteY0" fmla="*/ 432048 h 782382"/>
              <a:gd name="connsiteX1" fmla="*/ 1008112 w 2016224"/>
              <a:gd name="connsiteY1" fmla="*/ 0 h 782382"/>
              <a:gd name="connsiteX2" fmla="*/ 2016224 w 2016224"/>
              <a:gd name="connsiteY2" fmla="*/ 432048 h 782382"/>
              <a:gd name="connsiteX3" fmla="*/ 1328313 w 2016224"/>
              <a:gd name="connsiteY3" fmla="*/ 566631 h 782382"/>
              <a:gd name="connsiteX4" fmla="*/ 889127 w 2016224"/>
              <a:gd name="connsiteY4" fmla="*/ 781070 h 782382"/>
              <a:gd name="connsiteX0" fmla="*/ 0 w 2016224"/>
              <a:gd name="connsiteY0" fmla="*/ 432048 h 781070"/>
              <a:gd name="connsiteX1" fmla="*/ 1008112 w 2016224"/>
              <a:gd name="connsiteY1" fmla="*/ 0 h 781070"/>
              <a:gd name="connsiteX2" fmla="*/ 2016224 w 2016224"/>
              <a:gd name="connsiteY2" fmla="*/ 432048 h 781070"/>
              <a:gd name="connsiteX3" fmla="*/ 1328313 w 2016224"/>
              <a:gd name="connsiteY3" fmla="*/ 566631 h 781070"/>
              <a:gd name="connsiteX4" fmla="*/ 889127 w 2016224"/>
              <a:gd name="connsiteY4" fmla="*/ 781070 h 781070"/>
              <a:gd name="connsiteX0" fmla="*/ 0 w 2016224"/>
              <a:gd name="connsiteY0" fmla="*/ 332982 h 682004"/>
              <a:gd name="connsiteX1" fmla="*/ 1010721 w 2016224"/>
              <a:gd name="connsiteY1" fmla="*/ 0 h 682004"/>
              <a:gd name="connsiteX2" fmla="*/ 2016224 w 2016224"/>
              <a:gd name="connsiteY2" fmla="*/ 332982 h 682004"/>
              <a:gd name="connsiteX3" fmla="*/ 1328313 w 2016224"/>
              <a:gd name="connsiteY3" fmla="*/ 467565 h 682004"/>
              <a:gd name="connsiteX4" fmla="*/ 889127 w 2016224"/>
              <a:gd name="connsiteY4" fmla="*/ 682004 h 682004"/>
              <a:gd name="connsiteX0" fmla="*/ 0 w 1994372"/>
              <a:gd name="connsiteY0" fmla="*/ 23779 h 999297"/>
              <a:gd name="connsiteX1" fmla="*/ 988869 w 1994372"/>
              <a:gd name="connsiteY1" fmla="*/ 317293 h 999297"/>
              <a:gd name="connsiteX2" fmla="*/ 1994372 w 1994372"/>
              <a:gd name="connsiteY2" fmla="*/ 650275 h 999297"/>
              <a:gd name="connsiteX3" fmla="*/ 1306461 w 1994372"/>
              <a:gd name="connsiteY3" fmla="*/ 784858 h 999297"/>
              <a:gd name="connsiteX4" fmla="*/ 867275 w 1994372"/>
              <a:gd name="connsiteY4" fmla="*/ 999297 h 999297"/>
              <a:gd name="connsiteX0" fmla="*/ 0 w 1994372"/>
              <a:gd name="connsiteY0" fmla="*/ 0 h 975518"/>
              <a:gd name="connsiteX1" fmla="*/ 988869 w 1994372"/>
              <a:gd name="connsiteY1" fmla="*/ 293514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37363"/>
              <a:gd name="connsiteX1" fmla="*/ 796030 w 1994372"/>
              <a:gd name="connsiteY1" fmla="*/ 389767 h 937363"/>
              <a:gd name="connsiteX2" fmla="*/ 1994372 w 1994372"/>
              <a:gd name="connsiteY2" fmla="*/ 626496 h 937363"/>
              <a:gd name="connsiteX3" fmla="*/ 1306461 w 1994372"/>
              <a:gd name="connsiteY3" fmla="*/ 761079 h 937363"/>
              <a:gd name="connsiteX4" fmla="*/ 863287 w 1994372"/>
              <a:gd name="connsiteY4" fmla="*/ 937363 h 937363"/>
              <a:gd name="connsiteX0" fmla="*/ 0 w 1994372"/>
              <a:gd name="connsiteY0" fmla="*/ 0 h 949409"/>
              <a:gd name="connsiteX1" fmla="*/ 796030 w 1994372"/>
              <a:gd name="connsiteY1" fmla="*/ 389767 h 949409"/>
              <a:gd name="connsiteX2" fmla="*/ 1994372 w 1994372"/>
              <a:gd name="connsiteY2" fmla="*/ 626496 h 949409"/>
              <a:gd name="connsiteX3" fmla="*/ 1306461 w 1994372"/>
              <a:gd name="connsiteY3" fmla="*/ 761079 h 949409"/>
              <a:gd name="connsiteX4" fmla="*/ 859262 w 1994372"/>
              <a:gd name="connsiteY4" fmla="*/ 949409 h 949409"/>
              <a:gd name="connsiteX0" fmla="*/ 0 w 1987377"/>
              <a:gd name="connsiteY0" fmla="*/ 0 h 900207"/>
              <a:gd name="connsiteX1" fmla="*/ 789035 w 1987377"/>
              <a:gd name="connsiteY1" fmla="*/ 340565 h 900207"/>
              <a:gd name="connsiteX2" fmla="*/ 1987377 w 1987377"/>
              <a:gd name="connsiteY2" fmla="*/ 577294 h 900207"/>
              <a:gd name="connsiteX3" fmla="*/ 1299466 w 1987377"/>
              <a:gd name="connsiteY3" fmla="*/ 711877 h 900207"/>
              <a:gd name="connsiteX4" fmla="*/ 852267 w 1987377"/>
              <a:gd name="connsiteY4" fmla="*/ 900207 h 900207"/>
              <a:gd name="connsiteX0" fmla="*/ 0 w 1987377"/>
              <a:gd name="connsiteY0" fmla="*/ 0 h 900207"/>
              <a:gd name="connsiteX1" fmla="*/ 747840 w 1987377"/>
              <a:gd name="connsiteY1" fmla="*/ 383710 h 900207"/>
              <a:gd name="connsiteX2" fmla="*/ 1987377 w 1987377"/>
              <a:gd name="connsiteY2" fmla="*/ 577294 h 900207"/>
              <a:gd name="connsiteX3" fmla="*/ 1299466 w 1987377"/>
              <a:gd name="connsiteY3" fmla="*/ 711877 h 900207"/>
              <a:gd name="connsiteX4" fmla="*/ 852267 w 198737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99466 w 1967297"/>
              <a:gd name="connsiteY3" fmla="*/ 711877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297"/>
              <a:gd name="connsiteY0" fmla="*/ 0 h 900207"/>
              <a:gd name="connsiteX1" fmla="*/ 747840 w 1967297"/>
              <a:gd name="connsiteY1" fmla="*/ 383710 h 900207"/>
              <a:gd name="connsiteX2" fmla="*/ 1967297 w 1967297"/>
              <a:gd name="connsiteY2" fmla="*/ 577280 h 900207"/>
              <a:gd name="connsiteX3" fmla="*/ 1280413 w 1967297"/>
              <a:gd name="connsiteY3" fmla="*/ 678731 h 900207"/>
              <a:gd name="connsiteX4" fmla="*/ 852267 w 1967297"/>
              <a:gd name="connsiteY4" fmla="*/ 900207 h 900207"/>
              <a:gd name="connsiteX0" fmla="*/ 0 w 1967661"/>
              <a:gd name="connsiteY0" fmla="*/ 0 h 900207"/>
              <a:gd name="connsiteX1" fmla="*/ 747840 w 1967661"/>
              <a:gd name="connsiteY1" fmla="*/ 383710 h 900207"/>
              <a:gd name="connsiteX2" fmla="*/ 1967297 w 1967661"/>
              <a:gd name="connsiteY2" fmla="*/ 577280 h 900207"/>
              <a:gd name="connsiteX3" fmla="*/ 1280413 w 1967661"/>
              <a:gd name="connsiteY3" fmla="*/ 678731 h 900207"/>
              <a:gd name="connsiteX4" fmla="*/ 852267 w 1967661"/>
              <a:gd name="connsiteY4" fmla="*/ 900207 h 900207"/>
              <a:gd name="connsiteX0" fmla="*/ 0 w 1967661"/>
              <a:gd name="connsiteY0" fmla="*/ 0 h 900207"/>
              <a:gd name="connsiteX1" fmla="*/ 747840 w 1967661"/>
              <a:gd name="connsiteY1" fmla="*/ 383710 h 900207"/>
              <a:gd name="connsiteX2" fmla="*/ 1967297 w 1967661"/>
              <a:gd name="connsiteY2" fmla="*/ 577280 h 900207"/>
              <a:gd name="connsiteX3" fmla="*/ 1280413 w 1967661"/>
              <a:gd name="connsiteY3" fmla="*/ 678731 h 900207"/>
              <a:gd name="connsiteX4" fmla="*/ 852267 w 1967661"/>
              <a:gd name="connsiteY4" fmla="*/ 900207 h 900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67661" h="900207">
                <a:moveTo>
                  <a:pt x="0" y="0"/>
                </a:moveTo>
                <a:cubicBezTo>
                  <a:pt x="292686" y="227979"/>
                  <a:pt x="415933" y="299542"/>
                  <a:pt x="747840" y="383710"/>
                </a:cubicBezTo>
                <a:cubicBezTo>
                  <a:pt x="1079747" y="467878"/>
                  <a:pt x="1951186" y="406929"/>
                  <a:pt x="1967297" y="577280"/>
                </a:cubicBezTo>
                <a:cubicBezTo>
                  <a:pt x="1983408" y="747631"/>
                  <a:pt x="1461215" y="650007"/>
                  <a:pt x="1280413" y="678731"/>
                </a:cubicBezTo>
                <a:cubicBezTo>
                  <a:pt x="1099611" y="707455"/>
                  <a:pt x="982100" y="725721"/>
                  <a:pt x="852267" y="900207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8" name="Oval 2"/>
          <p:cNvSpPr/>
          <p:nvPr/>
        </p:nvSpPr>
        <p:spPr>
          <a:xfrm rot="9691528">
            <a:off x="5471167" y="4272508"/>
            <a:ext cx="1994372" cy="975518"/>
          </a:xfrm>
          <a:custGeom>
            <a:avLst/>
            <a:gdLst>
              <a:gd name="connsiteX0" fmla="*/ 0 w 2016224"/>
              <a:gd name="connsiteY0" fmla="*/ 432048 h 864096"/>
              <a:gd name="connsiteX1" fmla="*/ 1008112 w 2016224"/>
              <a:gd name="connsiteY1" fmla="*/ 0 h 864096"/>
              <a:gd name="connsiteX2" fmla="*/ 2016224 w 2016224"/>
              <a:gd name="connsiteY2" fmla="*/ 432048 h 864096"/>
              <a:gd name="connsiteX3" fmla="*/ 1008112 w 2016224"/>
              <a:gd name="connsiteY3" fmla="*/ 864096 h 864096"/>
              <a:gd name="connsiteX4" fmla="*/ 0 w 2016224"/>
              <a:gd name="connsiteY4" fmla="*/ 432048 h 864096"/>
              <a:gd name="connsiteX0" fmla="*/ 30 w 2016254"/>
              <a:gd name="connsiteY0" fmla="*/ 432048 h 564040"/>
              <a:gd name="connsiteX1" fmla="*/ 1008142 w 2016254"/>
              <a:gd name="connsiteY1" fmla="*/ 0 h 564040"/>
              <a:gd name="connsiteX2" fmla="*/ 2016254 w 2016254"/>
              <a:gd name="connsiteY2" fmla="*/ 432048 h 564040"/>
              <a:gd name="connsiteX3" fmla="*/ 1033867 w 2016254"/>
              <a:gd name="connsiteY3" fmla="*/ 512881 h 564040"/>
              <a:gd name="connsiteX4" fmla="*/ 30 w 2016254"/>
              <a:gd name="connsiteY4" fmla="*/ 432048 h 564040"/>
              <a:gd name="connsiteX0" fmla="*/ 2131 w 2018355"/>
              <a:gd name="connsiteY0" fmla="*/ 432048 h 657451"/>
              <a:gd name="connsiteX1" fmla="*/ 1010243 w 2018355"/>
              <a:gd name="connsiteY1" fmla="*/ 0 h 657451"/>
              <a:gd name="connsiteX2" fmla="*/ 2018355 w 2018355"/>
              <a:gd name="connsiteY2" fmla="*/ 432048 h 657451"/>
              <a:gd name="connsiteX3" fmla="*/ 827031 w 2018355"/>
              <a:gd name="connsiteY3" fmla="*/ 657316 h 657451"/>
              <a:gd name="connsiteX4" fmla="*/ 2131 w 2018355"/>
              <a:gd name="connsiteY4" fmla="*/ 432048 h 657451"/>
              <a:gd name="connsiteX0" fmla="*/ 0 w 2016224"/>
              <a:gd name="connsiteY0" fmla="*/ 432048 h 657451"/>
              <a:gd name="connsiteX1" fmla="*/ 1008112 w 2016224"/>
              <a:gd name="connsiteY1" fmla="*/ 0 h 657451"/>
              <a:gd name="connsiteX2" fmla="*/ 2016224 w 2016224"/>
              <a:gd name="connsiteY2" fmla="*/ 432048 h 657451"/>
              <a:gd name="connsiteX3" fmla="*/ 824900 w 2016224"/>
              <a:gd name="connsiteY3" fmla="*/ 657316 h 657451"/>
              <a:gd name="connsiteX4" fmla="*/ 91440 w 2016224"/>
              <a:gd name="connsiteY4" fmla="*/ 523488 h 657451"/>
              <a:gd name="connsiteX0" fmla="*/ 0 w 2016224"/>
              <a:gd name="connsiteY0" fmla="*/ 432048 h 589202"/>
              <a:gd name="connsiteX1" fmla="*/ 1008112 w 2016224"/>
              <a:gd name="connsiteY1" fmla="*/ 0 h 589202"/>
              <a:gd name="connsiteX2" fmla="*/ 2016224 w 2016224"/>
              <a:gd name="connsiteY2" fmla="*/ 432048 h 589202"/>
              <a:gd name="connsiteX3" fmla="*/ 1328313 w 2016224"/>
              <a:gd name="connsiteY3" fmla="*/ 566631 h 589202"/>
              <a:gd name="connsiteX4" fmla="*/ 91440 w 2016224"/>
              <a:gd name="connsiteY4" fmla="*/ 523488 h 589202"/>
              <a:gd name="connsiteX0" fmla="*/ 0 w 2016224"/>
              <a:gd name="connsiteY0" fmla="*/ 432048 h 739873"/>
              <a:gd name="connsiteX1" fmla="*/ 1008112 w 2016224"/>
              <a:gd name="connsiteY1" fmla="*/ 0 h 739873"/>
              <a:gd name="connsiteX2" fmla="*/ 2016224 w 2016224"/>
              <a:gd name="connsiteY2" fmla="*/ 432048 h 739873"/>
              <a:gd name="connsiteX3" fmla="*/ 1328313 w 2016224"/>
              <a:gd name="connsiteY3" fmla="*/ 566631 h 739873"/>
              <a:gd name="connsiteX4" fmla="*/ 921285 w 2016224"/>
              <a:gd name="connsiteY4" fmla="*/ 738254 h 739873"/>
              <a:gd name="connsiteX0" fmla="*/ 0 w 2016224"/>
              <a:gd name="connsiteY0" fmla="*/ 432048 h 740022"/>
              <a:gd name="connsiteX1" fmla="*/ 1008112 w 2016224"/>
              <a:gd name="connsiteY1" fmla="*/ 0 h 740022"/>
              <a:gd name="connsiteX2" fmla="*/ 2016224 w 2016224"/>
              <a:gd name="connsiteY2" fmla="*/ 432048 h 740022"/>
              <a:gd name="connsiteX3" fmla="*/ 1328313 w 2016224"/>
              <a:gd name="connsiteY3" fmla="*/ 566631 h 740022"/>
              <a:gd name="connsiteX4" fmla="*/ 921285 w 2016224"/>
              <a:gd name="connsiteY4" fmla="*/ 738254 h 740022"/>
              <a:gd name="connsiteX0" fmla="*/ 0 w 2016224"/>
              <a:gd name="connsiteY0" fmla="*/ 432048 h 782382"/>
              <a:gd name="connsiteX1" fmla="*/ 1008112 w 2016224"/>
              <a:gd name="connsiteY1" fmla="*/ 0 h 782382"/>
              <a:gd name="connsiteX2" fmla="*/ 2016224 w 2016224"/>
              <a:gd name="connsiteY2" fmla="*/ 432048 h 782382"/>
              <a:gd name="connsiteX3" fmla="*/ 1328313 w 2016224"/>
              <a:gd name="connsiteY3" fmla="*/ 566631 h 782382"/>
              <a:gd name="connsiteX4" fmla="*/ 889127 w 2016224"/>
              <a:gd name="connsiteY4" fmla="*/ 781070 h 782382"/>
              <a:gd name="connsiteX0" fmla="*/ 0 w 2016224"/>
              <a:gd name="connsiteY0" fmla="*/ 432048 h 781070"/>
              <a:gd name="connsiteX1" fmla="*/ 1008112 w 2016224"/>
              <a:gd name="connsiteY1" fmla="*/ 0 h 781070"/>
              <a:gd name="connsiteX2" fmla="*/ 2016224 w 2016224"/>
              <a:gd name="connsiteY2" fmla="*/ 432048 h 781070"/>
              <a:gd name="connsiteX3" fmla="*/ 1328313 w 2016224"/>
              <a:gd name="connsiteY3" fmla="*/ 566631 h 781070"/>
              <a:gd name="connsiteX4" fmla="*/ 889127 w 2016224"/>
              <a:gd name="connsiteY4" fmla="*/ 781070 h 781070"/>
              <a:gd name="connsiteX0" fmla="*/ 0 w 2016224"/>
              <a:gd name="connsiteY0" fmla="*/ 332982 h 682004"/>
              <a:gd name="connsiteX1" fmla="*/ 1010721 w 2016224"/>
              <a:gd name="connsiteY1" fmla="*/ 0 h 682004"/>
              <a:gd name="connsiteX2" fmla="*/ 2016224 w 2016224"/>
              <a:gd name="connsiteY2" fmla="*/ 332982 h 682004"/>
              <a:gd name="connsiteX3" fmla="*/ 1328313 w 2016224"/>
              <a:gd name="connsiteY3" fmla="*/ 467565 h 682004"/>
              <a:gd name="connsiteX4" fmla="*/ 889127 w 2016224"/>
              <a:gd name="connsiteY4" fmla="*/ 682004 h 682004"/>
              <a:gd name="connsiteX0" fmla="*/ 0 w 1994372"/>
              <a:gd name="connsiteY0" fmla="*/ 23779 h 999297"/>
              <a:gd name="connsiteX1" fmla="*/ 988869 w 1994372"/>
              <a:gd name="connsiteY1" fmla="*/ 317293 h 999297"/>
              <a:gd name="connsiteX2" fmla="*/ 1994372 w 1994372"/>
              <a:gd name="connsiteY2" fmla="*/ 650275 h 999297"/>
              <a:gd name="connsiteX3" fmla="*/ 1306461 w 1994372"/>
              <a:gd name="connsiteY3" fmla="*/ 784858 h 999297"/>
              <a:gd name="connsiteX4" fmla="*/ 867275 w 1994372"/>
              <a:gd name="connsiteY4" fmla="*/ 999297 h 999297"/>
              <a:gd name="connsiteX0" fmla="*/ 0 w 1994372"/>
              <a:gd name="connsiteY0" fmla="*/ 0 h 975518"/>
              <a:gd name="connsiteX1" fmla="*/ 988869 w 1994372"/>
              <a:gd name="connsiteY1" fmla="*/ 293514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  <a:gd name="connsiteX0" fmla="*/ 0 w 1994372"/>
              <a:gd name="connsiteY0" fmla="*/ 0 h 975518"/>
              <a:gd name="connsiteX1" fmla="*/ 796030 w 1994372"/>
              <a:gd name="connsiteY1" fmla="*/ 389767 h 975518"/>
              <a:gd name="connsiteX2" fmla="*/ 1994372 w 1994372"/>
              <a:gd name="connsiteY2" fmla="*/ 626496 h 975518"/>
              <a:gd name="connsiteX3" fmla="*/ 1306461 w 1994372"/>
              <a:gd name="connsiteY3" fmla="*/ 761079 h 975518"/>
              <a:gd name="connsiteX4" fmla="*/ 867275 w 1994372"/>
              <a:gd name="connsiteY4" fmla="*/ 975518 h 975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4372" h="975518">
                <a:moveTo>
                  <a:pt x="0" y="0"/>
                </a:moveTo>
                <a:cubicBezTo>
                  <a:pt x="292686" y="227979"/>
                  <a:pt x="466281" y="330869"/>
                  <a:pt x="796030" y="389767"/>
                </a:cubicBezTo>
                <a:cubicBezTo>
                  <a:pt x="1125779" y="448665"/>
                  <a:pt x="1994372" y="387882"/>
                  <a:pt x="1994372" y="626496"/>
                </a:cubicBezTo>
                <a:cubicBezTo>
                  <a:pt x="1994372" y="865110"/>
                  <a:pt x="1459469" y="753755"/>
                  <a:pt x="1306461" y="761079"/>
                </a:cubicBezTo>
                <a:cubicBezTo>
                  <a:pt x="1153453" y="768403"/>
                  <a:pt x="997108" y="801032"/>
                  <a:pt x="867275" y="975518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 rot="20136871">
            <a:off x="4492114" y="2737327"/>
            <a:ext cx="2277134" cy="183020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Down">
              <a:avLst>
                <a:gd name="adj" fmla="val 1331489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 rot="20136871">
            <a:off x="1866135" y="3457407"/>
            <a:ext cx="2277134" cy="183020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Down">
              <a:avLst>
                <a:gd name="adj" fmla="val 1331489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4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5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3" name="Freeform 42"/>
          <p:cNvSpPr/>
          <p:nvPr/>
        </p:nvSpPr>
        <p:spPr>
          <a:xfrm>
            <a:off x="5495925" y="4793926"/>
            <a:ext cx="1990725" cy="250033"/>
          </a:xfrm>
          <a:custGeom>
            <a:avLst/>
            <a:gdLst>
              <a:gd name="connsiteX0" fmla="*/ 0 w 1990725"/>
              <a:gd name="connsiteY0" fmla="*/ 214313 h 261938"/>
              <a:gd name="connsiteX1" fmla="*/ 202406 w 1990725"/>
              <a:gd name="connsiteY1" fmla="*/ 261938 h 261938"/>
              <a:gd name="connsiteX2" fmla="*/ 397669 w 1990725"/>
              <a:gd name="connsiteY2" fmla="*/ 233363 h 261938"/>
              <a:gd name="connsiteX3" fmla="*/ 595313 w 1990725"/>
              <a:gd name="connsiteY3" fmla="*/ 183356 h 261938"/>
              <a:gd name="connsiteX4" fmla="*/ 797719 w 1990725"/>
              <a:gd name="connsiteY4" fmla="*/ 121444 h 261938"/>
              <a:gd name="connsiteX5" fmla="*/ 995363 w 1990725"/>
              <a:gd name="connsiteY5" fmla="*/ 64294 h 261938"/>
              <a:gd name="connsiteX6" fmla="*/ 1193006 w 1990725"/>
              <a:gd name="connsiteY6" fmla="*/ 19050 h 261938"/>
              <a:gd name="connsiteX7" fmla="*/ 1393031 w 1990725"/>
              <a:gd name="connsiteY7" fmla="*/ 0 h 261938"/>
              <a:gd name="connsiteX8" fmla="*/ 1593056 w 1990725"/>
              <a:gd name="connsiteY8" fmla="*/ 9525 h 261938"/>
              <a:gd name="connsiteX9" fmla="*/ 1793081 w 1990725"/>
              <a:gd name="connsiteY9" fmla="*/ 52388 h 261938"/>
              <a:gd name="connsiteX10" fmla="*/ 1990725 w 1990725"/>
              <a:gd name="connsiteY10" fmla="*/ 111919 h 261938"/>
              <a:gd name="connsiteX0" fmla="*/ 0 w 1990725"/>
              <a:gd name="connsiteY0" fmla="*/ 214313 h 257176"/>
              <a:gd name="connsiteX1" fmla="*/ 200025 w 1990725"/>
              <a:gd name="connsiteY1" fmla="*/ 257176 h 257176"/>
              <a:gd name="connsiteX2" fmla="*/ 397669 w 1990725"/>
              <a:gd name="connsiteY2" fmla="*/ 233363 h 257176"/>
              <a:gd name="connsiteX3" fmla="*/ 595313 w 1990725"/>
              <a:gd name="connsiteY3" fmla="*/ 183356 h 257176"/>
              <a:gd name="connsiteX4" fmla="*/ 797719 w 1990725"/>
              <a:gd name="connsiteY4" fmla="*/ 121444 h 257176"/>
              <a:gd name="connsiteX5" fmla="*/ 995363 w 1990725"/>
              <a:gd name="connsiteY5" fmla="*/ 64294 h 257176"/>
              <a:gd name="connsiteX6" fmla="*/ 1193006 w 1990725"/>
              <a:gd name="connsiteY6" fmla="*/ 19050 h 257176"/>
              <a:gd name="connsiteX7" fmla="*/ 1393031 w 1990725"/>
              <a:gd name="connsiteY7" fmla="*/ 0 h 257176"/>
              <a:gd name="connsiteX8" fmla="*/ 1593056 w 1990725"/>
              <a:gd name="connsiteY8" fmla="*/ 9525 h 257176"/>
              <a:gd name="connsiteX9" fmla="*/ 1793081 w 1990725"/>
              <a:gd name="connsiteY9" fmla="*/ 52388 h 257176"/>
              <a:gd name="connsiteX10" fmla="*/ 1990725 w 1990725"/>
              <a:gd name="connsiteY10" fmla="*/ 111919 h 257176"/>
              <a:gd name="connsiteX0" fmla="*/ 0 w 1990725"/>
              <a:gd name="connsiteY0" fmla="*/ 214313 h 257176"/>
              <a:gd name="connsiteX1" fmla="*/ 200025 w 1990725"/>
              <a:gd name="connsiteY1" fmla="*/ 257176 h 257176"/>
              <a:gd name="connsiteX2" fmla="*/ 390526 w 1990725"/>
              <a:gd name="connsiteY2" fmla="*/ 226220 h 257176"/>
              <a:gd name="connsiteX3" fmla="*/ 595313 w 1990725"/>
              <a:gd name="connsiteY3" fmla="*/ 183356 h 257176"/>
              <a:gd name="connsiteX4" fmla="*/ 797719 w 1990725"/>
              <a:gd name="connsiteY4" fmla="*/ 121444 h 257176"/>
              <a:gd name="connsiteX5" fmla="*/ 995363 w 1990725"/>
              <a:gd name="connsiteY5" fmla="*/ 64294 h 257176"/>
              <a:gd name="connsiteX6" fmla="*/ 1193006 w 1990725"/>
              <a:gd name="connsiteY6" fmla="*/ 19050 h 257176"/>
              <a:gd name="connsiteX7" fmla="*/ 1393031 w 1990725"/>
              <a:gd name="connsiteY7" fmla="*/ 0 h 257176"/>
              <a:gd name="connsiteX8" fmla="*/ 1593056 w 1990725"/>
              <a:gd name="connsiteY8" fmla="*/ 9525 h 257176"/>
              <a:gd name="connsiteX9" fmla="*/ 1793081 w 1990725"/>
              <a:gd name="connsiteY9" fmla="*/ 52388 h 257176"/>
              <a:gd name="connsiteX10" fmla="*/ 1990725 w 1990725"/>
              <a:gd name="connsiteY10" fmla="*/ 111919 h 257176"/>
              <a:gd name="connsiteX0" fmla="*/ 0 w 1990725"/>
              <a:gd name="connsiteY0" fmla="*/ 214313 h 250033"/>
              <a:gd name="connsiteX1" fmla="*/ 202406 w 1990725"/>
              <a:gd name="connsiteY1" fmla="*/ 250033 h 250033"/>
              <a:gd name="connsiteX2" fmla="*/ 390526 w 1990725"/>
              <a:gd name="connsiteY2" fmla="*/ 226220 h 250033"/>
              <a:gd name="connsiteX3" fmla="*/ 595313 w 1990725"/>
              <a:gd name="connsiteY3" fmla="*/ 183356 h 250033"/>
              <a:gd name="connsiteX4" fmla="*/ 797719 w 1990725"/>
              <a:gd name="connsiteY4" fmla="*/ 121444 h 250033"/>
              <a:gd name="connsiteX5" fmla="*/ 995363 w 1990725"/>
              <a:gd name="connsiteY5" fmla="*/ 64294 h 250033"/>
              <a:gd name="connsiteX6" fmla="*/ 1193006 w 1990725"/>
              <a:gd name="connsiteY6" fmla="*/ 19050 h 250033"/>
              <a:gd name="connsiteX7" fmla="*/ 1393031 w 1990725"/>
              <a:gd name="connsiteY7" fmla="*/ 0 h 250033"/>
              <a:gd name="connsiteX8" fmla="*/ 1593056 w 1990725"/>
              <a:gd name="connsiteY8" fmla="*/ 9525 h 250033"/>
              <a:gd name="connsiteX9" fmla="*/ 1793081 w 1990725"/>
              <a:gd name="connsiteY9" fmla="*/ 52388 h 250033"/>
              <a:gd name="connsiteX10" fmla="*/ 1990725 w 1990725"/>
              <a:gd name="connsiteY10" fmla="*/ 111919 h 250033"/>
              <a:gd name="connsiteX0" fmla="*/ 0 w 1997869"/>
              <a:gd name="connsiteY0" fmla="*/ 219075 h 250033"/>
              <a:gd name="connsiteX1" fmla="*/ 209550 w 1997869"/>
              <a:gd name="connsiteY1" fmla="*/ 250033 h 250033"/>
              <a:gd name="connsiteX2" fmla="*/ 397670 w 1997869"/>
              <a:gd name="connsiteY2" fmla="*/ 226220 h 250033"/>
              <a:gd name="connsiteX3" fmla="*/ 602457 w 1997869"/>
              <a:gd name="connsiteY3" fmla="*/ 183356 h 250033"/>
              <a:gd name="connsiteX4" fmla="*/ 804863 w 1997869"/>
              <a:gd name="connsiteY4" fmla="*/ 121444 h 250033"/>
              <a:gd name="connsiteX5" fmla="*/ 1002507 w 1997869"/>
              <a:gd name="connsiteY5" fmla="*/ 64294 h 250033"/>
              <a:gd name="connsiteX6" fmla="*/ 1200150 w 1997869"/>
              <a:gd name="connsiteY6" fmla="*/ 19050 h 250033"/>
              <a:gd name="connsiteX7" fmla="*/ 1400175 w 1997869"/>
              <a:gd name="connsiteY7" fmla="*/ 0 h 250033"/>
              <a:gd name="connsiteX8" fmla="*/ 1600200 w 1997869"/>
              <a:gd name="connsiteY8" fmla="*/ 9525 h 250033"/>
              <a:gd name="connsiteX9" fmla="*/ 1800225 w 1997869"/>
              <a:gd name="connsiteY9" fmla="*/ 52388 h 250033"/>
              <a:gd name="connsiteX10" fmla="*/ 1997869 w 1997869"/>
              <a:gd name="connsiteY10" fmla="*/ 111919 h 250033"/>
              <a:gd name="connsiteX0" fmla="*/ 0 w 1997869"/>
              <a:gd name="connsiteY0" fmla="*/ 228600 h 250033"/>
              <a:gd name="connsiteX1" fmla="*/ 209550 w 1997869"/>
              <a:gd name="connsiteY1" fmla="*/ 250033 h 250033"/>
              <a:gd name="connsiteX2" fmla="*/ 397670 w 1997869"/>
              <a:gd name="connsiteY2" fmla="*/ 226220 h 250033"/>
              <a:gd name="connsiteX3" fmla="*/ 602457 w 1997869"/>
              <a:gd name="connsiteY3" fmla="*/ 183356 h 250033"/>
              <a:gd name="connsiteX4" fmla="*/ 804863 w 1997869"/>
              <a:gd name="connsiteY4" fmla="*/ 121444 h 250033"/>
              <a:gd name="connsiteX5" fmla="*/ 1002507 w 1997869"/>
              <a:gd name="connsiteY5" fmla="*/ 64294 h 250033"/>
              <a:gd name="connsiteX6" fmla="*/ 1200150 w 1997869"/>
              <a:gd name="connsiteY6" fmla="*/ 19050 h 250033"/>
              <a:gd name="connsiteX7" fmla="*/ 1400175 w 1997869"/>
              <a:gd name="connsiteY7" fmla="*/ 0 h 250033"/>
              <a:gd name="connsiteX8" fmla="*/ 1600200 w 1997869"/>
              <a:gd name="connsiteY8" fmla="*/ 9525 h 250033"/>
              <a:gd name="connsiteX9" fmla="*/ 1800225 w 1997869"/>
              <a:gd name="connsiteY9" fmla="*/ 52388 h 250033"/>
              <a:gd name="connsiteX10" fmla="*/ 1997869 w 1997869"/>
              <a:gd name="connsiteY10" fmla="*/ 111919 h 250033"/>
              <a:gd name="connsiteX0" fmla="*/ 0 w 1990725"/>
              <a:gd name="connsiteY0" fmla="*/ 223837 h 250033"/>
              <a:gd name="connsiteX1" fmla="*/ 202406 w 1990725"/>
              <a:gd name="connsiteY1" fmla="*/ 250033 h 250033"/>
              <a:gd name="connsiteX2" fmla="*/ 390526 w 1990725"/>
              <a:gd name="connsiteY2" fmla="*/ 226220 h 250033"/>
              <a:gd name="connsiteX3" fmla="*/ 595313 w 1990725"/>
              <a:gd name="connsiteY3" fmla="*/ 183356 h 250033"/>
              <a:gd name="connsiteX4" fmla="*/ 797719 w 1990725"/>
              <a:gd name="connsiteY4" fmla="*/ 121444 h 250033"/>
              <a:gd name="connsiteX5" fmla="*/ 995363 w 1990725"/>
              <a:gd name="connsiteY5" fmla="*/ 64294 h 250033"/>
              <a:gd name="connsiteX6" fmla="*/ 1193006 w 1990725"/>
              <a:gd name="connsiteY6" fmla="*/ 19050 h 250033"/>
              <a:gd name="connsiteX7" fmla="*/ 1393031 w 1990725"/>
              <a:gd name="connsiteY7" fmla="*/ 0 h 250033"/>
              <a:gd name="connsiteX8" fmla="*/ 1593056 w 1990725"/>
              <a:gd name="connsiteY8" fmla="*/ 9525 h 250033"/>
              <a:gd name="connsiteX9" fmla="*/ 1793081 w 1990725"/>
              <a:gd name="connsiteY9" fmla="*/ 52388 h 250033"/>
              <a:gd name="connsiteX10" fmla="*/ 1990725 w 1990725"/>
              <a:gd name="connsiteY10" fmla="*/ 111919 h 25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0725" h="250033">
                <a:moveTo>
                  <a:pt x="0" y="223837"/>
                </a:moveTo>
                <a:lnTo>
                  <a:pt x="202406" y="250033"/>
                </a:lnTo>
                <a:lnTo>
                  <a:pt x="390526" y="226220"/>
                </a:lnTo>
                <a:lnTo>
                  <a:pt x="595313" y="183356"/>
                </a:lnTo>
                <a:lnTo>
                  <a:pt x="797719" y="121444"/>
                </a:lnTo>
                <a:lnTo>
                  <a:pt x="995363" y="64294"/>
                </a:lnTo>
                <a:lnTo>
                  <a:pt x="1193006" y="19050"/>
                </a:lnTo>
                <a:lnTo>
                  <a:pt x="1393031" y="0"/>
                </a:lnTo>
                <a:lnTo>
                  <a:pt x="1593056" y="9525"/>
                </a:lnTo>
                <a:lnTo>
                  <a:pt x="1793081" y="52388"/>
                </a:lnTo>
                <a:lnTo>
                  <a:pt x="1990725" y="111919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5" name="Group 1164"/>
          <p:cNvGrpSpPr/>
          <p:nvPr/>
        </p:nvGrpSpPr>
        <p:grpSpPr>
          <a:xfrm>
            <a:off x="5447423" y="4795639"/>
            <a:ext cx="2088399" cy="743867"/>
            <a:chOff x="5447423" y="4795639"/>
            <a:chExt cx="2088399" cy="743867"/>
          </a:xfrm>
        </p:grpSpPr>
        <p:cxnSp>
          <p:nvCxnSpPr>
            <p:cNvPr id="11" name="Straight Arrow Connector 10"/>
            <p:cNvCxnSpPr/>
            <p:nvPr/>
          </p:nvCxnSpPr>
          <p:spPr>
            <a:xfrm flipV="1">
              <a:off x="5495404" y="5009951"/>
              <a:ext cx="0" cy="529555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V="1">
              <a:off x="5694271" y="5050432"/>
              <a:ext cx="0" cy="48907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893138" y="5019476"/>
              <a:ext cx="0" cy="520030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6092005" y="4976614"/>
              <a:ext cx="0" cy="562892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6290872" y="4919464"/>
              <a:ext cx="0" cy="620042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6489739" y="4862314"/>
              <a:ext cx="0" cy="677192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6688606" y="4819451"/>
              <a:ext cx="0" cy="720055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6887473" y="4795639"/>
              <a:ext cx="0" cy="743867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7086340" y="4807545"/>
              <a:ext cx="0" cy="731961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7285207" y="4850407"/>
              <a:ext cx="0" cy="689099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7484070" y="4907557"/>
              <a:ext cx="0" cy="631949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5447423" y="5539506"/>
              <a:ext cx="20883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68" name="Group 1167"/>
          <p:cNvGrpSpPr/>
          <p:nvPr/>
        </p:nvGrpSpPr>
        <p:grpSpPr>
          <a:xfrm>
            <a:off x="2165861" y="4729734"/>
            <a:ext cx="2088399" cy="1028924"/>
            <a:chOff x="2165861" y="4729734"/>
            <a:chExt cx="2088399" cy="1028924"/>
          </a:xfrm>
        </p:grpSpPr>
        <p:cxnSp>
          <p:nvCxnSpPr>
            <p:cNvPr id="47" name="Straight Arrow Connector 46"/>
            <p:cNvCxnSpPr/>
            <p:nvPr/>
          </p:nvCxnSpPr>
          <p:spPr>
            <a:xfrm flipV="1">
              <a:off x="2213842" y="5323459"/>
              <a:ext cx="0" cy="435199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 flipV="1">
              <a:off x="2412709" y="5475859"/>
              <a:ext cx="0" cy="28279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/>
            <p:cNvCxnSpPr/>
            <p:nvPr/>
          </p:nvCxnSpPr>
          <p:spPr>
            <a:xfrm flipV="1">
              <a:off x="2611576" y="5520309"/>
              <a:ext cx="0" cy="23834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 flipV="1">
              <a:off x="2810443" y="5520309"/>
              <a:ext cx="0" cy="23834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3009310" y="5498084"/>
              <a:ext cx="0" cy="260573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V="1">
              <a:off x="3208177" y="5456809"/>
              <a:ext cx="0" cy="30184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flipV="1">
              <a:off x="3407044" y="5396484"/>
              <a:ext cx="0" cy="36217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/>
            <p:cNvCxnSpPr/>
            <p:nvPr/>
          </p:nvCxnSpPr>
          <p:spPr>
            <a:xfrm flipV="1">
              <a:off x="3596386" y="5304409"/>
              <a:ext cx="0" cy="454249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 flipV="1">
              <a:off x="3795253" y="5186934"/>
              <a:ext cx="0" cy="57172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4003645" y="5002784"/>
              <a:ext cx="0" cy="75587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 flipV="1">
              <a:off x="4202508" y="4729734"/>
              <a:ext cx="0" cy="102892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2165861" y="5758657"/>
              <a:ext cx="20883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1" name="Freeform 1030"/>
          <p:cNvSpPr/>
          <p:nvPr/>
        </p:nvSpPr>
        <p:spPr>
          <a:xfrm>
            <a:off x="2206625" y="4732909"/>
            <a:ext cx="2003425" cy="793750"/>
          </a:xfrm>
          <a:custGeom>
            <a:avLst/>
            <a:gdLst>
              <a:gd name="connsiteX0" fmla="*/ 0 w 2003425"/>
              <a:gd name="connsiteY0" fmla="*/ 590550 h 793750"/>
              <a:gd name="connsiteX1" fmla="*/ 212725 w 2003425"/>
              <a:gd name="connsiteY1" fmla="*/ 755650 h 793750"/>
              <a:gd name="connsiteX2" fmla="*/ 406400 w 2003425"/>
              <a:gd name="connsiteY2" fmla="*/ 787400 h 793750"/>
              <a:gd name="connsiteX3" fmla="*/ 603250 w 2003425"/>
              <a:gd name="connsiteY3" fmla="*/ 793750 h 793750"/>
              <a:gd name="connsiteX4" fmla="*/ 809625 w 2003425"/>
              <a:gd name="connsiteY4" fmla="*/ 768350 h 793750"/>
              <a:gd name="connsiteX5" fmla="*/ 1003300 w 2003425"/>
              <a:gd name="connsiteY5" fmla="*/ 720725 h 793750"/>
              <a:gd name="connsiteX6" fmla="*/ 1203325 w 2003425"/>
              <a:gd name="connsiteY6" fmla="*/ 663575 h 793750"/>
              <a:gd name="connsiteX7" fmla="*/ 1393825 w 2003425"/>
              <a:gd name="connsiteY7" fmla="*/ 577850 h 793750"/>
              <a:gd name="connsiteX8" fmla="*/ 1593850 w 2003425"/>
              <a:gd name="connsiteY8" fmla="*/ 450850 h 793750"/>
              <a:gd name="connsiteX9" fmla="*/ 1800225 w 2003425"/>
              <a:gd name="connsiteY9" fmla="*/ 276225 h 793750"/>
              <a:gd name="connsiteX10" fmla="*/ 2003425 w 2003425"/>
              <a:gd name="connsiteY10" fmla="*/ 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3425" h="793750">
                <a:moveTo>
                  <a:pt x="0" y="590550"/>
                </a:moveTo>
                <a:lnTo>
                  <a:pt x="212725" y="755650"/>
                </a:lnTo>
                <a:lnTo>
                  <a:pt x="406400" y="787400"/>
                </a:lnTo>
                <a:lnTo>
                  <a:pt x="603250" y="793750"/>
                </a:lnTo>
                <a:lnTo>
                  <a:pt x="809625" y="768350"/>
                </a:lnTo>
                <a:lnTo>
                  <a:pt x="1003300" y="720725"/>
                </a:lnTo>
                <a:lnTo>
                  <a:pt x="1203325" y="663575"/>
                </a:lnTo>
                <a:lnTo>
                  <a:pt x="1393825" y="577850"/>
                </a:lnTo>
                <a:lnTo>
                  <a:pt x="1593850" y="450850"/>
                </a:lnTo>
                <a:lnTo>
                  <a:pt x="1800225" y="276225"/>
                </a:lnTo>
                <a:lnTo>
                  <a:pt x="2003425" y="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6" name="Group 1165"/>
          <p:cNvGrpSpPr/>
          <p:nvPr/>
        </p:nvGrpSpPr>
        <p:grpSpPr>
          <a:xfrm>
            <a:off x="5517630" y="2628255"/>
            <a:ext cx="2088399" cy="762925"/>
            <a:chOff x="5517630" y="2628255"/>
            <a:chExt cx="2088399" cy="762925"/>
          </a:xfrm>
        </p:grpSpPr>
        <p:cxnSp>
          <p:nvCxnSpPr>
            <p:cNvPr id="72" name="Straight Arrow Connector 71"/>
            <p:cNvCxnSpPr/>
            <p:nvPr/>
          </p:nvCxnSpPr>
          <p:spPr>
            <a:xfrm flipV="1">
              <a:off x="5565611" y="3014023"/>
              <a:ext cx="0" cy="377157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/>
            <p:cNvCxnSpPr/>
            <p:nvPr/>
          </p:nvCxnSpPr>
          <p:spPr>
            <a:xfrm flipV="1">
              <a:off x="5764478" y="2777480"/>
              <a:ext cx="0" cy="613700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/>
            <p:cNvCxnSpPr/>
            <p:nvPr/>
          </p:nvCxnSpPr>
          <p:spPr>
            <a:xfrm flipV="1">
              <a:off x="5963345" y="2628255"/>
              <a:ext cx="0" cy="76292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V="1">
              <a:off x="6162212" y="3009261"/>
              <a:ext cx="0" cy="38191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 flipV="1">
              <a:off x="6361079" y="2930679"/>
              <a:ext cx="0" cy="460500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 flipV="1">
              <a:off x="6559946" y="2818761"/>
              <a:ext cx="0" cy="57241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Arrow Connector 77"/>
            <p:cNvCxnSpPr/>
            <p:nvPr/>
          </p:nvCxnSpPr>
          <p:spPr>
            <a:xfrm flipV="1">
              <a:off x="6758813" y="2749704"/>
              <a:ext cx="0" cy="641476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Arrow Connector 78"/>
            <p:cNvCxnSpPr/>
            <p:nvPr/>
          </p:nvCxnSpPr>
          <p:spPr>
            <a:xfrm flipV="1">
              <a:off x="6957680" y="2740179"/>
              <a:ext cx="0" cy="651001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7156547" y="2768754"/>
              <a:ext cx="0" cy="622426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7355414" y="2854479"/>
              <a:ext cx="0" cy="536701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V="1">
              <a:off x="7554277" y="2964017"/>
              <a:ext cx="0" cy="427163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5517630" y="3391179"/>
              <a:ext cx="20883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3" name="Freeform 1042"/>
          <p:cNvSpPr/>
          <p:nvPr/>
        </p:nvSpPr>
        <p:spPr>
          <a:xfrm>
            <a:off x="5569745" y="2583017"/>
            <a:ext cx="1990725" cy="435769"/>
          </a:xfrm>
          <a:custGeom>
            <a:avLst/>
            <a:gdLst>
              <a:gd name="connsiteX0" fmla="*/ 0 w 1990725"/>
              <a:gd name="connsiteY0" fmla="*/ 445294 h 445294"/>
              <a:gd name="connsiteX1" fmla="*/ 192881 w 1990725"/>
              <a:gd name="connsiteY1" fmla="*/ 161925 h 445294"/>
              <a:gd name="connsiteX2" fmla="*/ 392906 w 1990725"/>
              <a:gd name="connsiteY2" fmla="*/ 0 h 445294"/>
              <a:gd name="connsiteX3" fmla="*/ 592931 w 1990725"/>
              <a:gd name="connsiteY3" fmla="*/ 445294 h 445294"/>
              <a:gd name="connsiteX4" fmla="*/ 792956 w 1990725"/>
              <a:gd name="connsiteY4" fmla="*/ 359569 h 445294"/>
              <a:gd name="connsiteX5" fmla="*/ 992981 w 1990725"/>
              <a:gd name="connsiteY5" fmla="*/ 247650 h 445294"/>
              <a:gd name="connsiteX6" fmla="*/ 1193006 w 1990725"/>
              <a:gd name="connsiteY6" fmla="*/ 176212 h 445294"/>
              <a:gd name="connsiteX7" fmla="*/ 1390650 w 1990725"/>
              <a:gd name="connsiteY7" fmla="*/ 164306 h 445294"/>
              <a:gd name="connsiteX8" fmla="*/ 1588294 w 1990725"/>
              <a:gd name="connsiteY8" fmla="*/ 200025 h 445294"/>
              <a:gd name="connsiteX9" fmla="*/ 1790700 w 1990725"/>
              <a:gd name="connsiteY9" fmla="*/ 283369 h 445294"/>
              <a:gd name="connsiteX10" fmla="*/ 1990725 w 1990725"/>
              <a:gd name="connsiteY10" fmla="*/ 392906 h 445294"/>
              <a:gd name="connsiteX0" fmla="*/ 0 w 1990725"/>
              <a:gd name="connsiteY0" fmla="*/ 435769 h 435769"/>
              <a:gd name="connsiteX1" fmla="*/ 192881 w 1990725"/>
              <a:gd name="connsiteY1" fmla="*/ 152400 h 435769"/>
              <a:gd name="connsiteX2" fmla="*/ 392906 w 1990725"/>
              <a:gd name="connsiteY2" fmla="*/ 0 h 435769"/>
              <a:gd name="connsiteX3" fmla="*/ 592931 w 1990725"/>
              <a:gd name="connsiteY3" fmla="*/ 435769 h 435769"/>
              <a:gd name="connsiteX4" fmla="*/ 792956 w 1990725"/>
              <a:gd name="connsiteY4" fmla="*/ 350044 h 435769"/>
              <a:gd name="connsiteX5" fmla="*/ 992981 w 1990725"/>
              <a:gd name="connsiteY5" fmla="*/ 238125 h 435769"/>
              <a:gd name="connsiteX6" fmla="*/ 1193006 w 1990725"/>
              <a:gd name="connsiteY6" fmla="*/ 166687 h 435769"/>
              <a:gd name="connsiteX7" fmla="*/ 1390650 w 1990725"/>
              <a:gd name="connsiteY7" fmla="*/ 154781 h 435769"/>
              <a:gd name="connsiteX8" fmla="*/ 1588294 w 1990725"/>
              <a:gd name="connsiteY8" fmla="*/ 190500 h 435769"/>
              <a:gd name="connsiteX9" fmla="*/ 1790700 w 1990725"/>
              <a:gd name="connsiteY9" fmla="*/ 273844 h 435769"/>
              <a:gd name="connsiteX10" fmla="*/ 1990725 w 1990725"/>
              <a:gd name="connsiteY10" fmla="*/ 383381 h 435769"/>
              <a:gd name="connsiteX0" fmla="*/ 0 w 1990725"/>
              <a:gd name="connsiteY0" fmla="*/ 435769 h 435769"/>
              <a:gd name="connsiteX1" fmla="*/ 189706 w 1990725"/>
              <a:gd name="connsiteY1" fmla="*/ 174625 h 435769"/>
              <a:gd name="connsiteX2" fmla="*/ 392906 w 1990725"/>
              <a:gd name="connsiteY2" fmla="*/ 0 h 435769"/>
              <a:gd name="connsiteX3" fmla="*/ 592931 w 1990725"/>
              <a:gd name="connsiteY3" fmla="*/ 435769 h 435769"/>
              <a:gd name="connsiteX4" fmla="*/ 792956 w 1990725"/>
              <a:gd name="connsiteY4" fmla="*/ 350044 h 435769"/>
              <a:gd name="connsiteX5" fmla="*/ 992981 w 1990725"/>
              <a:gd name="connsiteY5" fmla="*/ 238125 h 435769"/>
              <a:gd name="connsiteX6" fmla="*/ 1193006 w 1990725"/>
              <a:gd name="connsiteY6" fmla="*/ 166687 h 435769"/>
              <a:gd name="connsiteX7" fmla="*/ 1390650 w 1990725"/>
              <a:gd name="connsiteY7" fmla="*/ 154781 h 435769"/>
              <a:gd name="connsiteX8" fmla="*/ 1588294 w 1990725"/>
              <a:gd name="connsiteY8" fmla="*/ 190500 h 435769"/>
              <a:gd name="connsiteX9" fmla="*/ 1790700 w 1990725"/>
              <a:gd name="connsiteY9" fmla="*/ 273844 h 435769"/>
              <a:gd name="connsiteX10" fmla="*/ 1990725 w 1990725"/>
              <a:gd name="connsiteY10" fmla="*/ 383381 h 435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90725" h="435769">
                <a:moveTo>
                  <a:pt x="0" y="435769"/>
                </a:moveTo>
                <a:lnTo>
                  <a:pt x="189706" y="174625"/>
                </a:lnTo>
                <a:lnTo>
                  <a:pt x="392906" y="0"/>
                </a:lnTo>
                <a:lnTo>
                  <a:pt x="592931" y="435769"/>
                </a:lnTo>
                <a:lnTo>
                  <a:pt x="792956" y="350044"/>
                </a:lnTo>
                <a:lnTo>
                  <a:pt x="992981" y="238125"/>
                </a:lnTo>
                <a:lnTo>
                  <a:pt x="1193006" y="166687"/>
                </a:lnTo>
                <a:lnTo>
                  <a:pt x="1390650" y="154781"/>
                </a:lnTo>
                <a:lnTo>
                  <a:pt x="1588294" y="190500"/>
                </a:lnTo>
                <a:lnTo>
                  <a:pt x="1790700" y="273844"/>
                </a:lnTo>
                <a:lnTo>
                  <a:pt x="1990725" y="383381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67" name="Group 1166"/>
          <p:cNvGrpSpPr/>
          <p:nvPr/>
        </p:nvGrpSpPr>
        <p:grpSpPr>
          <a:xfrm>
            <a:off x="1947309" y="3031331"/>
            <a:ext cx="2088399" cy="891969"/>
            <a:chOff x="1947309" y="3031331"/>
            <a:chExt cx="2088399" cy="891969"/>
          </a:xfrm>
        </p:grpSpPr>
        <p:cxnSp>
          <p:nvCxnSpPr>
            <p:cNvPr id="97" name="Straight Arrow Connector 96"/>
            <p:cNvCxnSpPr/>
            <p:nvPr/>
          </p:nvCxnSpPr>
          <p:spPr>
            <a:xfrm flipV="1">
              <a:off x="2011165" y="3640931"/>
              <a:ext cx="0" cy="28236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flipV="1">
              <a:off x="2194157" y="3228975"/>
              <a:ext cx="0" cy="69432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V="1">
              <a:off x="2393024" y="3088481"/>
              <a:ext cx="0" cy="834816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V="1">
              <a:off x="2591891" y="3036094"/>
              <a:ext cx="0" cy="88720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Arrow Connector 100"/>
            <p:cNvCxnSpPr/>
            <p:nvPr/>
          </p:nvCxnSpPr>
          <p:spPr>
            <a:xfrm flipV="1">
              <a:off x="2790758" y="3031331"/>
              <a:ext cx="0" cy="891966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/>
            <p:cNvCxnSpPr/>
            <p:nvPr/>
          </p:nvCxnSpPr>
          <p:spPr>
            <a:xfrm flipV="1">
              <a:off x="2989625" y="3071813"/>
              <a:ext cx="0" cy="851484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/>
            <p:cNvCxnSpPr/>
            <p:nvPr/>
          </p:nvCxnSpPr>
          <p:spPr>
            <a:xfrm flipV="1">
              <a:off x="3188492" y="3155156"/>
              <a:ext cx="0" cy="768142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/>
            <p:cNvCxnSpPr/>
            <p:nvPr/>
          </p:nvCxnSpPr>
          <p:spPr>
            <a:xfrm flipV="1">
              <a:off x="3387359" y="3221831"/>
              <a:ext cx="0" cy="70146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/>
            <p:cNvCxnSpPr/>
            <p:nvPr/>
          </p:nvCxnSpPr>
          <p:spPr>
            <a:xfrm flipV="1">
              <a:off x="3586226" y="3238500"/>
              <a:ext cx="0" cy="684798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V="1">
              <a:off x="3785093" y="3314700"/>
              <a:ext cx="0" cy="608600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Arrow Connector 106"/>
            <p:cNvCxnSpPr/>
            <p:nvPr/>
          </p:nvCxnSpPr>
          <p:spPr>
            <a:xfrm flipV="1">
              <a:off x="3964906" y="3576638"/>
              <a:ext cx="0" cy="346661"/>
            </a:xfrm>
            <a:prstGeom prst="straightConnector1">
              <a:avLst/>
            </a:prstGeom>
            <a:ln w="22225">
              <a:solidFill>
                <a:schemeClr val="accent6">
                  <a:lumMod val="75000"/>
                </a:schemeClr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1947309" y="3923297"/>
              <a:ext cx="2088399" cy="0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64" name="Freeform 1163"/>
          <p:cNvSpPr/>
          <p:nvPr/>
        </p:nvSpPr>
        <p:spPr>
          <a:xfrm>
            <a:off x="2012950" y="3028950"/>
            <a:ext cx="1958975" cy="609600"/>
          </a:xfrm>
          <a:custGeom>
            <a:avLst/>
            <a:gdLst>
              <a:gd name="connsiteX0" fmla="*/ 0 w 1958975"/>
              <a:gd name="connsiteY0" fmla="*/ 609600 h 609600"/>
              <a:gd name="connsiteX1" fmla="*/ 184150 w 1958975"/>
              <a:gd name="connsiteY1" fmla="*/ 203200 h 609600"/>
              <a:gd name="connsiteX2" fmla="*/ 384175 w 1958975"/>
              <a:gd name="connsiteY2" fmla="*/ 63500 h 609600"/>
              <a:gd name="connsiteX3" fmla="*/ 581025 w 1958975"/>
              <a:gd name="connsiteY3" fmla="*/ 6350 h 609600"/>
              <a:gd name="connsiteX4" fmla="*/ 784225 w 1958975"/>
              <a:gd name="connsiteY4" fmla="*/ 0 h 609600"/>
              <a:gd name="connsiteX5" fmla="*/ 984250 w 1958975"/>
              <a:gd name="connsiteY5" fmla="*/ 44450 h 609600"/>
              <a:gd name="connsiteX6" fmla="*/ 1181100 w 1958975"/>
              <a:gd name="connsiteY6" fmla="*/ 130175 h 609600"/>
              <a:gd name="connsiteX7" fmla="*/ 1381125 w 1958975"/>
              <a:gd name="connsiteY7" fmla="*/ 193675 h 609600"/>
              <a:gd name="connsiteX8" fmla="*/ 1574800 w 1958975"/>
              <a:gd name="connsiteY8" fmla="*/ 209550 h 609600"/>
              <a:gd name="connsiteX9" fmla="*/ 1774825 w 1958975"/>
              <a:gd name="connsiteY9" fmla="*/ 292100 h 609600"/>
              <a:gd name="connsiteX10" fmla="*/ 1958975 w 1958975"/>
              <a:gd name="connsiteY10" fmla="*/ 56515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58975" h="609600">
                <a:moveTo>
                  <a:pt x="0" y="609600"/>
                </a:moveTo>
                <a:lnTo>
                  <a:pt x="184150" y="203200"/>
                </a:lnTo>
                <a:lnTo>
                  <a:pt x="384175" y="63500"/>
                </a:lnTo>
                <a:lnTo>
                  <a:pt x="581025" y="6350"/>
                </a:lnTo>
                <a:lnTo>
                  <a:pt x="784225" y="0"/>
                </a:lnTo>
                <a:lnTo>
                  <a:pt x="984250" y="44450"/>
                </a:lnTo>
                <a:lnTo>
                  <a:pt x="1181100" y="130175"/>
                </a:lnTo>
                <a:lnTo>
                  <a:pt x="1381125" y="193675"/>
                </a:lnTo>
                <a:lnTo>
                  <a:pt x="1574800" y="209550"/>
                </a:lnTo>
                <a:lnTo>
                  <a:pt x="1774825" y="292100"/>
                </a:lnTo>
                <a:lnTo>
                  <a:pt x="1958975" y="565150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3" name="Inhaltsplatzhalter 3"/>
          <p:cNvSpPr>
            <a:spLocks noGrp="1"/>
          </p:cNvSpPr>
          <p:nvPr>
            <p:ph idx="1"/>
          </p:nvPr>
        </p:nvSpPr>
        <p:spPr>
          <a:xfrm>
            <a:off x="683568" y="1844824"/>
            <a:ext cx="3352140" cy="904880"/>
          </a:xfrm>
        </p:spPr>
        <p:txBody>
          <a:bodyPr/>
          <a:lstStyle/>
          <a:p>
            <a:pPr marL="72000" indent="0">
              <a:buNone/>
            </a:pPr>
            <a:r>
              <a:rPr lang="de-DE" b="1" dirty="0" smtClean="0"/>
              <a:t>Example surfaces (2D):</a:t>
            </a:r>
            <a:endParaRPr lang="de-DE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466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1031" grpId="0" animBg="1"/>
      <p:bldP spid="1043" grpId="0" animBg="1"/>
      <p:bldP spid="116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Construction: </a:t>
            </a:r>
            <a:r>
              <a:rPr lang="en-US" dirty="0">
                <a:latin typeface="Cambria Math" pitchFamily="18" charset="0"/>
                <a:ea typeface="Cambria Math" pitchFamily="18" charset="0"/>
              </a:rPr>
              <a:t>I.</a:t>
            </a:r>
            <a:r>
              <a:rPr lang="en-US" dirty="0" smtClean="0"/>
              <a:t> REFINEMENT CRITERIA</a:t>
            </a:r>
            <a:endParaRPr lang="en-US" dirty="0"/>
          </a:p>
        </p:txBody>
      </p:sp>
      <p:pic>
        <p:nvPicPr>
          <p:cNvPr id="1030" name="Picture 6" descr="C:\Users\Jan\Desktop\RBVH\presentation\figures\homer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375"/>
                    </a14:imgEffect>
                    <a14:imgEffect>
                      <a14:saturation sat="6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9181">
            <a:off x="-2047128" y="147465"/>
            <a:ext cx="8847009" cy="79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llipse 7"/>
          <p:cNvSpPr/>
          <p:nvPr/>
        </p:nvSpPr>
        <p:spPr>
          <a:xfrm>
            <a:off x="1992344" y="2994933"/>
            <a:ext cx="2001852" cy="629408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4" name="Ellipse 7"/>
          <p:cNvSpPr/>
          <p:nvPr/>
        </p:nvSpPr>
        <p:spPr>
          <a:xfrm>
            <a:off x="1950120" y="2949999"/>
            <a:ext cx="2069431" cy="666513"/>
          </a:xfrm>
          <a:custGeom>
            <a:avLst/>
            <a:gdLst>
              <a:gd name="connsiteX0" fmla="*/ 0 w 1944216"/>
              <a:gd name="connsiteY0" fmla="*/ 684076 h 1368152"/>
              <a:gd name="connsiteX1" fmla="*/ 972108 w 1944216"/>
              <a:gd name="connsiteY1" fmla="*/ 0 h 1368152"/>
              <a:gd name="connsiteX2" fmla="*/ 1944216 w 1944216"/>
              <a:gd name="connsiteY2" fmla="*/ 684076 h 1368152"/>
              <a:gd name="connsiteX3" fmla="*/ 972108 w 1944216"/>
              <a:gd name="connsiteY3" fmla="*/ 1368152 h 1368152"/>
              <a:gd name="connsiteX4" fmla="*/ 0 w 1944216"/>
              <a:gd name="connsiteY4" fmla="*/ 684076 h 1368152"/>
              <a:gd name="connsiteX0" fmla="*/ 73 w 1944289"/>
              <a:gd name="connsiteY0" fmla="*/ 760276 h 1444352"/>
              <a:gd name="connsiteX1" fmla="*/ 934081 w 1944289"/>
              <a:gd name="connsiteY1" fmla="*/ 0 h 1444352"/>
              <a:gd name="connsiteX2" fmla="*/ 1944289 w 1944289"/>
              <a:gd name="connsiteY2" fmla="*/ 760276 h 1444352"/>
              <a:gd name="connsiteX3" fmla="*/ 972181 w 1944289"/>
              <a:gd name="connsiteY3" fmla="*/ 1444352 h 1444352"/>
              <a:gd name="connsiteX4" fmla="*/ 73 w 1944289"/>
              <a:gd name="connsiteY4" fmla="*/ 760276 h 1444352"/>
              <a:gd name="connsiteX0" fmla="*/ 74 w 1944290"/>
              <a:gd name="connsiteY0" fmla="*/ 790641 h 1474717"/>
              <a:gd name="connsiteX1" fmla="*/ 934082 w 1944290"/>
              <a:gd name="connsiteY1" fmla="*/ 30365 h 1474717"/>
              <a:gd name="connsiteX2" fmla="*/ 1944290 w 1944290"/>
              <a:gd name="connsiteY2" fmla="*/ 790641 h 1474717"/>
              <a:gd name="connsiteX3" fmla="*/ 972182 w 1944290"/>
              <a:gd name="connsiteY3" fmla="*/ 1474717 h 1474717"/>
              <a:gd name="connsiteX4" fmla="*/ 74 w 1944290"/>
              <a:gd name="connsiteY4" fmla="*/ 790641 h 1474717"/>
              <a:gd name="connsiteX0" fmla="*/ 42 w 2045858"/>
              <a:gd name="connsiteY0" fmla="*/ 624669 h 1446384"/>
              <a:gd name="connsiteX1" fmla="*/ 1035650 w 2045858"/>
              <a:gd name="connsiteY1" fmla="*/ 918 h 1446384"/>
              <a:gd name="connsiteX2" fmla="*/ 2045858 w 2045858"/>
              <a:gd name="connsiteY2" fmla="*/ 761194 h 1446384"/>
              <a:gd name="connsiteX3" fmla="*/ 1073750 w 2045858"/>
              <a:gd name="connsiteY3" fmla="*/ 1445270 h 1446384"/>
              <a:gd name="connsiteX4" fmla="*/ 42 w 2045858"/>
              <a:gd name="connsiteY4" fmla="*/ 624669 h 1446384"/>
              <a:gd name="connsiteX0" fmla="*/ 24037 w 2069853"/>
              <a:gd name="connsiteY0" fmla="*/ 689099 h 1510814"/>
              <a:gd name="connsiteX1" fmla="*/ 407543 w 2069853"/>
              <a:gd name="connsiteY1" fmla="*/ 111063 h 1510814"/>
              <a:gd name="connsiteX2" fmla="*/ 1059645 w 2069853"/>
              <a:gd name="connsiteY2" fmla="*/ 65348 h 1510814"/>
              <a:gd name="connsiteX3" fmla="*/ 2069853 w 2069853"/>
              <a:gd name="connsiteY3" fmla="*/ 825624 h 1510814"/>
              <a:gd name="connsiteX4" fmla="*/ 1097745 w 2069853"/>
              <a:gd name="connsiteY4" fmla="*/ 1509700 h 1510814"/>
              <a:gd name="connsiteX5" fmla="*/ 24037 w 2069853"/>
              <a:gd name="connsiteY5" fmla="*/ 689099 h 1510814"/>
              <a:gd name="connsiteX0" fmla="*/ 24037 w 2084116"/>
              <a:gd name="connsiteY0" fmla="*/ 648490 h 1469817"/>
              <a:gd name="connsiteX1" fmla="*/ 407543 w 2084116"/>
              <a:gd name="connsiteY1" fmla="*/ 70454 h 1469817"/>
              <a:gd name="connsiteX2" fmla="*/ 1059645 w 2084116"/>
              <a:gd name="connsiteY2" fmla="*/ 24739 h 1469817"/>
              <a:gd name="connsiteX3" fmla="*/ 1541019 w 2084116"/>
              <a:gd name="connsiteY3" fmla="*/ 206979 h 1469817"/>
              <a:gd name="connsiteX4" fmla="*/ 2069853 w 2084116"/>
              <a:gd name="connsiteY4" fmla="*/ 785015 h 1469817"/>
              <a:gd name="connsiteX5" fmla="*/ 1097745 w 2084116"/>
              <a:gd name="connsiteY5" fmla="*/ 1469091 h 1469817"/>
              <a:gd name="connsiteX6" fmla="*/ 24037 w 2084116"/>
              <a:gd name="connsiteY6" fmla="*/ 648490 h 1469817"/>
              <a:gd name="connsiteX0" fmla="*/ 24037 w 2098974"/>
              <a:gd name="connsiteY0" fmla="*/ 648490 h 1469795"/>
              <a:gd name="connsiteX1" fmla="*/ 407543 w 2098974"/>
              <a:gd name="connsiteY1" fmla="*/ 70454 h 1469795"/>
              <a:gd name="connsiteX2" fmla="*/ 1059645 w 2098974"/>
              <a:gd name="connsiteY2" fmla="*/ 24739 h 1469795"/>
              <a:gd name="connsiteX3" fmla="*/ 1541019 w 2098974"/>
              <a:gd name="connsiteY3" fmla="*/ 206979 h 1469795"/>
              <a:gd name="connsiteX4" fmla="*/ 1785493 w 2098974"/>
              <a:gd name="connsiteY4" fmla="*/ 197454 h 1469795"/>
              <a:gd name="connsiteX5" fmla="*/ 2069853 w 2098974"/>
              <a:gd name="connsiteY5" fmla="*/ 785015 h 1469795"/>
              <a:gd name="connsiteX6" fmla="*/ 1097745 w 2098974"/>
              <a:gd name="connsiteY6" fmla="*/ 1469091 h 1469795"/>
              <a:gd name="connsiteX7" fmla="*/ 24037 w 2098974"/>
              <a:gd name="connsiteY7" fmla="*/ 648490 h 1469795"/>
              <a:gd name="connsiteX0" fmla="*/ 24037 w 2162855"/>
              <a:gd name="connsiteY0" fmla="*/ 648490 h 1469730"/>
              <a:gd name="connsiteX1" fmla="*/ 407543 w 2162855"/>
              <a:gd name="connsiteY1" fmla="*/ 70454 h 1469730"/>
              <a:gd name="connsiteX2" fmla="*/ 1059645 w 2162855"/>
              <a:gd name="connsiteY2" fmla="*/ 24739 h 1469730"/>
              <a:gd name="connsiteX3" fmla="*/ 1541019 w 2162855"/>
              <a:gd name="connsiteY3" fmla="*/ 206979 h 1469730"/>
              <a:gd name="connsiteX4" fmla="*/ 1785493 w 2162855"/>
              <a:gd name="connsiteY4" fmla="*/ 197454 h 1469730"/>
              <a:gd name="connsiteX5" fmla="*/ 2093468 w 2162855"/>
              <a:gd name="connsiteY5" fmla="*/ 607029 h 1469730"/>
              <a:gd name="connsiteX6" fmla="*/ 2069853 w 2162855"/>
              <a:gd name="connsiteY6" fmla="*/ 785015 h 1469730"/>
              <a:gd name="connsiteX7" fmla="*/ 1097745 w 2162855"/>
              <a:gd name="connsiteY7" fmla="*/ 1469091 h 1469730"/>
              <a:gd name="connsiteX8" fmla="*/ 24037 w 2162855"/>
              <a:gd name="connsiteY8" fmla="*/ 648490 h 1469730"/>
              <a:gd name="connsiteX0" fmla="*/ 24037 w 2172882"/>
              <a:gd name="connsiteY0" fmla="*/ 648490 h 1471440"/>
              <a:gd name="connsiteX1" fmla="*/ 407543 w 2172882"/>
              <a:gd name="connsiteY1" fmla="*/ 70454 h 1471440"/>
              <a:gd name="connsiteX2" fmla="*/ 1059645 w 2172882"/>
              <a:gd name="connsiteY2" fmla="*/ 24739 h 1471440"/>
              <a:gd name="connsiteX3" fmla="*/ 1541019 w 2172882"/>
              <a:gd name="connsiteY3" fmla="*/ 206979 h 1471440"/>
              <a:gd name="connsiteX4" fmla="*/ 1785493 w 2172882"/>
              <a:gd name="connsiteY4" fmla="*/ 197454 h 1471440"/>
              <a:gd name="connsiteX5" fmla="*/ 2093468 w 2172882"/>
              <a:gd name="connsiteY5" fmla="*/ 607029 h 1471440"/>
              <a:gd name="connsiteX6" fmla="*/ 2085728 w 2172882"/>
              <a:gd name="connsiteY6" fmla="*/ 892965 h 1471440"/>
              <a:gd name="connsiteX7" fmla="*/ 1097745 w 2172882"/>
              <a:gd name="connsiteY7" fmla="*/ 1469091 h 1471440"/>
              <a:gd name="connsiteX8" fmla="*/ 24037 w 2172882"/>
              <a:gd name="connsiteY8" fmla="*/ 648490 h 1471440"/>
              <a:gd name="connsiteX0" fmla="*/ 84401 w 2233246"/>
              <a:gd name="connsiteY0" fmla="*/ 648490 h 893262"/>
              <a:gd name="connsiteX1" fmla="*/ 467907 w 2233246"/>
              <a:gd name="connsiteY1" fmla="*/ 70454 h 893262"/>
              <a:gd name="connsiteX2" fmla="*/ 1120009 w 2233246"/>
              <a:gd name="connsiteY2" fmla="*/ 24739 h 893262"/>
              <a:gd name="connsiteX3" fmla="*/ 1601383 w 2233246"/>
              <a:gd name="connsiteY3" fmla="*/ 206979 h 893262"/>
              <a:gd name="connsiteX4" fmla="*/ 1845857 w 2233246"/>
              <a:gd name="connsiteY4" fmla="*/ 197454 h 893262"/>
              <a:gd name="connsiteX5" fmla="*/ 2153832 w 2233246"/>
              <a:gd name="connsiteY5" fmla="*/ 607029 h 893262"/>
              <a:gd name="connsiteX6" fmla="*/ 2146092 w 2233246"/>
              <a:gd name="connsiteY6" fmla="*/ 892965 h 893262"/>
              <a:gd name="connsiteX7" fmla="*/ 84401 w 2233246"/>
              <a:gd name="connsiteY7" fmla="*/ 648490 h 893262"/>
              <a:gd name="connsiteX0" fmla="*/ 2146092 w 2261716"/>
              <a:gd name="connsiteY0" fmla="*/ 892965 h 984405"/>
              <a:gd name="connsiteX1" fmla="*/ 84401 w 2261716"/>
              <a:gd name="connsiteY1" fmla="*/ 648490 h 984405"/>
              <a:gd name="connsiteX2" fmla="*/ 467907 w 2261716"/>
              <a:gd name="connsiteY2" fmla="*/ 70454 h 984405"/>
              <a:gd name="connsiteX3" fmla="*/ 1120009 w 2261716"/>
              <a:gd name="connsiteY3" fmla="*/ 24739 h 984405"/>
              <a:gd name="connsiteX4" fmla="*/ 1601383 w 2261716"/>
              <a:gd name="connsiteY4" fmla="*/ 206979 h 984405"/>
              <a:gd name="connsiteX5" fmla="*/ 1845857 w 2261716"/>
              <a:gd name="connsiteY5" fmla="*/ 197454 h 984405"/>
              <a:gd name="connsiteX6" fmla="*/ 2153832 w 2261716"/>
              <a:gd name="connsiteY6" fmla="*/ 607029 h 984405"/>
              <a:gd name="connsiteX7" fmla="*/ 2237532 w 2261716"/>
              <a:gd name="connsiteY7" fmla="*/ 984405 h 984405"/>
              <a:gd name="connsiteX0" fmla="*/ 84401 w 2261716"/>
              <a:gd name="connsiteY0" fmla="*/ 648490 h 984405"/>
              <a:gd name="connsiteX1" fmla="*/ 467907 w 2261716"/>
              <a:gd name="connsiteY1" fmla="*/ 70454 h 984405"/>
              <a:gd name="connsiteX2" fmla="*/ 1120009 w 2261716"/>
              <a:gd name="connsiteY2" fmla="*/ 24739 h 984405"/>
              <a:gd name="connsiteX3" fmla="*/ 1601383 w 2261716"/>
              <a:gd name="connsiteY3" fmla="*/ 206979 h 984405"/>
              <a:gd name="connsiteX4" fmla="*/ 1845857 w 2261716"/>
              <a:gd name="connsiteY4" fmla="*/ 197454 h 984405"/>
              <a:gd name="connsiteX5" fmla="*/ 2153832 w 2261716"/>
              <a:gd name="connsiteY5" fmla="*/ 607029 h 984405"/>
              <a:gd name="connsiteX6" fmla="*/ 2237532 w 2261716"/>
              <a:gd name="connsiteY6" fmla="*/ 984405 h 984405"/>
              <a:gd name="connsiteX0" fmla="*/ 0 w 2177315"/>
              <a:gd name="connsiteY0" fmla="*/ 648490 h 984405"/>
              <a:gd name="connsiteX1" fmla="*/ 383506 w 2177315"/>
              <a:gd name="connsiteY1" fmla="*/ 70454 h 984405"/>
              <a:gd name="connsiteX2" fmla="*/ 1035608 w 2177315"/>
              <a:gd name="connsiteY2" fmla="*/ 24739 h 984405"/>
              <a:gd name="connsiteX3" fmla="*/ 1516982 w 2177315"/>
              <a:gd name="connsiteY3" fmla="*/ 206979 h 984405"/>
              <a:gd name="connsiteX4" fmla="*/ 1761456 w 2177315"/>
              <a:gd name="connsiteY4" fmla="*/ 197454 h 984405"/>
              <a:gd name="connsiteX5" fmla="*/ 2069431 w 2177315"/>
              <a:gd name="connsiteY5" fmla="*/ 607029 h 984405"/>
              <a:gd name="connsiteX6" fmla="*/ 2153131 w 2177315"/>
              <a:gd name="connsiteY6" fmla="*/ 984405 h 984405"/>
              <a:gd name="connsiteX0" fmla="*/ 0 w 2177315"/>
              <a:gd name="connsiteY0" fmla="*/ 657590 h 993505"/>
              <a:gd name="connsiteX1" fmla="*/ 386681 w 2177315"/>
              <a:gd name="connsiteY1" fmla="*/ 63679 h 993505"/>
              <a:gd name="connsiteX2" fmla="*/ 1035608 w 2177315"/>
              <a:gd name="connsiteY2" fmla="*/ 33839 h 993505"/>
              <a:gd name="connsiteX3" fmla="*/ 1516982 w 2177315"/>
              <a:gd name="connsiteY3" fmla="*/ 216079 h 993505"/>
              <a:gd name="connsiteX4" fmla="*/ 1761456 w 2177315"/>
              <a:gd name="connsiteY4" fmla="*/ 206554 h 993505"/>
              <a:gd name="connsiteX5" fmla="*/ 2069431 w 2177315"/>
              <a:gd name="connsiteY5" fmla="*/ 616129 h 993505"/>
              <a:gd name="connsiteX6" fmla="*/ 2153131 w 2177315"/>
              <a:gd name="connsiteY6" fmla="*/ 993505 h 993505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71836 h 1007751"/>
              <a:gd name="connsiteX1" fmla="*/ 386681 w 2177315"/>
              <a:gd name="connsiteY1" fmla="*/ 77925 h 1007751"/>
              <a:gd name="connsiteX2" fmla="*/ 1035608 w 2177315"/>
              <a:gd name="connsiteY2" fmla="*/ 48085 h 1007751"/>
              <a:gd name="connsiteX3" fmla="*/ 1516982 w 2177315"/>
              <a:gd name="connsiteY3" fmla="*/ 230325 h 1007751"/>
              <a:gd name="connsiteX4" fmla="*/ 1761456 w 2177315"/>
              <a:gd name="connsiteY4" fmla="*/ 220800 h 1007751"/>
              <a:gd name="connsiteX5" fmla="*/ 2069431 w 2177315"/>
              <a:gd name="connsiteY5" fmla="*/ 630375 h 1007751"/>
              <a:gd name="connsiteX6" fmla="*/ 2153131 w 2177315"/>
              <a:gd name="connsiteY6" fmla="*/ 1007751 h 1007751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61456 w 2177315"/>
              <a:gd name="connsiteY4" fmla="*/ 2061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824956 w 2177315"/>
              <a:gd name="connsiteY4" fmla="*/ 349064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177315"/>
              <a:gd name="connsiteY0" fmla="*/ 657225 h 993140"/>
              <a:gd name="connsiteX1" fmla="*/ 386681 w 2177315"/>
              <a:gd name="connsiteY1" fmla="*/ 63314 h 993140"/>
              <a:gd name="connsiteX2" fmla="*/ 1035608 w 2177315"/>
              <a:gd name="connsiteY2" fmla="*/ 33474 h 993140"/>
              <a:gd name="connsiteX3" fmla="*/ 1551907 w 2177315"/>
              <a:gd name="connsiteY3" fmla="*/ 209364 h 993140"/>
              <a:gd name="connsiteX4" fmla="*/ 1799556 w 2177315"/>
              <a:gd name="connsiteY4" fmla="*/ 244289 h 993140"/>
              <a:gd name="connsiteX5" fmla="*/ 2069431 w 2177315"/>
              <a:gd name="connsiteY5" fmla="*/ 615764 h 993140"/>
              <a:gd name="connsiteX6" fmla="*/ 2153131 w 2177315"/>
              <a:gd name="connsiteY6" fmla="*/ 993140 h 993140"/>
              <a:gd name="connsiteX0" fmla="*/ 0 w 2069431"/>
              <a:gd name="connsiteY0" fmla="*/ 657225 h 657225"/>
              <a:gd name="connsiteX1" fmla="*/ 386681 w 2069431"/>
              <a:gd name="connsiteY1" fmla="*/ 63314 h 657225"/>
              <a:gd name="connsiteX2" fmla="*/ 1035608 w 2069431"/>
              <a:gd name="connsiteY2" fmla="*/ 33474 h 657225"/>
              <a:gd name="connsiteX3" fmla="*/ 1551907 w 2069431"/>
              <a:gd name="connsiteY3" fmla="*/ 209364 h 657225"/>
              <a:gd name="connsiteX4" fmla="*/ 1799556 w 2069431"/>
              <a:gd name="connsiteY4" fmla="*/ 244289 h 657225"/>
              <a:gd name="connsiteX5" fmla="*/ 2069431 w 2069431"/>
              <a:gd name="connsiteY5" fmla="*/ 615764 h 657225"/>
              <a:gd name="connsiteX0" fmla="*/ 0 w 2069431"/>
              <a:gd name="connsiteY0" fmla="*/ 680470 h 680470"/>
              <a:gd name="connsiteX1" fmla="*/ 386681 w 2069431"/>
              <a:gd name="connsiteY1" fmla="*/ 86559 h 680470"/>
              <a:gd name="connsiteX2" fmla="*/ 1035608 w 2069431"/>
              <a:gd name="connsiteY2" fmla="*/ 56719 h 680470"/>
              <a:gd name="connsiteX3" fmla="*/ 1551907 w 2069431"/>
              <a:gd name="connsiteY3" fmla="*/ 232609 h 680470"/>
              <a:gd name="connsiteX4" fmla="*/ 1799556 w 2069431"/>
              <a:gd name="connsiteY4" fmla="*/ 267534 h 680470"/>
              <a:gd name="connsiteX5" fmla="*/ 2069431 w 2069431"/>
              <a:gd name="connsiteY5" fmla="*/ 639009 h 680470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70261 h 670261"/>
              <a:gd name="connsiteX1" fmla="*/ 386681 w 2069431"/>
              <a:gd name="connsiteY1" fmla="*/ 76350 h 670261"/>
              <a:gd name="connsiteX2" fmla="*/ 1035608 w 2069431"/>
              <a:gd name="connsiteY2" fmla="*/ 46510 h 670261"/>
              <a:gd name="connsiteX3" fmla="*/ 1551907 w 2069431"/>
              <a:gd name="connsiteY3" fmla="*/ 222400 h 670261"/>
              <a:gd name="connsiteX4" fmla="*/ 1799556 w 2069431"/>
              <a:gd name="connsiteY4" fmla="*/ 257325 h 670261"/>
              <a:gd name="connsiteX5" fmla="*/ 2069431 w 2069431"/>
              <a:gd name="connsiteY5" fmla="*/ 628800 h 670261"/>
              <a:gd name="connsiteX0" fmla="*/ 0 w 2069431"/>
              <a:gd name="connsiteY0" fmla="*/ 663836 h 663836"/>
              <a:gd name="connsiteX1" fmla="*/ 386681 w 2069431"/>
              <a:gd name="connsiteY1" fmla="*/ 69925 h 663836"/>
              <a:gd name="connsiteX2" fmla="*/ 1032433 w 2069431"/>
              <a:gd name="connsiteY2" fmla="*/ 52785 h 663836"/>
              <a:gd name="connsiteX3" fmla="*/ 1551907 w 2069431"/>
              <a:gd name="connsiteY3" fmla="*/ 215975 h 663836"/>
              <a:gd name="connsiteX4" fmla="*/ 1799556 w 2069431"/>
              <a:gd name="connsiteY4" fmla="*/ 250900 h 663836"/>
              <a:gd name="connsiteX5" fmla="*/ 2069431 w 2069431"/>
              <a:gd name="connsiteY5" fmla="*/ 622375 h 663836"/>
              <a:gd name="connsiteX0" fmla="*/ 0 w 2069431"/>
              <a:gd name="connsiteY0" fmla="*/ 668584 h 668584"/>
              <a:gd name="connsiteX1" fmla="*/ 386681 w 2069431"/>
              <a:gd name="connsiteY1" fmla="*/ 74673 h 668584"/>
              <a:gd name="connsiteX2" fmla="*/ 1029258 w 2069431"/>
              <a:gd name="connsiteY2" fmla="*/ 48008 h 668584"/>
              <a:gd name="connsiteX3" fmla="*/ 1551907 w 2069431"/>
              <a:gd name="connsiteY3" fmla="*/ 220723 h 668584"/>
              <a:gd name="connsiteX4" fmla="*/ 1799556 w 2069431"/>
              <a:gd name="connsiteY4" fmla="*/ 255648 h 668584"/>
              <a:gd name="connsiteX5" fmla="*/ 2069431 w 2069431"/>
              <a:gd name="connsiteY5" fmla="*/ 627123 h 668584"/>
              <a:gd name="connsiteX0" fmla="*/ 0 w 2069431"/>
              <a:gd name="connsiteY0" fmla="*/ 650055 h 650055"/>
              <a:gd name="connsiteX1" fmla="*/ 399381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57851 h 657851"/>
              <a:gd name="connsiteX1" fmla="*/ 389856 w 2069431"/>
              <a:gd name="connsiteY1" fmla="*/ 60765 h 657851"/>
              <a:gd name="connsiteX2" fmla="*/ 1029258 w 2069431"/>
              <a:gd name="connsiteY2" fmla="*/ 37275 h 657851"/>
              <a:gd name="connsiteX3" fmla="*/ 1551907 w 2069431"/>
              <a:gd name="connsiteY3" fmla="*/ 209990 h 657851"/>
              <a:gd name="connsiteX4" fmla="*/ 1799556 w 2069431"/>
              <a:gd name="connsiteY4" fmla="*/ 244915 h 657851"/>
              <a:gd name="connsiteX5" fmla="*/ 2069431 w 2069431"/>
              <a:gd name="connsiteY5" fmla="*/ 616390 h 657851"/>
              <a:gd name="connsiteX0" fmla="*/ 0 w 2069431"/>
              <a:gd name="connsiteY0" fmla="*/ 650055 h 650055"/>
              <a:gd name="connsiteX1" fmla="*/ 383506 w 2069431"/>
              <a:gd name="connsiteY1" fmla="*/ 65669 h 650055"/>
              <a:gd name="connsiteX2" fmla="*/ 1029258 w 2069431"/>
              <a:gd name="connsiteY2" fmla="*/ 29479 h 650055"/>
              <a:gd name="connsiteX3" fmla="*/ 1551907 w 2069431"/>
              <a:gd name="connsiteY3" fmla="*/ 202194 h 650055"/>
              <a:gd name="connsiteX4" fmla="*/ 1799556 w 2069431"/>
              <a:gd name="connsiteY4" fmla="*/ 237119 h 650055"/>
              <a:gd name="connsiteX5" fmla="*/ 2069431 w 2069431"/>
              <a:gd name="connsiteY5" fmla="*/ 608594 h 650055"/>
              <a:gd name="connsiteX0" fmla="*/ 0 w 2069431"/>
              <a:gd name="connsiteY0" fmla="*/ 669432 h 669432"/>
              <a:gd name="connsiteX1" fmla="*/ 383506 w 2069431"/>
              <a:gd name="connsiteY1" fmla="*/ 85046 h 669432"/>
              <a:gd name="connsiteX2" fmla="*/ 1029258 w 2069431"/>
              <a:gd name="connsiteY2" fmla="*/ 48856 h 669432"/>
              <a:gd name="connsiteX3" fmla="*/ 1551907 w 2069431"/>
              <a:gd name="connsiteY3" fmla="*/ 221571 h 669432"/>
              <a:gd name="connsiteX4" fmla="*/ 1799556 w 2069431"/>
              <a:gd name="connsiteY4" fmla="*/ 256496 h 669432"/>
              <a:gd name="connsiteX5" fmla="*/ 2069431 w 2069431"/>
              <a:gd name="connsiteY5" fmla="*/ 627971 h 669432"/>
              <a:gd name="connsiteX0" fmla="*/ 0 w 2069431"/>
              <a:gd name="connsiteY0" fmla="*/ 655221 h 655221"/>
              <a:gd name="connsiteX1" fmla="*/ 383506 w 2069431"/>
              <a:gd name="connsiteY1" fmla="*/ 70835 h 655221"/>
              <a:gd name="connsiteX2" fmla="*/ 1019733 w 2069431"/>
              <a:gd name="connsiteY2" fmla="*/ 25120 h 655221"/>
              <a:gd name="connsiteX3" fmla="*/ 1551907 w 2069431"/>
              <a:gd name="connsiteY3" fmla="*/ 207360 h 655221"/>
              <a:gd name="connsiteX4" fmla="*/ 1799556 w 2069431"/>
              <a:gd name="connsiteY4" fmla="*/ 242285 h 655221"/>
              <a:gd name="connsiteX5" fmla="*/ 2069431 w 2069431"/>
              <a:gd name="connsiteY5" fmla="*/ 613760 h 655221"/>
              <a:gd name="connsiteX0" fmla="*/ 0 w 2069431"/>
              <a:gd name="connsiteY0" fmla="*/ 673401 h 673401"/>
              <a:gd name="connsiteX1" fmla="*/ 383506 w 2069431"/>
              <a:gd name="connsiteY1" fmla="*/ 89015 h 673401"/>
              <a:gd name="connsiteX2" fmla="*/ 1019733 w 2069431"/>
              <a:gd name="connsiteY2" fmla="*/ 43300 h 673401"/>
              <a:gd name="connsiteX3" fmla="*/ 1551907 w 2069431"/>
              <a:gd name="connsiteY3" fmla="*/ 225540 h 673401"/>
              <a:gd name="connsiteX4" fmla="*/ 1799556 w 2069431"/>
              <a:gd name="connsiteY4" fmla="*/ 260465 h 673401"/>
              <a:gd name="connsiteX5" fmla="*/ 2069431 w 2069431"/>
              <a:gd name="connsiteY5" fmla="*/ 631940 h 673401"/>
              <a:gd name="connsiteX0" fmla="*/ 0 w 2069431"/>
              <a:gd name="connsiteY0" fmla="*/ 668065 h 668065"/>
              <a:gd name="connsiteX1" fmla="*/ 383506 w 2069431"/>
              <a:gd name="connsiteY1" fmla="*/ 83679 h 668065"/>
              <a:gd name="connsiteX2" fmla="*/ 1019733 w 2069431"/>
              <a:gd name="connsiteY2" fmla="*/ 37964 h 668065"/>
              <a:gd name="connsiteX3" fmla="*/ 1551907 w 2069431"/>
              <a:gd name="connsiteY3" fmla="*/ 220204 h 668065"/>
              <a:gd name="connsiteX4" fmla="*/ 1799556 w 2069431"/>
              <a:gd name="connsiteY4" fmla="*/ 255129 h 668065"/>
              <a:gd name="connsiteX5" fmla="*/ 2069431 w 2069431"/>
              <a:gd name="connsiteY5" fmla="*/ 626604 h 668065"/>
              <a:gd name="connsiteX0" fmla="*/ 0 w 2069431"/>
              <a:gd name="connsiteY0" fmla="*/ 679761 h 679761"/>
              <a:gd name="connsiteX1" fmla="*/ 383506 w 2069431"/>
              <a:gd name="connsiteY1" fmla="*/ 95375 h 679761"/>
              <a:gd name="connsiteX2" fmla="*/ 1019733 w 2069431"/>
              <a:gd name="connsiteY2" fmla="*/ 49660 h 679761"/>
              <a:gd name="connsiteX3" fmla="*/ 1551907 w 2069431"/>
              <a:gd name="connsiteY3" fmla="*/ 231900 h 679761"/>
              <a:gd name="connsiteX4" fmla="*/ 1799556 w 2069431"/>
              <a:gd name="connsiteY4" fmla="*/ 266825 h 679761"/>
              <a:gd name="connsiteX5" fmla="*/ 2069431 w 2069431"/>
              <a:gd name="connsiteY5" fmla="*/ 638300 h 679761"/>
              <a:gd name="connsiteX0" fmla="*/ 0 w 2069431"/>
              <a:gd name="connsiteY0" fmla="*/ 661486 h 661486"/>
              <a:gd name="connsiteX1" fmla="*/ 383506 w 2069431"/>
              <a:gd name="connsiteY1" fmla="*/ 77100 h 661486"/>
              <a:gd name="connsiteX2" fmla="*/ 1083233 w 2069431"/>
              <a:gd name="connsiteY2" fmla="*/ 59960 h 661486"/>
              <a:gd name="connsiteX3" fmla="*/ 1551907 w 2069431"/>
              <a:gd name="connsiteY3" fmla="*/ 213625 h 661486"/>
              <a:gd name="connsiteX4" fmla="*/ 1799556 w 2069431"/>
              <a:gd name="connsiteY4" fmla="*/ 248550 h 661486"/>
              <a:gd name="connsiteX5" fmla="*/ 2069431 w 2069431"/>
              <a:gd name="connsiteY5" fmla="*/ 620025 h 661486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  <a:gd name="connsiteX0" fmla="*/ 0 w 2069431"/>
              <a:gd name="connsiteY0" fmla="*/ 666513 h 666513"/>
              <a:gd name="connsiteX1" fmla="*/ 383506 w 2069431"/>
              <a:gd name="connsiteY1" fmla="*/ 82127 h 666513"/>
              <a:gd name="connsiteX2" fmla="*/ 1083233 w 2069431"/>
              <a:gd name="connsiteY2" fmla="*/ 64987 h 666513"/>
              <a:gd name="connsiteX3" fmla="*/ 1551907 w 2069431"/>
              <a:gd name="connsiteY3" fmla="*/ 218652 h 666513"/>
              <a:gd name="connsiteX4" fmla="*/ 1799556 w 2069431"/>
              <a:gd name="connsiteY4" fmla="*/ 253577 h 666513"/>
              <a:gd name="connsiteX5" fmla="*/ 2069431 w 2069431"/>
              <a:gd name="connsiteY5" fmla="*/ 625052 h 666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9431" h="666513">
                <a:moveTo>
                  <a:pt x="0" y="666513"/>
                </a:moveTo>
                <a:cubicBezTo>
                  <a:pt x="40977" y="361153"/>
                  <a:pt x="202967" y="182381"/>
                  <a:pt x="383506" y="82127"/>
                </a:cubicBezTo>
                <a:cubicBezTo>
                  <a:pt x="564045" y="-18127"/>
                  <a:pt x="879067" y="-29847"/>
                  <a:pt x="1083233" y="64987"/>
                </a:cubicBezTo>
                <a:cubicBezTo>
                  <a:pt x="1398441" y="211400"/>
                  <a:pt x="1513738" y="212658"/>
                  <a:pt x="1551907" y="218652"/>
                </a:cubicBezTo>
                <a:cubicBezTo>
                  <a:pt x="1632954" y="231379"/>
                  <a:pt x="1706815" y="161579"/>
                  <a:pt x="1799556" y="253577"/>
                </a:cubicBezTo>
                <a:cubicBezTo>
                  <a:pt x="1997464" y="449898"/>
                  <a:pt x="2022038" y="527125"/>
                  <a:pt x="2069431" y="625052"/>
                </a:cubicBezTo>
              </a:path>
            </a:pathLst>
          </a:custGeom>
          <a:noFill/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 w="38100">
                <a:solidFill>
                  <a:schemeClr val="tx2"/>
                </a:solidFill>
              </a:ln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 rot="20505308">
            <a:off x="2015247" y="3127914"/>
            <a:ext cx="1645963" cy="1830202"/>
          </a:xfrm>
          <a:prstGeom prst="rect">
            <a:avLst/>
          </a:prstGeom>
        </p:spPr>
        <p:txBody>
          <a:bodyPr vert="horz" lIns="91440" tIns="45720" rIns="91440" bIns="45720" rtlCol="0">
            <a:prstTxWarp prst="textArchUp">
              <a:avLst>
                <a:gd name="adj" fmla="val 14150126"/>
              </a:avLst>
            </a:prstTxWarp>
            <a:normAutofit/>
          </a:bodyPr>
          <a:lstStyle>
            <a:lvl1pPr marL="360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6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12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64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116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68000" indent="-2880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Tx/>
              <a:buBlip>
                <a:blip r:embed="rId7"/>
              </a:buBlip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2000" indent="0" algn="ctr">
              <a:buFontTx/>
              <a:buNone/>
            </a:pPr>
            <a:r>
              <a:rPr lang="en-US" sz="2000" b="1" dirty="0" smtClean="0">
                <a:solidFill>
                  <a:schemeClr val="tx1"/>
                </a:solidFill>
              </a:rPr>
              <a:t>Surface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44408" y="6646984"/>
            <a:ext cx="792088" cy="211015"/>
          </a:xfrm>
        </p:spPr>
        <p:txBody>
          <a:bodyPr/>
          <a:lstStyle/>
          <a:p>
            <a:fld id="{7E95431C-F0EC-4DC5-A098-16E27D1FF48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Rasterized Bounding Volume Hierarchies</a:t>
            </a:r>
            <a:endParaRPr lang="de-DE" dirty="0" smtClean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210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.5|1.2|0.5|3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7|6.1|1|1.9|6.1|6.6|3.9|13.2|1.8|10.5|14.7|3.1|4|10|11.4|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3|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.3|15.5|2.1|3.2|5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12.5|5.5|6.4|1.4|3.7|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9.2|1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.3|2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3|3.2|3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8|8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31.4|19.6|2.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.4|3.2|4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6.3|1.9|9.5|0.9|14.6|0.2|0.8|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3.1|13.1|1.4|5.8|3.9|22.8|0.1|0.2|6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2.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0.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7|7.3|11.2|16.3|10.2|5.1|13.8|5.3|16.4|11.5|18.5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.2|5.8|3.2|6|9.3|6|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2.8|4.4|8|13.7|4.9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8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1|4.9|6.7|2.2|8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1.6|3.3|21|11.4"/>
</p:tagLst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>
        <a:scene3d>
          <a:camera prst="orthographicFront"/>
          <a:lightRig rig="threePt" dir="t"/>
        </a:scene3d>
        <a:sp3d extrusionH="57150">
          <a:bevelT w="38100" h="38100"/>
        </a:sp3d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 typeface="Arial" pitchFamily="34" charset="0"/>
          <a:buNone/>
          <a:tabLst/>
          <a:defRPr kumimoji="0" sz="2200" b="1" kern="1200" noProof="0" dirty="0" smtClean="0">
            <a:ln w="6350">
              <a:noFill/>
            </a:ln>
            <a:solidFill>
              <a:schemeClr val="bg1">
                <a:lumMod val="85000"/>
              </a:schemeClr>
            </a:solidFill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  <a:latin typeface="Calibri" pitchFamily="34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1456</Words>
  <Application>Microsoft Office PowerPoint</Application>
  <PresentationFormat>On-screen Show (4:3)</PresentationFormat>
  <Paragraphs>438</Paragraphs>
  <Slides>31</Slides>
  <Notes>26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Larissa-Design</vt:lpstr>
      <vt:lpstr>Rasterized Bounding Volume Hierarchies</vt:lpstr>
      <vt:lpstr>MOTIVATION (Previous Work)</vt:lpstr>
      <vt:lpstr>MOTIVATION (Previous Work)</vt:lpstr>
      <vt:lpstr>OVERVIEW</vt:lpstr>
      <vt:lpstr>WISHLIST</vt:lpstr>
      <vt:lpstr>SAMPLING RATE</vt:lpstr>
      <vt:lpstr>Construction: OVERVIEW</vt:lpstr>
      <vt:lpstr>Construction: I. REFINEMENT CRITERIA</vt:lpstr>
      <vt:lpstr>Construction: I. REFINEMENT CRITERIA</vt:lpstr>
      <vt:lpstr>Construction: I. REFINEMENT CRITERIA</vt:lpstr>
      <vt:lpstr>Construction: I. REFINEMENT CRITERIA</vt:lpstr>
      <vt:lpstr>Construction: OVERVIEW</vt:lpstr>
      <vt:lpstr>Construction: II. SUBDIVISION STRATEGIES</vt:lpstr>
      <vt:lpstr>Construction: II. SUBDIVISION STRATEGIES</vt:lpstr>
      <vt:lpstr>Construction: II. SUBDIVISION STRATEGIES</vt:lpstr>
      <vt:lpstr>Construction: II. SUBDIVISION STRATEGIES</vt:lpstr>
      <vt:lpstr>Construction: OVERVIEW</vt:lpstr>
      <vt:lpstr>Construction: III. RASTERIZATION INTO ATLAS</vt:lpstr>
      <vt:lpstr>Construction: SUMMARY</vt:lpstr>
      <vt:lpstr>Construction: FURTHER IMPROVEMENTS</vt:lpstr>
      <vt:lpstr>Construction: FURTHER IMPROVEMENTS</vt:lpstr>
      <vt:lpstr>Hybrid RBVH</vt:lpstr>
      <vt:lpstr>Hybrid RBVH</vt:lpstr>
      <vt:lpstr>Something Practical: LEVEL OF DETAIL</vt:lpstr>
      <vt:lpstr>Evaluation: QUALITY</vt:lpstr>
      <vt:lpstr>Evaluation: QUALITY</vt:lpstr>
      <vt:lpstr>Evaluation: QUALITY</vt:lpstr>
      <vt:lpstr>Evaluation: PERFORMANCE</vt:lpstr>
      <vt:lpstr>Evaluation: MEMORY REQUIREMENTS</vt:lpstr>
      <vt:lpstr>APPLICATIONS</vt:lpstr>
      <vt:lpstr>CONCLUSION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Carsten</dc:creator>
  <cp:lastModifiedBy>Jan</cp:lastModifiedBy>
  <cp:revision>535</cp:revision>
  <dcterms:created xsi:type="dcterms:W3CDTF">2010-05-09T10:56:48Z</dcterms:created>
  <dcterms:modified xsi:type="dcterms:W3CDTF">2012-06-15T13:35:50Z</dcterms:modified>
</cp:coreProperties>
</file>