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9" r:id="rId2"/>
    <p:sldId id="315" r:id="rId3"/>
    <p:sldId id="264" r:id="rId4"/>
    <p:sldId id="313" r:id="rId5"/>
    <p:sldId id="314" r:id="rId6"/>
    <p:sldId id="282" r:id="rId7"/>
    <p:sldId id="266" r:id="rId8"/>
    <p:sldId id="308" r:id="rId9"/>
    <p:sldId id="285" r:id="rId10"/>
    <p:sldId id="267" r:id="rId11"/>
    <p:sldId id="287" r:id="rId12"/>
    <p:sldId id="309" r:id="rId13"/>
    <p:sldId id="310" r:id="rId14"/>
    <p:sldId id="286" r:id="rId15"/>
    <p:sldId id="268" r:id="rId16"/>
    <p:sldId id="311" r:id="rId17"/>
    <p:sldId id="312" r:id="rId18"/>
    <p:sldId id="270" r:id="rId19"/>
    <p:sldId id="288" r:id="rId20"/>
    <p:sldId id="298" r:id="rId21"/>
    <p:sldId id="299" r:id="rId22"/>
    <p:sldId id="301" r:id="rId23"/>
    <p:sldId id="274" r:id="rId24"/>
    <p:sldId id="307" r:id="rId25"/>
    <p:sldId id="273" r:id="rId26"/>
    <p:sldId id="275" r:id="rId27"/>
    <p:sldId id="277" r:id="rId28"/>
    <p:sldId id="279" r:id="rId29"/>
    <p:sldId id="278"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r" initials="t" lastIdx="1" clrIdx="0">
    <p:extLst>
      <p:ext uri="{19B8F6BF-5375-455C-9EA6-DF929625EA0E}">
        <p15:presenceInfo xmlns:p15="http://schemas.microsoft.com/office/powerpoint/2012/main" userId="t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9627"/>
    <a:srgbClr val="00F26D"/>
    <a:srgbClr val="95CFF0"/>
    <a:srgbClr val="353535"/>
    <a:srgbClr val="ABE0F9"/>
    <a:srgbClr val="D6EF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71" autoAdjust="0"/>
    <p:restoredTop sz="59669" autoAdjust="0"/>
  </p:normalViewPr>
  <p:slideViewPr>
    <p:cSldViewPr>
      <p:cViewPr varScale="1">
        <p:scale>
          <a:sx n="79" d="100"/>
          <a:sy n="79" d="100"/>
        </p:scale>
        <p:origin x="1020"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5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211CC1-2AC0-45FE-BCB7-D616B3201EB5}" type="datetimeFigureOut">
              <a:rPr lang="en-US" smtClean="0"/>
              <a:t>8/12/2013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154963-2FCD-4733-8657-98D6246A5628}" type="slidenum">
              <a:rPr lang="en-US" smtClean="0"/>
              <a:t>‹#›</a:t>
            </a:fld>
            <a:endParaRPr lang="en-US" dirty="0"/>
          </a:p>
        </p:txBody>
      </p:sp>
    </p:spTree>
    <p:extLst>
      <p:ext uri="{BB962C8B-B14F-4D97-AF65-F5344CB8AC3E}">
        <p14:creationId xmlns:p14="http://schemas.microsoft.com/office/powerpoint/2010/main" val="2387628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348641-7D10-4A4D-A2D9-028F233AE576}" type="datetimeFigureOut">
              <a:rPr lang="de-DE" smtClean="0"/>
              <a:t>12.08.2013</a:t>
            </a:fld>
            <a:endParaRPr 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B0F0C-65A7-4CA1-99FD-5DA51561A4DE}" type="slidenum">
              <a:rPr lang="de-DE" smtClean="0"/>
              <a:t>‹#›</a:t>
            </a:fld>
            <a:endParaRPr lang="de-DE" dirty="0"/>
          </a:p>
        </p:txBody>
      </p:sp>
    </p:spTree>
    <p:extLst>
      <p:ext uri="{BB962C8B-B14F-4D97-AF65-F5344CB8AC3E}">
        <p14:creationId xmlns:p14="http://schemas.microsoft.com/office/powerpoint/2010/main" val="17442779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Thank you for the introduction. My name is Thorsten Schmidt, I’m from KIT</a:t>
            </a:r>
            <a:r>
              <a:rPr lang="en-US" baseline="0" dirty="0" smtClean="0"/>
              <a:t> in Germany, </a:t>
            </a:r>
            <a:r>
              <a:rPr lang="en-US" dirty="0" smtClean="0"/>
              <a:t>and I’m here to talk to you about path-space</a:t>
            </a:r>
            <a:r>
              <a:rPr lang="en-US" baseline="0" dirty="0" smtClean="0"/>
              <a:t> manipulation of physically based light transport.</a:t>
            </a:r>
          </a:p>
        </p:txBody>
      </p:sp>
      <p:sp>
        <p:nvSpPr>
          <p:cNvPr id="4" name="Slide Number Placeholder 3"/>
          <p:cNvSpPr>
            <a:spLocks noGrp="1"/>
          </p:cNvSpPr>
          <p:nvPr>
            <p:ph type="sldNum" sz="quarter" idx="10"/>
          </p:nvPr>
        </p:nvSpPr>
        <p:spPr/>
        <p:txBody>
          <a:bodyPr/>
          <a:lstStyle/>
          <a:p>
            <a:fld id="{2C5B0F0C-65A7-4CA1-99FD-5DA51561A4DE}" type="slidenum">
              <a:rPr lang="de-DE" smtClean="0"/>
              <a:t>1</a:t>
            </a:fld>
            <a:endParaRPr lang="de-DE" dirty="0"/>
          </a:p>
        </p:txBody>
      </p:sp>
    </p:spTree>
    <p:extLst>
      <p:ext uri="{BB962C8B-B14F-4D97-AF65-F5344CB8AC3E}">
        <p14:creationId xmlns:p14="http://schemas.microsoft.com/office/powerpoint/2010/main" val="1966128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a:t>
            </a:r>
            <a:r>
              <a:rPr lang="en-US" baseline="0" dirty="0" smtClean="0"/>
              <a:t> is described by the </a:t>
            </a:r>
            <a:r>
              <a:rPr lang="en-US" baseline="0" dirty="0" err="1" smtClean="0"/>
              <a:t>plenoptic</a:t>
            </a:r>
            <a:r>
              <a:rPr lang="en-US" baseline="0" dirty="0" smtClean="0"/>
              <a:t> function, and it travels from every point in the scene into every direction, so it is actually five-dimensional, which makes it not easy to visualize.</a:t>
            </a:r>
          </a:p>
          <a:p>
            <a:r>
              <a:rPr lang="en-US" baseline="0" dirty="0" smtClean="0"/>
              <a:t>On top of that, the illumination in the scene is normally made up of high-frequency parts like shadows and caustics, and low-frequency parts like diffuse </a:t>
            </a:r>
            <a:r>
              <a:rPr lang="en-US" baseline="0" dirty="0" err="1" smtClean="0"/>
              <a:t>interreflections</a:t>
            </a:r>
            <a:r>
              <a:rPr lang="en-US" baseline="0" dirty="0" smtClean="0"/>
              <a:t>.</a:t>
            </a:r>
          </a:p>
        </p:txBody>
      </p:sp>
      <p:sp>
        <p:nvSpPr>
          <p:cNvPr id="4" name="Slide Number Placeholder 3"/>
          <p:cNvSpPr>
            <a:spLocks noGrp="1"/>
          </p:cNvSpPr>
          <p:nvPr>
            <p:ph type="sldNum" sz="quarter" idx="10"/>
          </p:nvPr>
        </p:nvSpPr>
        <p:spPr/>
        <p:txBody>
          <a:bodyPr/>
          <a:lstStyle/>
          <a:p>
            <a:fld id="{2C5B0F0C-65A7-4CA1-99FD-5DA51561A4DE}" type="slidenum">
              <a:rPr lang="de-DE" smtClean="0"/>
              <a:t>10</a:t>
            </a:fld>
            <a:endParaRPr lang="de-DE" dirty="0"/>
          </a:p>
        </p:txBody>
      </p:sp>
    </p:spTree>
    <p:extLst>
      <p:ext uri="{BB962C8B-B14F-4D97-AF65-F5344CB8AC3E}">
        <p14:creationId xmlns:p14="http://schemas.microsoft.com/office/powerpoint/2010/main" val="1241306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instead of visualizing this function, we opted to directly draw the light paths in the scene.</a:t>
            </a:r>
          </a:p>
          <a:p>
            <a:r>
              <a:rPr lang="en-US" dirty="0" smtClean="0"/>
              <a:t>Of</a:t>
            </a:r>
            <a:r>
              <a:rPr lang="en-US" baseline="0" dirty="0" smtClean="0"/>
              <a:t> course, we cannot draw all of them, so we filter them by our regular expressions.</a:t>
            </a:r>
          </a:p>
          <a:p>
            <a:r>
              <a:rPr lang="en-US" baseline="0" dirty="0" smtClean="0"/>
              <a:t>We took inspiration from the graph visualization community and bundle path segments together to further reduce clutter.</a:t>
            </a:r>
            <a:endParaRPr lang="en-US" baseline="0" dirty="0"/>
          </a:p>
          <a:p>
            <a:r>
              <a:rPr lang="en-US" baseline="0" dirty="0" smtClean="0"/>
              <a:t>Then we draw them as lit lines to give a better indicator of their spatial structure.</a:t>
            </a:r>
          </a:p>
        </p:txBody>
      </p:sp>
      <p:sp>
        <p:nvSpPr>
          <p:cNvPr id="4" name="Slide Number Placeholder 3"/>
          <p:cNvSpPr>
            <a:spLocks noGrp="1"/>
          </p:cNvSpPr>
          <p:nvPr>
            <p:ph type="sldNum" sz="quarter" idx="10"/>
          </p:nvPr>
        </p:nvSpPr>
        <p:spPr/>
        <p:txBody>
          <a:bodyPr/>
          <a:lstStyle/>
          <a:p>
            <a:fld id="{2C5B0F0C-65A7-4CA1-99FD-5DA51561A4DE}" type="slidenum">
              <a:rPr lang="de-DE" smtClean="0"/>
              <a:t>11</a:t>
            </a:fld>
            <a:endParaRPr lang="de-DE" dirty="0"/>
          </a:p>
        </p:txBody>
      </p:sp>
    </p:spTree>
    <p:extLst>
      <p:ext uri="{BB962C8B-B14F-4D97-AF65-F5344CB8AC3E}">
        <p14:creationId xmlns:p14="http://schemas.microsoft.com/office/powerpoint/2010/main" val="2190609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12</a:t>
            </a:fld>
            <a:endParaRPr lang="de-DE" dirty="0"/>
          </a:p>
        </p:txBody>
      </p:sp>
    </p:spTree>
    <p:extLst>
      <p:ext uri="{BB962C8B-B14F-4D97-AF65-F5344CB8AC3E}">
        <p14:creationId xmlns:p14="http://schemas.microsoft.com/office/powerpoint/2010/main" val="379880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13</a:t>
            </a:fld>
            <a:endParaRPr lang="de-DE" dirty="0"/>
          </a:p>
        </p:txBody>
      </p:sp>
    </p:spTree>
    <p:extLst>
      <p:ext uri="{BB962C8B-B14F-4D97-AF65-F5344CB8AC3E}">
        <p14:creationId xmlns:p14="http://schemas.microsoft.com/office/powerpoint/2010/main" val="1201478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selection scheme is pretty</a:t>
            </a:r>
            <a:r>
              <a:rPr lang="en-US" baseline="0" dirty="0" smtClean="0"/>
              <a:t> straight-forward: the user marks the region of interest.</a:t>
            </a:r>
          </a:p>
          <a:p>
            <a:r>
              <a:rPr lang="en-US" baseline="0" dirty="0" smtClean="0"/>
              <a:t>They can do so by either placing a locator in the scene or directly </a:t>
            </a:r>
            <a:r>
              <a:rPr lang="en-US" baseline="0" dirty="0" smtClean="0"/>
              <a:t>placing strokes </a:t>
            </a:r>
            <a:r>
              <a:rPr lang="en-US" baseline="0" dirty="0" smtClean="0"/>
              <a:t>in the preview render</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14</a:t>
            </a:fld>
            <a:endParaRPr lang="de-DE" dirty="0"/>
          </a:p>
        </p:txBody>
      </p:sp>
    </p:spTree>
    <p:extLst>
      <p:ext uri="{BB962C8B-B14F-4D97-AF65-F5344CB8AC3E}">
        <p14:creationId xmlns:p14="http://schemas.microsoft.com/office/powerpoint/2010/main" val="2304187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consider</a:t>
            </a:r>
            <a:r>
              <a:rPr lang="en-US" baseline="0" dirty="0" smtClean="0"/>
              <a:t> this scene. We want to select the red caustic on the table. So first, we place the locator. And now we would need to type in the </a:t>
            </a:r>
            <a:r>
              <a:rPr lang="en-US" baseline="0" dirty="0" err="1" smtClean="0"/>
              <a:t>Heckbert</a:t>
            </a:r>
            <a:r>
              <a:rPr lang="en-US" baseline="0" dirty="0" smtClean="0"/>
              <a:t> notation for the caustic path. This would not be very user-friendly, so we want to help the artist and provide them with a more intuitive interface.</a:t>
            </a:r>
          </a:p>
          <a:p>
            <a:r>
              <a:rPr lang="en-US" dirty="0" smtClean="0"/>
              <a:t>To this end, we gather some statistics in the region of interest. </a:t>
            </a:r>
            <a:r>
              <a:rPr lang="en-US" baseline="0" dirty="0" smtClean="0"/>
              <a:t>So what we do is analyze the photons arriving in this region, and because we store their previous interactions, we can cluster them together and build a histogram.</a:t>
            </a:r>
            <a:endParaRPr lang="en-US" dirty="0" smtClean="0"/>
          </a:p>
          <a:p>
            <a:r>
              <a:rPr lang="en-US" dirty="0" smtClean="0"/>
              <a:t>Then we can present a</a:t>
            </a:r>
            <a:r>
              <a:rPr lang="en-US" baseline="0" dirty="0" smtClean="0"/>
              <a:t> list of “search results” and sort these different light transport types by their image contribution. In some situations, the absolute image contribution may not be what the user wants to select, so we have an alternative sorting strategy which we call discrimination ranking. The goal of this is to find out what’s specific to this region. What is the dominant illumination that is not present outside this region.</a:t>
            </a:r>
          </a:p>
          <a:p>
            <a:r>
              <a:rPr lang="en-US" baseline="0" dirty="0" smtClean="0"/>
              <a:t>This works by adding a second, enlarged region of interest and finding out what’s different in these two regions.</a:t>
            </a:r>
          </a:p>
          <a:p>
            <a:r>
              <a:rPr lang="en-US" baseline="0" dirty="0" smtClean="0"/>
              <a:t>We also have </a:t>
            </a:r>
            <a:r>
              <a:rPr lang="en-US" baseline="0" dirty="0" smtClean="0"/>
              <a:t>a brushing </a:t>
            </a:r>
            <a:r>
              <a:rPr lang="en-US" baseline="0" dirty="0" smtClean="0"/>
              <a:t>and linking interface, so when the user selects from the list, we update the visualization accordingly.</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15</a:t>
            </a:fld>
            <a:endParaRPr lang="de-DE" dirty="0"/>
          </a:p>
        </p:txBody>
      </p:sp>
    </p:spTree>
    <p:extLst>
      <p:ext uri="{BB962C8B-B14F-4D97-AF65-F5344CB8AC3E}">
        <p14:creationId xmlns:p14="http://schemas.microsoft.com/office/powerpoint/2010/main" val="2621157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16</a:t>
            </a:fld>
            <a:endParaRPr lang="de-DE" dirty="0"/>
          </a:p>
        </p:txBody>
      </p:sp>
    </p:spTree>
    <p:extLst>
      <p:ext uri="{BB962C8B-B14F-4D97-AF65-F5344CB8AC3E}">
        <p14:creationId xmlns:p14="http://schemas.microsoft.com/office/powerpoint/2010/main" val="28586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17</a:t>
            </a:fld>
            <a:endParaRPr lang="de-DE" dirty="0"/>
          </a:p>
        </p:txBody>
      </p:sp>
    </p:spTree>
    <p:extLst>
      <p:ext uri="{BB962C8B-B14F-4D97-AF65-F5344CB8AC3E}">
        <p14:creationId xmlns:p14="http://schemas.microsoft.com/office/powerpoint/2010/main" val="1988700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a:t>
            </a:r>
            <a:r>
              <a:rPr lang="en-US" baseline="0" dirty="0" smtClean="0"/>
              <a:t> was to ask you what’s wrong with this image, most of you would have a hard time telling me what was changed. And the change that we did was to rotate the shadow.</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18</a:t>
            </a:fld>
            <a:endParaRPr lang="de-DE" dirty="0"/>
          </a:p>
        </p:txBody>
      </p:sp>
    </p:spTree>
    <p:extLst>
      <p:ext uri="{BB962C8B-B14F-4D97-AF65-F5344CB8AC3E}">
        <p14:creationId xmlns:p14="http://schemas.microsoft.com/office/powerpoint/2010/main" val="3287174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t>
            </a:r>
            <a:r>
              <a:rPr lang="en-US" baseline="0" dirty="0" smtClean="0"/>
              <a:t>came up with two complementary approaches:</a:t>
            </a:r>
          </a:p>
          <a:p>
            <a:r>
              <a:rPr lang="en-US" baseline="0" dirty="0" smtClean="0"/>
              <a:t>The first one directly manipulates light paths, which we call path retargeting.</a:t>
            </a:r>
          </a:p>
          <a:p>
            <a:r>
              <a:rPr lang="en-US" baseline="0" dirty="0" smtClean="0"/>
              <a:t>The second one indirectly manipulates light transport by editing proxy objects. In the spirit of light linking, we call this path-proxy linking.</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19</a:t>
            </a:fld>
            <a:endParaRPr lang="de-DE" dirty="0"/>
          </a:p>
        </p:txBody>
      </p:sp>
    </p:spTree>
    <p:extLst>
      <p:ext uri="{BB962C8B-B14F-4D97-AF65-F5344CB8AC3E}">
        <p14:creationId xmlns:p14="http://schemas.microsoft.com/office/powerpoint/2010/main" val="37616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Having physically based rendering </a:t>
            </a:r>
            <a:r>
              <a:rPr lang="en-US" baseline="0" dirty="0" smtClean="0"/>
              <a:t>is important, but in production, we sometimes want to be able to bend the physics, to meet the needs of art direction, so artistic manipulation of lighting is also important. Of course, this idea is not new, and there have been several publications in this direction as I will show shortly. Unfortunately, while the industry has been shifting towards more physically based rendering, the tools have been lagging behind.</a:t>
            </a:r>
          </a:p>
          <a:p>
            <a:r>
              <a:rPr lang="en-US" dirty="0" smtClean="0"/>
              <a:t>In our work, we want to allow artists to manipulate the light transport in path space... directing individual photons and how they bounce around in the scene.</a:t>
            </a:r>
          </a:p>
          <a:p>
            <a:endParaRPr lang="en-US" dirty="0" smtClean="0"/>
          </a:p>
          <a:p>
            <a:r>
              <a:rPr lang="en-US" dirty="0" smtClean="0"/>
              <a:t>And our goal is to expose these manipulations through an intuitive interface, so that artists can easily visualize, select, and manipulate what they want. And we also want to create a general framework that is agnostic to changes in the scene and can thus be easily animated.</a:t>
            </a:r>
          </a:p>
        </p:txBody>
      </p:sp>
      <p:sp>
        <p:nvSpPr>
          <p:cNvPr id="4" name="Slide Number Placeholder 3"/>
          <p:cNvSpPr>
            <a:spLocks noGrp="1"/>
          </p:cNvSpPr>
          <p:nvPr>
            <p:ph type="sldNum" sz="quarter" idx="10"/>
          </p:nvPr>
        </p:nvSpPr>
        <p:spPr/>
        <p:txBody>
          <a:bodyPr/>
          <a:lstStyle/>
          <a:p>
            <a:fld id="{2C5B0F0C-65A7-4CA1-99FD-5DA51561A4DE}" type="slidenum">
              <a:rPr lang="de-DE" smtClean="0"/>
              <a:t>2</a:t>
            </a:fld>
            <a:endParaRPr lang="de-DE" dirty="0"/>
          </a:p>
        </p:txBody>
      </p:sp>
    </p:spTree>
    <p:extLst>
      <p:ext uri="{BB962C8B-B14F-4D97-AF65-F5344CB8AC3E}">
        <p14:creationId xmlns:p14="http://schemas.microsoft.com/office/powerpoint/2010/main" val="2357086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t>20</a:t>
            </a:fld>
            <a:endParaRPr lang="de-DE" dirty="0"/>
          </a:p>
        </p:txBody>
      </p:sp>
    </p:spTree>
    <p:extLst>
      <p:ext uri="{BB962C8B-B14F-4D97-AF65-F5344CB8AC3E}">
        <p14:creationId xmlns:p14="http://schemas.microsoft.com/office/powerpoint/2010/main" val="3785954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imagine</a:t>
            </a:r>
            <a:r>
              <a:rPr lang="en-US" baseline="0" dirty="0" smtClean="0"/>
              <a:t> we have a bidirectional technique and we want to reverse the direction and build the path from the camera.</a:t>
            </a:r>
          </a:p>
          <a:p>
            <a:endParaRPr lang="en-US" dirty="0" smtClean="0"/>
          </a:p>
          <a:p>
            <a:r>
              <a:rPr lang="en-US" dirty="0" smtClean="0"/>
              <a:t>That’s not trivial to do, since we have to check whether it might have been manipulated.</a:t>
            </a:r>
          </a:p>
          <a:p>
            <a:r>
              <a:rPr lang="en-US" dirty="0" smtClean="0"/>
              <a:t>So for instance you could do</a:t>
            </a:r>
            <a:r>
              <a:rPr lang="en-US" baseline="0" dirty="0" smtClean="0"/>
              <a:t> this by extending the segment in the other direction and checking whether it’s inside a target region. And you would also have to check its classification.</a:t>
            </a:r>
          </a:p>
          <a:p>
            <a:endParaRPr lang="en-US" baseline="0" dirty="0" smtClean="0"/>
          </a:p>
          <a:p>
            <a:r>
              <a:rPr lang="en-US" baseline="0" dirty="0" smtClean="0"/>
              <a:t>But the whole matter of combining the different bidirectional estimators is a bit more complicated. Please see the paper for more details on that…</a:t>
            </a:r>
          </a:p>
        </p:txBody>
      </p:sp>
      <p:sp>
        <p:nvSpPr>
          <p:cNvPr id="4" name="Slide Number Placeholder 3"/>
          <p:cNvSpPr>
            <a:spLocks noGrp="1"/>
          </p:cNvSpPr>
          <p:nvPr>
            <p:ph type="sldNum" sz="quarter" idx="10"/>
          </p:nvPr>
        </p:nvSpPr>
        <p:spPr/>
        <p:txBody>
          <a:bodyPr/>
          <a:lstStyle/>
          <a:p>
            <a:fld id="{2C5B0F0C-65A7-4CA1-99FD-5DA51561A4DE}" type="slidenum">
              <a:rPr lang="de-DE" smtClean="0"/>
              <a:t>21</a:t>
            </a:fld>
            <a:endParaRPr lang="de-DE" dirty="0"/>
          </a:p>
        </p:txBody>
      </p:sp>
    </p:spTree>
    <p:extLst>
      <p:ext uri="{BB962C8B-B14F-4D97-AF65-F5344CB8AC3E}">
        <p14:creationId xmlns:p14="http://schemas.microsoft.com/office/powerpoint/2010/main" val="2628086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t>22</a:t>
            </a:fld>
            <a:endParaRPr lang="de-DE" dirty="0"/>
          </a:p>
        </p:txBody>
      </p:sp>
    </p:spTree>
    <p:extLst>
      <p:ext uri="{BB962C8B-B14F-4D97-AF65-F5344CB8AC3E}">
        <p14:creationId xmlns:p14="http://schemas.microsoft.com/office/powerpoint/2010/main" val="1673002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that’s exactly what we did </a:t>
            </a:r>
            <a:r>
              <a:rPr lang="en-US" dirty="0" smtClean="0"/>
              <a:t>here. Here </a:t>
            </a:r>
            <a:r>
              <a:rPr lang="en-US" dirty="0" smtClean="0"/>
              <a:t>we’re using multiple </a:t>
            </a:r>
            <a:r>
              <a:rPr lang="en-US" dirty="0" smtClean="0"/>
              <a:t>proxies to edit the caustic and the shadow caused by the gemstone, without touching anything else.</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t>23</a:t>
            </a:fld>
            <a:endParaRPr lang="de-DE" dirty="0"/>
          </a:p>
        </p:txBody>
      </p:sp>
    </p:spTree>
    <p:extLst>
      <p:ext uri="{BB962C8B-B14F-4D97-AF65-F5344CB8AC3E}">
        <p14:creationId xmlns:p14="http://schemas.microsoft.com/office/powerpoint/2010/main" val="1129769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can see how we can achieve this. First,</a:t>
            </a:r>
            <a:r>
              <a:rPr lang="en-US" baseline="0" dirty="0" smtClean="0"/>
              <a:t> we create a proxy object for the shadow and then translate and scale it up a little. Then we create a second proxy for the caustic and transform it until we’re satisfied with the result.</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t>24</a:t>
            </a:fld>
            <a:endParaRPr lang="de-DE" dirty="0"/>
          </a:p>
        </p:txBody>
      </p:sp>
    </p:spTree>
    <p:extLst>
      <p:ext uri="{BB962C8B-B14F-4D97-AF65-F5344CB8AC3E}">
        <p14:creationId xmlns:p14="http://schemas.microsoft.com/office/powerpoint/2010/main" val="1341474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an illustrative example that shows how we can chain multiple edits together. In this simple scene, we have a bumpy</a:t>
            </a:r>
            <a:r>
              <a:rPr lang="en-US" baseline="0" dirty="0" smtClean="0"/>
              <a:t> sphere in a Cornell box, illuminated by a spot light. First, we use path-proxy linking to enlarge the shadow of the sphere, removing the halo on the floor. Then, we use path retargeting to move the caustic to the right wall. Please notice how the indirect shadow and caustic have moved to the left wall, and also the entire image has a reddish tint. We can also edit diffuse indirect illumination, so for example we can pull all the illumination coming from the yellow wall to the left. Notice that we haven’t touched the light source, but only the light paths.</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25</a:t>
            </a:fld>
            <a:endParaRPr lang="de-DE" dirty="0"/>
          </a:p>
        </p:txBody>
      </p:sp>
    </p:spTree>
    <p:extLst>
      <p:ext uri="{BB962C8B-B14F-4D97-AF65-F5344CB8AC3E}">
        <p14:creationId xmlns:p14="http://schemas.microsoft.com/office/powerpoint/2010/main" val="3041691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t>26</a:t>
            </a:fld>
            <a:endParaRPr lang="de-DE" dirty="0"/>
          </a:p>
        </p:txBody>
      </p:sp>
    </p:spTree>
    <p:extLst>
      <p:ext uri="{BB962C8B-B14F-4D97-AF65-F5344CB8AC3E}">
        <p14:creationId xmlns:p14="http://schemas.microsoft.com/office/powerpoint/2010/main" val="4020056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previous techniques can be integrated</a:t>
            </a:r>
            <a:r>
              <a:rPr lang="en-US" baseline="0" dirty="0" smtClean="0"/>
              <a:t> into our </a:t>
            </a:r>
            <a:r>
              <a:rPr lang="en-US" baseline="0" dirty="0" smtClean="0"/>
              <a:t>framework: </a:t>
            </a:r>
            <a:r>
              <a:rPr lang="en-US" dirty="0" smtClean="0"/>
              <a:t>For </a:t>
            </a:r>
            <a:r>
              <a:rPr lang="en-US" dirty="0" smtClean="0"/>
              <a:t>example, in the spirit of</a:t>
            </a:r>
            <a:r>
              <a:rPr lang="en-US" baseline="0" dirty="0" smtClean="0"/>
              <a:t> </a:t>
            </a:r>
            <a:r>
              <a:rPr lang="en-US" baseline="0" dirty="0" err="1" smtClean="0"/>
              <a:t>BendyLights</a:t>
            </a:r>
            <a:r>
              <a:rPr lang="en-US" baseline="0" dirty="0" smtClean="0"/>
              <a:t>, we can implement “</a:t>
            </a:r>
            <a:r>
              <a:rPr lang="en-US" baseline="0" dirty="0" err="1" smtClean="0"/>
              <a:t>BendyCaustics</a:t>
            </a:r>
            <a:r>
              <a:rPr lang="en-US" baseline="0" dirty="0" smtClean="0"/>
              <a:t>” by tracing photons along curved rays.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t>27</a:t>
            </a:fld>
            <a:endParaRPr lang="de-DE" dirty="0"/>
          </a:p>
        </p:txBody>
      </p:sp>
    </p:spTree>
    <p:extLst>
      <p:ext uri="{BB962C8B-B14F-4D97-AF65-F5344CB8AC3E}">
        <p14:creationId xmlns:p14="http://schemas.microsoft.com/office/powerpoint/2010/main" val="876530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t>
            </a:r>
            <a:r>
              <a:rPr lang="en-US" baseline="0" dirty="0" smtClean="0"/>
              <a:t>chose progressive photon mapping for all the renderings I showed, mainly for its robustness in terms of the light transport phenomena it can handle. Also, if you’re mainly editing light paths it’s </a:t>
            </a:r>
            <a:r>
              <a:rPr lang="en-US" baseline="0" dirty="0" smtClean="0"/>
              <a:t>efficient </a:t>
            </a:r>
            <a:r>
              <a:rPr lang="en-US" baseline="0" dirty="0" smtClean="0"/>
              <a:t>to use.</a:t>
            </a:r>
          </a:p>
          <a:p>
            <a:r>
              <a:rPr lang="en-US" baseline="0" dirty="0" smtClean="0"/>
              <a:t>Interactive manipulation would benefit from faster global illumination methods.</a:t>
            </a:r>
          </a:p>
          <a:p>
            <a:r>
              <a:rPr lang="en-US" baseline="0" dirty="0" smtClean="0"/>
              <a:t>Regarding the rendering efficiency, because path retargeting is unidirectional, we may have to reject paths, which locally decreases efficiency.</a:t>
            </a:r>
          </a:p>
          <a:p>
            <a:r>
              <a:rPr lang="en-US" baseline="0" dirty="0" smtClean="0"/>
              <a:t>Path-proxy linking is much easier to integrate with bidirectional methods.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t>28</a:t>
            </a:fld>
            <a:endParaRPr lang="de-DE" dirty="0"/>
          </a:p>
        </p:txBody>
      </p:sp>
    </p:spTree>
    <p:extLst>
      <p:ext uri="{BB962C8B-B14F-4D97-AF65-F5344CB8AC3E}">
        <p14:creationId xmlns:p14="http://schemas.microsoft.com/office/powerpoint/2010/main" val="3787995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with this, we’ve come to the conclusion of my talk.</a:t>
            </a:r>
          </a:p>
          <a:p>
            <a:r>
              <a:rPr lang="en-US" dirty="0" smtClean="0"/>
              <a:t>We address the problem of doing light transport manipulation in the general PBR setting, which we think is very powerful</a:t>
            </a:r>
            <a:r>
              <a:rPr lang="en-US" baseline="0" dirty="0" smtClean="0"/>
              <a:t> and useful.</a:t>
            </a:r>
          </a:p>
          <a:p>
            <a:r>
              <a:rPr lang="en-US" baseline="0" dirty="0" smtClean="0"/>
              <a:t>But we had to solve three problems to work with it:</a:t>
            </a:r>
          </a:p>
          <a:p>
            <a:r>
              <a:rPr lang="en-US" baseline="0" dirty="0" smtClean="0"/>
              <a:t>visualization, to understand the illumination in a scene; </a:t>
            </a:r>
          </a:p>
          <a:p>
            <a:r>
              <a:rPr lang="en-US" baseline="0" dirty="0" smtClean="0"/>
              <a:t>selection and filtering, which allows us to focus on specific phenomena; </a:t>
            </a:r>
          </a:p>
          <a:p>
            <a:r>
              <a:rPr lang="en-US" baseline="0" dirty="0" smtClean="0"/>
              <a:t>and finally, manipulation, which we achieve by directly manipulating light paths or by indirectly manipulating proxy objects which cause the illumination.</a:t>
            </a:r>
          </a:p>
          <a:p>
            <a:r>
              <a:rPr lang="en-US" baseline="0" dirty="0" smtClean="0"/>
              <a:t>Of course, this is just the beginning: The editing concepts we thought of are probably not the only effective ones</a:t>
            </a:r>
            <a:r>
              <a:rPr lang="en-US" baseline="0" dirty="0" smtClean="0"/>
              <a:t>.</a:t>
            </a:r>
            <a:endParaRPr lang="en-US" baseline="0" dirty="0" smtClean="0"/>
          </a:p>
          <a:p>
            <a:r>
              <a:rPr lang="en-US" baseline="0" dirty="0" smtClean="0"/>
              <a:t>The other thing we’d like to work on are participating media, which pose new challenges for all three components of our approach.</a:t>
            </a:r>
          </a:p>
          <a:p>
            <a:r>
              <a:rPr lang="en-US" baseline="0" dirty="0" smtClean="0"/>
              <a:t>Thank you!</a:t>
            </a:r>
          </a:p>
          <a:p>
            <a:r>
              <a:rPr lang="en-US" baseline="0" dirty="0" smtClean="0"/>
              <a:t>Do you have any questions?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t>29</a:t>
            </a:fld>
            <a:endParaRPr lang="de-DE" dirty="0"/>
          </a:p>
        </p:txBody>
      </p:sp>
    </p:spTree>
    <p:extLst>
      <p:ext uri="{BB962C8B-B14F-4D97-AF65-F5344CB8AC3E}">
        <p14:creationId xmlns:p14="http://schemas.microsoft.com/office/powerpoint/2010/main" val="2230582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methods on light transport manipulation can be roughly categorized into two</a:t>
            </a:r>
            <a:r>
              <a:rPr lang="en-US" baseline="0" dirty="0" smtClean="0"/>
              <a:t> classes. Indirect methods allow you to for example infer light positions from user sketching of shadows, or they can reconstruct BRDFs from sketched highlights. Direct methods, on the other hand, allow you to do things like locally editing the illumination surrounding and object, or to drag around the illumination on surfaces like a piece of cloth.</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3</a:t>
            </a:fld>
            <a:endParaRPr lang="de-DE" dirty="0"/>
          </a:p>
        </p:txBody>
      </p:sp>
    </p:spTree>
    <p:extLst>
      <p:ext uri="{BB962C8B-B14F-4D97-AF65-F5344CB8AC3E}">
        <p14:creationId xmlns:p14="http://schemas.microsoft.com/office/powerpoint/2010/main" val="3258366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have a closer look at an interesting method by Kerr and colleagues, which is called </a:t>
            </a:r>
            <a:r>
              <a:rPr lang="en-US" baseline="0" dirty="0" err="1" smtClean="0"/>
              <a:t>BendyLights</a:t>
            </a:r>
            <a:r>
              <a:rPr lang="en-US" baseline="0" dirty="0" smtClean="0"/>
              <a:t>. Here, the idea is that if you have a directional light or a spotlight, then you can trace light paths along curved rays, and so you can edit shadows. Since the direct illumination coming from a spotlight is easy to describe, it’s possible to design meaningful visualizations and user interfaces for this task.</a:t>
            </a:r>
          </a:p>
        </p:txBody>
      </p:sp>
      <p:sp>
        <p:nvSpPr>
          <p:cNvPr id="4" name="Slide Number Placeholder 3"/>
          <p:cNvSpPr>
            <a:spLocks noGrp="1"/>
          </p:cNvSpPr>
          <p:nvPr>
            <p:ph type="sldNum" sz="quarter" idx="10"/>
          </p:nvPr>
        </p:nvSpPr>
        <p:spPr/>
        <p:txBody>
          <a:bodyPr/>
          <a:lstStyle/>
          <a:p>
            <a:fld id="{2C5B0F0C-65A7-4CA1-99FD-5DA51561A4DE}" type="slidenum">
              <a:rPr lang="de-DE" smtClean="0"/>
              <a:t>4</a:t>
            </a:fld>
            <a:endParaRPr lang="de-DE" dirty="0"/>
          </a:p>
        </p:txBody>
      </p:sp>
    </p:spTree>
    <p:extLst>
      <p:ext uri="{BB962C8B-B14F-4D97-AF65-F5344CB8AC3E}">
        <p14:creationId xmlns:p14="http://schemas.microsoft.com/office/powerpoint/2010/main" val="2413980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if we come to the context of global illumination, then even just visualizing light is hard to do because you have all these different kinds of effects going on at the same time, and there’s no single one visualization which can handle all situations well.</a:t>
            </a:r>
          </a:p>
        </p:txBody>
      </p:sp>
      <p:sp>
        <p:nvSpPr>
          <p:cNvPr id="4" name="Slide Number Placeholder 3"/>
          <p:cNvSpPr>
            <a:spLocks noGrp="1"/>
          </p:cNvSpPr>
          <p:nvPr>
            <p:ph type="sldNum" sz="quarter" idx="10"/>
          </p:nvPr>
        </p:nvSpPr>
        <p:spPr/>
        <p:txBody>
          <a:bodyPr/>
          <a:lstStyle/>
          <a:p>
            <a:fld id="{2C5B0F0C-65A7-4CA1-99FD-5DA51561A4DE}" type="slidenum">
              <a:rPr lang="de-DE" smtClean="0"/>
              <a:t>5</a:t>
            </a:fld>
            <a:endParaRPr lang="de-DE" dirty="0"/>
          </a:p>
        </p:txBody>
      </p:sp>
    </p:spTree>
    <p:extLst>
      <p:ext uri="{BB962C8B-B14F-4D97-AF65-F5344CB8AC3E}">
        <p14:creationId xmlns:p14="http://schemas.microsoft.com/office/powerpoint/2010/main" val="229822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So what should our ideal manipulation approach</a:t>
            </a:r>
            <a:r>
              <a:rPr lang="en-US" baseline="0" dirty="0" smtClean="0"/>
              <a:t> look like?</a:t>
            </a:r>
          </a:p>
          <a:p>
            <a:pPr lvl="0"/>
            <a:r>
              <a:rPr lang="en-US" baseline="0" dirty="0" smtClean="0"/>
              <a:t>We want to have some kind of WYSIWYG interface, so we need an interactive preview renderer.</a:t>
            </a:r>
            <a:endParaRPr lang="en-US" dirty="0" smtClean="0"/>
          </a:p>
          <a:p>
            <a:pPr lvl="0"/>
            <a:r>
              <a:rPr lang="en-US" baseline="0" dirty="0" smtClean="0"/>
              <a:t>Our manipulation should support animated scenes but it should also be possible to animate the manipulation itself.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caustic would be always in the middle, but here we animated it along this figure eight path.</a:t>
            </a:r>
            <a:endParaRPr lang="en-US" dirty="0" smtClean="0"/>
          </a:p>
          <a:p>
            <a:pPr lvl="0"/>
            <a:r>
              <a:rPr lang="en-US" baseline="0" dirty="0" smtClean="0"/>
              <a:t>And your edits should be consistent, as you can see, the reddish reflection coming from the caustic on the wall is manipulated as well.</a:t>
            </a:r>
            <a:endParaRPr lang="en-US" dirty="0" smtClean="0"/>
          </a:p>
          <a:p>
            <a:pPr lvl="0"/>
            <a:r>
              <a:rPr lang="en-US" dirty="0" smtClean="0"/>
              <a:t>We want to handle</a:t>
            </a:r>
            <a:r>
              <a:rPr lang="en-US" baseline="0" dirty="0" smtClean="0"/>
              <a:t> all aspects of global illumination.</a:t>
            </a:r>
          </a:p>
          <a:p>
            <a:pPr lvl="0"/>
            <a:r>
              <a:rPr lang="en-US" baseline="0" dirty="0" smtClean="0"/>
              <a:t>Since we want to be able to see what we’re doing during our manipulation we also have to think a bit harder how to visualize the illumination in the scene and how the user interface for manipulation should look like.</a:t>
            </a:r>
          </a:p>
          <a:p>
            <a:pPr lvl="0"/>
            <a:r>
              <a:rPr lang="en-US" baseline="0" dirty="0" smtClean="0"/>
              <a:t>Finally, our manipulations should work in a manner that it’s easy to integrate them into a production renderer.</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6</a:t>
            </a:fld>
            <a:endParaRPr lang="de-DE" dirty="0"/>
          </a:p>
        </p:txBody>
      </p:sp>
    </p:spTree>
    <p:extLst>
      <p:ext uri="{BB962C8B-B14F-4D97-AF65-F5344CB8AC3E}">
        <p14:creationId xmlns:p14="http://schemas.microsoft.com/office/powerpoint/2010/main" val="4287026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mentioned a couple of goals, let's classify them a little bit:</a:t>
            </a:r>
          </a:p>
          <a:p>
            <a:r>
              <a:rPr lang="en-US" dirty="0" smtClean="0"/>
              <a:t>We want to be able to visualize the light transport. The artist needs to understand the illumination in the scene,</a:t>
            </a:r>
            <a:r>
              <a:rPr lang="en-US" baseline="0" dirty="0" smtClean="0"/>
              <a:t> and we want to give </a:t>
            </a:r>
            <a:r>
              <a:rPr lang="en-US" dirty="0" smtClean="0"/>
              <a:t>some visual cues to edit the lighting</a:t>
            </a:r>
            <a:r>
              <a:rPr lang="en-US" baseline="0" dirty="0" smtClean="0"/>
              <a:t> efficiently.</a:t>
            </a:r>
          </a:p>
          <a:p>
            <a:r>
              <a:rPr lang="en-US" dirty="0" smtClean="0"/>
              <a:t>We</a:t>
            </a:r>
            <a:r>
              <a:rPr lang="en-US" baseline="0" dirty="0" smtClean="0"/>
              <a:t> </a:t>
            </a:r>
            <a:r>
              <a:rPr lang="en-US" baseline="0" dirty="0" smtClean="0"/>
              <a:t>have these three components, now I will detail how we approach each of them.</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7</a:t>
            </a:fld>
            <a:endParaRPr lang="de-DE" dirty="0"/>
          </a:p>
        </p:txBody>
      </p:sp>
    </p:spTree>
    <p:extLst>
      <p:ext uri="{BB962C8B-B14F-4D97-AF65-F5344CB8AC3E}">
        <p14:creationId xmlns:p14="http://schemas.microsoft.com/office/powerpoint/2010/main" val="1876348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mentioned a couple of goals, let's classify them a little bit:</a:t>
            </a:r>
          </a:p>
          <a:p>
            <a:r>
              <a:rPr lang="en-US" dirty="0" smtClean="0"/>
              <a:t>We want to be able to visualize the light transport. The artist needs to understand the illumination in the scene,</a:t>
            </a:r>
            <a:r>
              <a:rPr lang="en-US" baseline="0" dirty="0" smtClean="0"/>
              <a:t> and we want to give </a:t>
            </a:r>
            <a:r>
              <a:rPr lang="en-US" dirty="0" smtClean="0"/>
              <a:t>some visual cues to edit the lighting</a:t>
            </a:r>
            <a:r>
              <a:rPr lang="en-US" baseline="0" dirty="0" smtClean="0"/>
              <a:t> efficiently.</a:t>
            </a:r>
          </a:p>
          <a:p>
            <a:r>
              <a:rPr lang="en-US" dirty="0" smtClean="0"/>
              <a:t>We</a:t>
            </a:r>
            <a:r>
              <a:rPr lang="en-US" baseline="0" dirty="0" smtClean="0"/>
              <a:t> </a:t>
            </a:r>
            <a:r>
              <a:rPr lang="en-US" baseline="0" dirty="0" smtClean="0"/>
              <a:t>have these three components, now I will detail how we approach each of them.</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t>8</a:t>
            </a:fld>
            <a:endParaRPr lang="de-DE" dirty="0"/>
          </a:p>
        </p:txBody>
      </p:sp>
    </p:spTree>
    <p:extLst>
      <p:ext uri="{BB962C8B-B14F-4D97-AF65-F5344CB8AC3E}">
        <p14:creationId xmlns:p14="http://schemas.microsoft.com/office/powerpoint/2010/main" val="374723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t>
            </a:r>
            <a:r>
              <a:rPr lang="en-US" dirty="0" smtClean="0"/>
              <a:t>perform an accurate manipulation we need a way to classify light transport phenomena.</a:t>
            </a:r>
          </a:p>
          <a:p>
            <a:r>
              <a:rPr lang="en-US" dirty="0" smtClean="0"/>
              <a:t>Regular</a:t>
            </a:r>
            <a:r>
              <a:rPr lang="en-US" baseline="0" dirty="0" smtClean="0"/>
              <a:t> expression are a well-known way of doing that.</a:t>
            </a:r>
            <a:endParaRPr lang="en-US" dirty="0" smtClean="0"/>
          </a:p>
          <a:p>
            <a:r>
              <a:rPr lang="en-US" baseline="0" dirty="0" smtClean="0"/>
              <a:t>There are different ways of extending the regular expression notation; for our purpose we added…</a:t>
            </a:r>
          </a:p>
          <a:p>
            <a:r>
              <a:rPr lang="en-US" baseline="0" dirty="0" smtClean="0"/>
              <a:t>…the ability to tell transmission from reflection, …</a:t>
            </a:r>
          </a:p>
          <a:p>
            <a:r>
              <a:rPr lang="en-US" baseline="0" dirty="0" smtClean="0"/>
              <a:t>…object identifiers, …</a:t>
            </a:r>
          </a:p>
          <a:p>
            <a:r>
              <a:rPr lang="en-US" baseline="0" dirty="0" smtClean="0"/>
              <a:t>…and a region of interest.</a:t>
            </a:r>
          </a:p>
          <a:p>
            <a:r>
              <a:rPr lang="en-US" baseline="0" dirty="0" smtClean="0"/>
              <a:t>Let’s walk through a simple example:</a:t>
            </a:r>
          </a:p>
          <a:p>
            <a:pPr marL="228600" indent="-228600">
              <a:buAutoNum type="arabicPeriod"/>
            </a:pPr>
            <a:r>
              <a:rPr lang="en-US" baseline="0" dirty="0" smtClean="0"/>
              <a:t>we start at the light source number no. </a:t>
            </a:r>
            <a:r>
              <a:rPr lang="en-US" baseline="0" dirty="0" err="1" smtClean="0"/>
              <a:t>i</a:t>
            </a:r>
            <a:endParaRPr lang="en-US" baseline="0" dirty="0" smtClean="0"/>
          </a:p>
          <a:p>
            <a:pPr marL="228600" indent="-228600">
              <a:buAutoNum type="arabicPeriod"/>
            </a:pPr>
            <a:r>
              <a:rPr lang="en-US" baseline="0" dirty="0" smtClean="0"/>
              <a:t>we then hit the sphere, so here we have a specular transmission with object no. j</a:t>
            </a:r>
          </a:p>
          <a:p>
            <a:pPr marL="228600" indent="-228600">
              <a:buAutoNum type="arabicPeriod"/>
            </a:pPr>
            <a:r>
              <a:rPr lang="en-US" baseline="0" dirty="0" smtClean="0"/>
              <a:t>we then have another transmission</a:t>
            </a:r>
          </a:p>
          <a:p>
            <a:pPr marL="228600" indent="-228600">
              <a:buAutoNum type="arabicPeriod"/>
            </a:pPr>
            <a:r>
              <a:rPr lang="en-US" baseline="0" dirty="0" smtClean="0"/>
              <a:t>then we land in the region of interest, which means there’s any type of interaction, and</a:t>
            </a:r>
          </a:p>
          <a:p>
            <a:pPr marL="228600" indent="-228600">
              <a:buAutoNum type="arabicPeriod"/>
            </a:pPr>
            <a:r>
              <a:rPr lang="en-US" dirty="0" smtClean="0"/>
              <a:t>finally the light arrives at the eye</a:t>
            </a:r>
          </a:p>
          <a:p>
            <a:pPr marL="0" indent="0">
              <a:buNone/>
            </a:pPr>
            <a:r>
              <a:rPr lang="en-US" dirty="0" smtClean="0"/>
              <a:t>So, LSSX_P selects the caustic.</a:t>
            </a:r>
          </a:p>
        </p:txBody>
      </p:sp>
      <p:sp>
        <p:nvSpPr>
          <p:cNvPr id="4" name="Slide Number Placeholder 3"/>
          <p:cNvSpPr>
            <a:spLocks noGrp="1"/>
          </p:cNvSpPr>
          <p:nvPr>
            <p:ph type="sldNum" sz="quarter" idx="10"/>
          </p:nvPr>
        </p:nvSpPr>
        <p:spPr/>
        <p:txBody>
          <a:bodyPr/>
          <a:lstStyle/>
          <a:p>
            <a:fld id="{2C5B0F0C-65A7-4CA1-99FD-5DA51561A4DE}" type="slidenum">
              <a:rPr lang="de-DE" smtClean="0"/>
              <a:t>9</a:t>
            </a:fld>
            <a:endParaRPr lang="de-DE" dirty="0"/>
          </a:p>
        </p:txBody>
      </p:sp>
    </p:spTree>
    <p:extLst>
      <p:ext uri="{BB962C8B-B14F-4D97-AF65-F5344CB8AC3E}">
        <p14:creationId xmlns:p14="http://schemas.microsoft.com/office/powerpoint/2010/main" val="173839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996955"/>
            <a:ext cx="10363200" cy="1470025"/>
          </a:xfrm>
        </p:spPr>
        <p:txBody>
          <a:bodyPr>
            <a:normAutofit/>
          </a:bodyPr>
          <a:lstStyle>
            <a:lvl1pPr algn="ctr">
              <a:defRPr sz="3600"/>
            </a:lvl1pPr>
          </a:lstStyle>
          <a:p>
            <a:endParaRPr lang="en-US" noProof="0" dirty="0"/>
          </a:p>
        </p:txBody>
      </p:sp>
      <p:sp>
        <p:nvSpPr>
          <p:cNvPr id="3" name="Untertitel 2"/>
          <p:cNvSpPr>
            <a:spLocks noGrp="1"/>
          </p:cNvSpPr>
          <p:nvPr>
            <p:ph type="subTitle" idx="1"/>
          </p:nvPr>
        </p:nvSpPr>
        <p:spPr>
          <a:xfrm>
            <a:off x="1828800" y="4752727"/>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noProof="0"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40000" y="6525345"/>
            <a:ext cx="1319496" cy="332655"/>
          </a:xfrm>
          <a:prstGeom prst="rect">
            <a:avLst/>
          </a:prstGeom>
        </p:spPr>
        <p:txBody>
          <a:bodyPr/>
          <a:lstStyle/>
          <a:p>
            <a:r>
              <a:rPr lang="en-US" smtClean="0"/>
              <a:t>7/25/2013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95431C-F0EC-4DC5-A098-16E27D1FF48A}" type="slidenum">
              <a:rPr lang="en-US" smtClean="0"/>
              <a:pPr/>
              <a:t>‹#›</a:t>
            </a:fld>
            <a:endParaRPr lang="en-US" dirty="0"/>
          </a:p>
        </p:txBody>
      </p:sp>
      <p:sp>
        <p:nvSpPr>
          <p:cNvPr id="8" name="Titel 1"/>
          <p:cNvSpPr>
            <a:spLocks noGrp="1"/>
          </p:cNvSpPr>
          <p:nvPr>
            <p:ph type="title"/>
          </p:nvPr>
        </p:nvSpPr>
        <p:spPr>
          <a:xfrm>
            <a:off x="240000" y="72000"/>
            <a:ext cx="11760000" cy="571480"/>
          </a:xfrm>
        </p:spPr>
        <p:txBody>
          <a:bodyPr/>
          <a:lstStyle/>
          <a:p>
            <a:endParaRPr lang="de-DE" dirty="0"/>
          </a:p>
        </p:txBody>
      </p:sp>
      <p:sp>
        <p:nvSpPr>
          <p:cNvPr id="9" name="Inhaltsplatzhalter 2"/>
          <p:cNvSpPr>
            <a:spLocks noGrp="1"/>
          </p:cNvSpPr>
          <p:nvPr>
            <p:ph idx="1" hasCustomPrompt="1"/>
          </p:nvPr>
        </p:nvSpPr>
        <p:spPr>
          <a:xfrm>
            <a:off x="240000" y="648000"/>
            <a:ext cx="11760000" cy="5925600"/>
          </a:xfrm>
        </p:spPr>
        <p:txBody>
          <a:bodyPr>
            <a:normAutofit/>
          </a:bodyPr>
          <a:lstStyle>
            <a:lvl1pPr>
              <a:defRPr sz="2600"/>
            </a:lvl1pPr>
            <a:lvl2pPr>
              <a:defRPr sz="2600"/>
            </a:lvl2pPr>
            <a:lvl3pPr>
              <a:buFontTx/>
              <a:buBlip>
                <a:blip r:embed="rId2"/>
              </a:buBlip>
              <a:defRPr sz="2600"/>
            </a:lvl3pPr>
            <a:lvl4pPr>
              <a:buFontTx/>
              <a:buBlip>
                <a:blip r:embed="rId2"/>
              </a:buBlip>
              <a:defRPr sz="2600"/>
            </a:lvl4pPr>
            <a:lvl5pPr>
              <a:buFontTx/>
              <a:buBlip>
                <a:blip r:embed="rId2"/>
              </a:buBlip>
              <a:defRPr sz="2600"/>
            </a:lvl5pPr>
          </a:lstStyle>
          <a:p>
            <a:pPr lvl="0"/>
            <a:r>
              <a:rPr lang="en-US" noProof="0" dirty="0" smtClean="0"/>
              <a:t>One</a:t>
            </a:r>
          </a:p>
          <a:p>
            <a:pPr lvl="1"/>
            <a:r>
              <a:rPr lang="en-US" noProof="0" dirty="0" smtClean="0"/>
              <a:t>Two</a:t>
            </a:r>
          </a:p>
          <a:p>
            <a:pPr lvl="2"/>
            <a:r>
              <a:rPr lang="en-US" noProof="0" dirty="0" smtClean="0"/>
              <a:t>Three</a:t>
            </a:r>
          </a:p>
          <a:p>
            <a:pPr lvl="3"/>
            <a:r>
              <a:rPr lang="en-US" noProof="0" dirty="0" smtClean="0"/>
              <a:t>Four</a:t>
            </a:r>
          </a:p>
          <a:p>
            <a:pPr lvl="4"/>
            <a:r>
              <a:rPr lang="en-US" noProof="0" dirty="0" smtClean="0"/>
              <a:t>Five</a:t>
            </a:r>
            <a:endParaRPr lang="en-US" noProof="0"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Pan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noProof="0" dirty="0"/>
          </a:p>
        </p:txBody>
      </p:sp>
      <p:sp>
        <p:nvSpPr>
          <p:cNvPr id="3" name="Inhaltsplatzhalter 2"/>
          <p:cNvSpPr>
            <a:spLocks noGrp="1"/>
          </p:cNvSpPr>
          <p:nvPr>
            <p:ph sz="half" idx="1" hasCustomPrompt="1"/>
          </p:nvPr>
        </p:nvSpPr>
        <p:spPr>
          <a:xfrm>
            <a:off x="609600" y="1600203"/>
            <a:ext cx="5384800" cy="4525963"/>
          </a:xfrm>
        </p:spPr>
        <p:txBody>
          <a:bodyPr>
            <a:normAutofit/>
          </a:bodyPr>
          <a:lstStyle>
            <a:lvl1pPr>
              <a:defRPr sz="2600"/>
            </a:lvl1pPr>
            <a:lvl2pPr>
              <a:defRPr sz="26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noProof="0" dirty="0" smtClean="0"/>
              <a:t>One</a:t>
            </a:r>
          </a:p>
          <a:p>
            <a:pPr lvl="1"/>
            <a:r>
              <a:rPr lang="en-US" noProof="0" dirty="0" smtClean="0"/>
              <a:t>Two</a:t>
            </a:r>
          </a:p>
          <a:p>
            <a:pPr lvl="2"/>
            <a:r>
              <a:rPr lang="en-US" noProof="0" dirty="0" smtClean="0"/>
              <a:t>Three</a:t>
            </a:r>
          </a:p>
          <a:p>
            <a:pPr lvl="3"/>
            <a:r>
              <a:rPr lang="en-US" noProof="0" dirty="0" smtClean="0"/>
              <a:t>Four</a:t>
            </a:r>
          </a:p>
          <a:p>
            <a:pPr lvl="4"/>
            <a:r>
              <a:rPr lang="en-US" noProof="0" dirty="0" smtClean="0"/>
              <a:t>Five</a:t>
            </a:r>
            <a:endParaRPr lang="en-US" noProof="0" dirty="0"/>
          </a:p>
        </p:txBody>
      </p:sp>
      <p:sp>
        <p:nvSpPr>
          <p:cNvPr id="4" name="Inhaltsplatzhalter 3"/>
          <p:cNvSpPr>
            <a:spLocks noGrp="1"/>
          </p:cNvSpPr>
          <p:nvPr>
            <p:ph sz="half" idx="2" hasCustomPrompt="1"/>
          </p:nvPr>
        </p:nvSpPr>
        <p:spPr>
          <a:xfrm>
            <a:off x="6197600" y="1600203"/>
            <a:ext cx="5384800" cy="4525963"/>
          </a:xfrm>
        </p:spPr>
        <p:txBody>
          <a:bodyPr>
            <a:normAutofit/>
          </a:bodyPr>
          <a:lstStyle>
            <a:lvl1pPr>
              <a:defRPr sz="2600"/>
            </a:lvl1pPr>
            <a:lvl2pPr>
              <a:defRPr sz="26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noProof="0" dirty="0" smtClean="0"/>
              <a:t>One</a:t>
            </a:r>
          </a:p>
          <a:p>
            <a:pPr lvl="1"/>
            <a:r>
              <a:rPr lang="en-US" noProof="0" dirty="0" smtClean="0"/>
              <a:t>Two</a:t>
            </a:r>
          </a:p>
          <a:p>
            <a:pPr lvl="2"/>
            <a:r>
              <a:rPr lang="en-US" noProof="0" dirty="0" smtClean="0"/>
              <a:t>Three</a:t>
            </a:r>
          </a:p>
          <a:p>
            <a:pPr lvl="3"/>
            <a:r>
              <a:rPr lang="en-US" noProof="0" dirty="0" smtClean="0"/>
              <a:t>Four</a:t>
            </a:r>
          </a:p>
          <a:p>
            <a:pPr lvl="4"/>
            <a:r>
              <a:rPr lang="en-US" noProof="0" dirty="0" smtClean="0"/>
              <a:t>Five</a:t>
            </a:r>
            <a:endParaRPr lang="en-US" noProof="0" dirty="0"/>
          </a:p>
        </p:txBody>
      </p:sp>
      <p:sp>
        <p:nvSpPr>
          <p:cNvPr id="6" name="Date Placeholder 5"/>
          <p:cNvSpPr>
            <a:spLocks noGrp="1"/>
          </p:cNvSpPr>
          <p:nvPr>
            <p:ph type="dt" sz="half" idx="10"/>
          </p:nvPr>
        </p:nvSpPr>
        <p:spPr>
          <a:xfrm>
            <a:off x="240000" y="6525345"/>
            <a:ext cx="1319496" cy="332655"/>
          </a:xfrm>
          <a:prstGeom prst="rect">
            <a:avLst/>
          </a:prstGeom>
        </p:spPr>
        <p:txBody>
          <a:bodyPr/>
          <a:lstStyle/>
          <a:p>
            <a:r>
              <a:rPr lang="en-US" smtClean="0"/>
              <a:t>7/25/2013</a:t>
            </a:r>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tx1">
                <a:lumMod val="65000"/>
                <a:lumOff val="35000"/>
              </a:schemeClr>
            </a:gs>
            <a:gs pos="49000">
              <a:schemeClr val="tx2">
                <a:lumMod val="50000"/>
              </a:schemeClr>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3" name="Rechteck 12"/>
          <p:cNvSpPr/>
          <p:nvPr userDrawn="1"/>
        </p:nvSpPr>
        <p:spPr>
          <a:xfrm>
            <a:off x="0" y="0"/>
            <a:ext cx="12192000" cy="6858000"/>
          </a:xfrm>
          <a:prstGeom prst="rect">
            <a:avLst/>
          </a:prstGeom>
          <a:gradFill flip="none" rotWithShape="1">
            <a:gsLst>
              <a:gs pos="0">
                <a:schemeClr val="tx1">
                  <a:lumMod val="75000"/>
                  <a:lumOff val="25000"/>
                </a:schemeClr>
              </a:gs>
              <a:gs pos="54000">
                <a:schemeClr val="tx1">
                  <a:lumMod val="85000"/>
                  <a:lumOff val="15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6" name="Rectangle 3"/>
          <p:cNvSpPr/>
          <p:nvPr userDrawn="1"/>
        </p:nvSpPr>
        <p:spPr>
          <a:xfrm>
            <a:off x="0" y="0"/>
            <a:ext cx="12192000" cy="908720"/>
          </a:xfrm>
          <a:prstGeom prst="rect">
            <a:avLst/>
          </a:prstGeom>
          <a:gradFill>
            <a:gsLst>
              <a:gs pos="0">
                <a:schemeClr val="tx1"/>
              </a:gs>
              <a:gs pos="31000">
                <a:schemeClr val="tx1"/>
              </a:gs>
              <a:gs pos="60000">
                <a:schemeClr val="tx1">
                  <a:lumMod val="75000"/>
                  <a:lumOff val="25000"/>
                </a:schemeClr>
              </a:gs>
              <a:gs pos="61000">
                <a:schemeClr val="tx1">
                  <a:lumMod val="65000"/>
                  <a:lumOff val="35000"/>
                  <a:alpha val="80000"/>
                </a:schemeClr>
              </a:gs>
              <a:gs pos="100000">
                <a:schemeClr val="tx1">
                  <a:alpha val="0"/>
                </a:schemeClr>
              </a:gs>
            </a:gsLst>
            <a:lin ang="5400000" scaled="0"/>
          </a:gradFill>
          <a:ln>
            <a:noFill/>
          </a:ln>
          <a:effectLst>
            <a:outerShdw blurRad="139700" dist="50800" dir="540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800"/>
          </a:p>
        </p:txBody>
      </p:sp>
      <p:sp>
        <p:nvSpPr>
          <p:cNvPr id="2" name="Titelplatzhalter 1"/>
          <p:cNvSpPr>
            <a:spLocks noGrp="1"/>
          </p:cNvSpPr>
          <p:nvPr>
            <p:ph type="title"/>
          </p:nvPr>
        </p:nvSpPr>
        <p:spPr>
          <a:xfrm>
            <a:off x="240000" y="72000"/>
            <a:ext cx="11760000" cy="571480"/>
          </a:xfrm>
          <a:prstGeom prst="rect">
            <a:avLst/>
          </a:prstGeom>
        </p:spPr>
        <p:txBody>
          <a:bodyPr vert="horz" lIns="91440" tIns="45720" rIns="91440" bIns="45720" rtlCol="0" anchor="b">
            <a:normAutofit/>
          </a:bodyPr>
          <a:lstStyle/>
          <a:p>
            <a:endParaRPr lang="en-US" noProof="0" dirty="0"/>
          </a:p>
        </p:txBody>
      </p:sp>
      <p:sp>
        <p:nvSpPr>
          <p:cNvPr id="3" name="Textplatzhalter 2"/>
          <p:cNvSpPr>
            <a:spLocks noGrp="1"/>
          </p:cNvSpPr>
          <p:nvPr>
            <p:ph type="body" idx="1"/>
          </p:nvPr>
        </p:nvSpPr>
        <p:spPr>
          <a:xfrm>
            <a:off x="240000" y="648000"/>
            <a:ext cx="11760000" cy="5733744"/>
          </a:xfrm>
          <a:prstGeom prst="rect">
            <a:avLst/>
          </a:prstGeom>
        </p:spPr>
        <p:txBody>
          <a:bodyPr vert="horz" lIns="91440" tIns="45720" rIns="91440" bIns="45720" rtlCol="0">
            <a:normAutofit/>
          </a:bodyPr>
          <a:lstStyle/>
          <a:p>
            <a:pPr lvl="0"/>
            <a:r>
              <a:rPr lang="en-US" noProof="0" dirty="0" smtClean="0"/>
              <a:t>One</a:t>
            </a:r>
          </a:p>
          <a:p>
            <a:pPr lvl="1"/>
            <a:r>
              <a:rPr lang="en-US" noProof="0" dirty="0" smtClean="0"/>
              <a:t>Two</a:t>
            </a:r>
          </a:p>
          <a:p>
            <a:pPr lvl="2"/>
            <a:r>
              <a:rPr lang="en-US" noProof="0" dirty="0" smtClean="0"/>
              <a:t>Three</a:t>
            </a:r>
          </a:p>
          <a:p>
            <a:pPr lvl="3"/>
            <a:r>
              <a:rPr lang="en-US" noProof="0" dirty="0" smtClean="0"/>
              <a:t>Four</a:t>
            </a:r>
          </a:p>
          <a:p>
            <a:pPr lvl="4"/>
            <a:r>
              <a:rPr lang="en-US" noProof="0" dirty="0" smtClean="0"/>
              <a:t>Five</a:t>
            </a:r>
            <a:endParaRPr lang="en-US" noProof="0" dirty="0"/>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90994" y="119639"/>
            <a:ext cx="1309663" cy="493306"/>
          </a:xfrm>
          <a:prstGeom prst="rect">
            <a:avLst/>
          </a:prstGeom>
          <a:noFill/>
          <a:ln>
            <a:noFill/>
          </a:ln>
          <a:effectLst>
            <a:reflection blurRad="6350" stA="52000" endA="300" endPos="35000" dir="5400000" sy="-100000" algn="bl" rotWithShape="0"/>
          </a:effectLst>
        </p:spPr>
      </p:pic>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12219" y="-140986"/>
            <a:ext cx="1158775" cy="753931"/>
          </a:xfrm>
          <a:prstGeom prst="rect">
            <a:avLst/>
          </a:prstGeom>
          <a:effectLst>
            <a:reflection blurRad="6350" stA="52000" endPos="35000" dir="5400000" sy="-100000" algn="bl" rotWithShape="0"/>
          </a:effectLst>
        </p:spPr>
      </p:pic>
      <p:sp>
        <p:nvSpPr>
          <p:cNvPr id="18" name="Foliennummernplatzhalter 5"/>
          <p:cNvSpPr>
            <a:spLocks noGrp="1"/>
          </p:cNvSpPr>
          <p:nvPr>
            <p:ph type="sldNum" sz="quarter" idx="4"/>
          </p:nvPr>
        </p:nvSpPr>
        <p:spPr>
          <a:xfrm>
            <a:off x="10848528" y="6525345"/>
            <a:ext cx="1151472" cy="332656"/>
          </a:xfrm>
          <a:prstGeom prst="rect">
            <a:avLst/>
          </a:prstGeom>
        </p:spPr>
        <p:txBody>
          <a:bodyPr anchor="ctr"/>
          <a:lstStyle>
            <a:lvl1pPr marL="0" algn="r" defTabSz="914400" rtl="0" eaLnBrk="1" latinLnBrk="0" hangingPunct="1">
              <a:defRPr lang="de-DE" sz="18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sp>
        <p:nvSpPr>
          <p:cNvPr id="8" name="Footer Placeholder 7"/>
          <p:cNvSpPr>
            <a:spLocks noGrp="1"/>
          </p:cNvSpPr>
          <p:nvPr>
            <p:ph type="ftr" sz="quarter" idx="3"/>
          </p:nvPr>
        </p:nvSpPr>
        <p:spPr>
          <a:xfrm>
            <a:off x="1799496" y="6522730"/>
            <a:ext cx="8857032" cy="335269"/>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2" r:id="rId3"/>
  </p:sldLayoutIdLst>
  <p:timing>
    <p:tnLst>
      <p:par>
        <p:cTn id="1" dur="indefinite" restart="never" nodeType="tmRoot"/>
      </p:par>
    </p:tnLst>
  </p:timing>
  <p:hf hdr="0" ftr="0"/>
  <p:txStyles>
    <p:titleStyle>
      <a:lvl1pPr marL="53999" algn="l" defTabSz="914377" rtl="0" eaLnBrk="1" latinLnBrk="0" hangingPunct="1">
        <a:spcBef>
          <a:spcPct val="0"/>
        </a:spcBef>
        <a:buFont typeface="Arial" pitchFamily="34" charset="0"/>
        <a:buNone/>
        <a:defRPr kumimoji="0" lang="de-DE" sz="2800" b="1" kern="1200" dirty="0" smtClean="0">
          <a:ln w="6350">
            <a:noFill/>
          </a:ln>
          <a:gradFill flip="none" rotWithShape="1">
            <a:gsLst>
              <a:gs pos="0">
                <a:schemeClr val="bg1">
                  <a:lumMod val="75000"/>
                </a:schemeClr>
              </a:gs>
              <a:gs pos="100000">
                <a:schemeClr val="bg1"/>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p:titleStyle>
    <p:bodyStyle>
      <a:lvl1pPr marL="359991" indent="-287993" algn="l" defTabSz="914377" rtl="0" eaLnBrk="1" latinLnBrk="0" hangingPunct="1">
        <a:lnSpc>
          <a:spcPct val="100000"/>
        </a:lnSpc>
        <a:spcBef>
          <a:spcPct val="20000"/>
        </a:spcBef>
        <a:buFontTx/>
        <a:buBlip>
          <a:blip r:embed="rId7"/>
        </a:buBlip>
        <a:defRPr sz="2600" kern="1200">
          <a:solidFill>
            <a:schemeClr val="bg1"/>
          </a:solidFill>
          <a:latin typeface="+mn-lt"/>
          <a:ea typeface="+mn-ea"/>
          <a:cs typeface="+mn-cs"/>
        </a:defRPr>
      </a:lvl1pPr>
      <a:lvl2pPr marL="611985" indent="-287993" algn="l" defTabSz="914377" rtl="0" eaLnBrk="1" latinLnBrk="0" hangingPunct="1">
        <a:lnSpc>
          <a:spcPct val="100000"/>
        </a:lnSpc>
        <a:spcBef>
          <a:spcPct val="20000"/>
        </a:spcBef>
        <a:buFontTx/>
        <a:buBlip>
          <a:blip r:embed="rId8"/>
        </a:buBlip>
        <a:defRPr sz="2600" kern="1200">
          <a:solidFill>
            <a:schemeClr val="bg1"/>
          </a:solidFill>
          <a:latin typeface="+mn-lt"/>
          <a:ea typeface="+mn-ea"/>
          <a:cs typeface="+mn-cs"/>
        </a:defRPr>
      </a:lvl2pPr>
      <a:lvl3pPr marL="863978" indent="-287993" algn="l" defTabSz="914377" rtl="0" eaLnBrk="1" latinLnBrk="0" hangingPunct="1">
        <a:lnSpc>
          <a:spcPct val="100000"/>
        </a:lnSpc>
        <a:spcBef>
          <a:spcPct val="20000"/>
        </a:spcBef>
        <a:buFontTx/>
        <a:buBlip>
          <a:blip r:embed="rId8"/>
        </a:buBlip>
        <a:defRPr sz="2600" kern="1200">
          <a:solidFill>
            <a:schemeClr val="bg1"/>
          </a:solidFill>
          <a:latin typeface="+mn-lt"/>
          <a:ea typeface="+mn-ea"/>
          <a:cs typeface="+mn-cs"/>
        </a:defRPr>
      </a:lvl3pPr>
      <a:lvl4pPr marL="1115972" indent="-287993" algn="l" defTabSz="914377" rtl="0" eaLnBrk="1" latinLnBrk="0" hangingPunct="1">
        <a:lnSpc>
          <a:spcPct val="100000"/>
        </a:lnSpc>
        <a:spcBef>
          <a:spcPct val="20000"/>
        </a:spcBef>
        <a:buFontTx/>
        <a:buBlip>
          <a:blip r:embed="rId8"/>
        </a:buBlip>
        <a:defRPr sz="2600" kern="1200">
          <a:solidFill>
            <a:schemeClr val="bg1"/>
          </a:solidFill>
          <a:latin typeface="+mn-lt"/>
          <a:ea typeface="+mn-ea"/>
          <a:cs typeface="+mn-cs"/>
        </a:defRPr>
      </a:lvl4pPr>
      <a:lvl5pPr marL="1367966" indent="-287993" algn="l" defTabSz="914377" rtl="0" eaLnBrk="1" latinLnBrk="0" hangingPunct="1">
        <a:lnSpc>
          <a:spcPct val="100000"/>
        </a:lnSpc>
        <a:spcBef>
          <a:spcPct val="20000"/>
        </a:spcBef>
        <a:buFontTx/>
        <a:buBlip>
          <a:blip r:embed="rId8"/>
        </a:buBlip>
        <a:defRPr sz="2600" kern="1200">
          <a:solidFill>
            <a:schemeClr val="bg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5.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8.png"/><Relationship Id="rId2" Type="http://schemas.microsoft.com/office/2007/relationships/media" Target="../media/media1.wmv"/><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45.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notesSlide" Target="../notesSlides/notesSlide22.xml"/><Relationship Id="rId7" Type="http://schemas.openxmlformats.org/officeDocument/2006/relationships/image" Target="../media/image440.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20.png"/><Relationship Id="rId5" Type="http://schemas.openxmlformats.org/officeDocument/2006/relationships/image" Target="../media/image410.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5.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video" Target="../media/media5.wmv"/><Relationship Id="rId7" Type="http://schemas.openxmlformats.org/officeDocument/2006/relationships/image" Target="../media/image57.png"/><Relationship Id="rId2" Type="http://schemas.microsoft.com/office/2007/relationships/media" Target="../media/media5.wmv"/><Relationship Id="rId1" Type="http://schemas.openxmlformats.org/officeDocument/2006/relationships/tags" Target="../tags/tag15.xml"/><Relationship Id="rId6" Type="http://schemas.openxmlformats.org/officeDocument/2006/relationships/image" Target="../media/image6.png"/><Relationship Id="rId11" Type="http://schemas.openxmlformats.org/officeDocument/2006/relationships/image" Target="../media/image60.png"/><Relationship Id="rId5" Type="http://schemas.openxmlformats.org/officeDocument/2006/relationships/notesSlide" Target="../notesSlides/notesSlide26.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wmv"/><Relationship Id="rId7" Type="http://schemas.openxmlformats.org/officeDocument/2006/relationships/notesSlide" Target="../notesSlides/notesSlide6.xml"/><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slideLayout" Target="../slideLayouts/slideLayout2.xml"/><Relationship Id="rId5" Type="http://schemas.openxmlformats.org/officeDocument/2006/relationships/video" Target="../media/media3.wmv"/><Relationship Id="rId4" Type="http://schemas.microsoft.com/office/2007/relationships/media" Target="../media/media3.wm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16" y="980728"/>
            <a:ext cx="3456384" cy="2281720"/>
          </a:xfrm>
          <a:prstGeom prst="rect">
            <a:avLst/>
          </a:prstGeom>
        </p:spPr>
      </p:pic>
      <p:sp>
        <p:nvSpPr>
          <p:cNvPr id="5" name="Title 4"/>
          <p:cNvSpPr>
            <a:spLocks noGrp="1"/>
          </p:cNvSpPr>
          <p:nvPr>
            <p:ph type="ctrTitle"/>
          </p:nvPr>
        </p:nvSpPr>
        <p:spPr/>
        <p:txBody>
          <a:bodyPr/>
          <a:lstStyle/>
          <a:p>
            <a:r>
              <a:rPr lang="en-US" dirty="0" smtClean="0"/>
              <a:t>Path-Space Manipulation of </a:t>
            </a:r>
            <a:br>
              <a:rPr lang="en-US" dirty="0" smtClean="0"/>
            </a:br>
            <a:r>
              <a:rPr lang="en-US" dirty="0" smtClean="0"/>
              <a:t>Physically Based Light Transport</a:t>
            </a:r>
            <a:endParaRPr lang="en-US" dirty="0"/>
          </a:p>
        </p:txBody>
      </p:sp>
      <p:sp>
        <p:nvSpPr>
          <p:cNvPr id="6" name="Subtitle 5"/>
          <p:cNvSpPr>
            <a:spLocks noGrp="1"/>
          </p:cNvSpPr>
          <p:nvPr>
            <p:ph type="subTitle" idx="1"/>
          </p:nvPr>
        </p:nvSpPr>
        <p:spPr>
          <a:xfrm>
            <a:off x="695400" y="4752727"/>
            <a:ext cx="10801200" cy="1752600"/>
          </a:xfrm>
        </p:spPr>
        <p:txBody>
          <a:bodyPr>
            <a:normAutofit lnSpcReduction="10000"/>
          </a:bodyPr>
          <a:lstStyle/>
          <a:p>
            <a:r>
              <a:rPr lang="de-DE" sz="2400" b="1" dirty="0"/>
              <a:t>Thorsten-Walther Schmidt</a:t>
            </a:r>
            <a:r>
              <a:rPr lang="en-US" sz="2400" dirty="0"/>
              <a:t>¹</a:t>
            </a:r>
            <a:r>
              <a:rPr lang="de-DE" sz="2400" dirty="0"/>
              <a:t>, Jan Nov</a:t>
            </a:r>
            <a:r>
              <a:rPr lang="en-US" sz="2400" dirty="0"/>
              <a:t>ák¹, Johannes Meng¹, </a:t>
            </a:r>
            <a:r>
              <a:rPr lang="en-US" sz="2400" dirty="0" smtClean="0"/>
              <a:t>Anton </a:t>
            </a:r>
            <a:r>
              <a:rPr lang="en-US" sz="2400" dirty="0"/>
              <a:t>S. Kaplanyan¹, </a:t>
            </a:r>
            <a:endParaRPr lang="en-US" sz="2400" dirty="0" smtClean="0"/>
          </a:p>
          <a:p>
            <a:r>
              <a:rPr lang="en-US" sz="2400" dirty="0" smtClean="0"/>
              <a:t>Tim </a:t>
            </a:r>
            <a:r>
              <a:rPr lang="en-US" sz="2400" dirty="0"/>
              <a:t>Reiner¹, Derek Nowrouzezahrai², </a:t>
            </a:r>
            <a:r>
              <a:rPr lang="en-US" sz="2400" dirty="0" err="1" smtClean="0"/>
              <a:t>Carsten</a:t>
            </a:r>
            <a:r>
              <a:rPr lang="en-US" sz="2400" dirty="0" smtClean="0"/>
              <a:t> </a:t>
            </a:r>
            <a:r>
              <a:rPr lang="en-US" sz="2400" dirty="0"/>
              <a:t>Dachsbacher¹</a:t>
            </a:r>
          </a:p>
          <a:p>
            <a:r>
              <a:rPr lang="en-US" sz="2400" dirty="0"/>
              <a:t>¹Karlsruhe Institute of Technology</a:t>
            </a:r>
          </a:p>
          <a:p>
            <a:r>
              <a:rPr lang="en-US" sz="2400" dirty="0"/>
              <a:t>²Université de Montréal</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616" y="980728"/>
            <a:ext cx="3465459" cy="2287712"/>
          </a:xfrm>
          <a:prstGeom prst="rect">
            <a:avLst/>
          </a:prstGeom>
        </p:spPr>
      </p:pic>
    </p:spTree>
    <p:extLst>
      <p:ext uri="{BB962C8B-B14F-4D97-AF65-F5344CB8AC3E}">
        <p14:creationId xmlns:p14="http://schemas.microsoft.com/office/powerpoint/2010/main" val="1884152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iving room" descr="D:\Users\thor\Documents\Projects\LTM\paper\siggraph2013\images\diffuse_ori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36" t="237" r="785" b="549"/>
          <a:stretch/>
        </p:blipFill>
        <p:spPr bwMode="auto">
          <a:xfrm>
            <a:off x="5396249" y="1700808"/>
            <a:ext cx="5452279" cy="3534932"/>
          </a:xfrm>
          <a:prstGeom prst="rect">
            <a:avLst/>
          </a:prstGeom>
          <a:noFill/>
          <a:ln w="19050">
            <a:noFill/>
          </a:ln>
          <a:effectLst>
            <a:softEdge rad="5080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E95431C-F0EC-4DC5-A098-16E27D1FF48A}" type="slidenum">
              <a:rPr lang="en-US" smtClean="0"/>
              <a:pPr/>
              <a:t>10</a:t>
            </a:fld>
            <a:endParaRPr lang="en-US" dirty="0"/>
          </a:p>
        </p:txBody>
      </p:sp>
      <p:sp>
        <p:nvSpPr>
          <p:cNvPr id="4" name="Title 3"/>
          <p:cNvSpPr>
            <a:spLocks noGrp="1"/>
          </p:cNvSpPr>
          <p:nvPr>
            <p:ph type="title"/>
          </p:nvPr>
        </p:nvSpPr>
        <p:spPr/>
        <p:txBody>
          <a:bodyPr/>
          <a:lstStyle/>
          <a:p>
            <a:r>
              <a:rPr lang="en-US" dirty="0" smtClean="0"/>
              <a:t>Visualization</a:t>
            </a:r>
            <a:endParaRPr lang="en-US" dirty="0"/>
          </a:p>
        </p:txBody>
      </p:sp>
      <p:sp>
        <p:nvSpPr>
          <p:cNvPr id="5" name="Content Placeholder 4"/>
          <p:cNvSpPr>
            <a:spLocks noGrp="1"/>
          </p:cNvSpPr>
          <p:nvPr>
            <p:ph idx="1"/>
          </p:nvPr>
        </p:nvSpPr>
        <p:spPr/>
        <p:txBody>
          <a:bodyPr/>
          <a:lstStyle/>
          <a:p>
            <a:r>
              <a:rPr lang="en-US" dirty="0" smtClean="0"/>
              <a:t>light field visualization is hard [Reiner et al. 2012]</a:t>
            </a:r>
          </a:p>
        </p:txBody>
      </p:sp>
      <p:pic>
        <p:nvPicPr>
          <p:cNvPr id="11" name="caustic bo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1885" y="1754279"/>
            <a:ext cx="3429502" cy="342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39961" y="5321350"/>
            <a:ext cx="3573350" cy="492443"/>
          </a:xfrm>
          <a:prstGeom prst="rect">
            <a:avLst/>
          </a:prstGeom>
          <a:noFill/>
        </p:spPr>
        <p:txBody>
          <a:bodyPr wrap="none" rtlCol="0">
            <a:spAutoFit/>
          </a:bodyPr>
          <a:lstStyle/>
          <a:p>
            <a:pPr algn="ctr"/>
            <a:r>
              <a:rPr lang="en-US" sz="2600" dirty="0" smtClean="0">
                <a:solidFill>
                  <a:schemeClr val="bg1"/>
                </a:solidFill>
              </a:rPr>
              <a:t>high-frequency transport</a:t>
            </a:r>
            <a:endParaRPr lang="en-US" sz="2600" dirty="0">
              <a:solidFill>
                <a:schemeClr val="bg1"/>
              </a:solidFill>
            </a:endParaRPr>
          </a:p>
        </p:txBody>
      </p:sp>
      <p:sp>
        <p:nvSpPr>
          <p:cNvPr id="8" name="TextBox 7"/>
          <p:cNvSpPr txBox="1"/>
          <p:nvPr/>
        </p:nvSpPr>
        <p:spPr>
          <a:xfrm>
            <a:off x="6441350" y="5321350"/>
            <a:ext cx="3480696" cy="492443"/>
          </a:xfrm>
          <a:prstGeom prst="rect">
            <a:avLst/>
          </a:prstGeom>
          <a:noFill/>
        </p:spPr>
        <p:txBody>
          <a:bodyPr wrap="none" rtlCol="0">
            <a:spAutoFit/>
          </a:bodyPr>
          <a:lstStyle/>
          <a:p>
            <a:pPr algn="ctr"/>
            <a:r>
              <a:rPr lang="en-US" sz="2600" dirty="0" smtClean="0">
                <a:solidFill>
                  <a:schemeClr val="bg1"/>
                </a:solidFill>
              </a:rPr>
              <a:t>low-frequency transport</a:t>
            </a:r>
            <a:endParaRPr lang="en-US" sz="2600" dirty="0">
              <a:solidFill>
                <a:schemeClr val="bg1"/>
              </a:solidFill>
            </a:endParaRPr>
          </a:p>
        </p:txBody>
      </p:sp>
    </p:spTree>
    <p:extLst>
      <p:ext uri="{BB962C8B-B14F-4D97-AF65-F5344CB8AC3E}">
        <p14:creationId xmlns:p14="http://schemas.microsoft.com/office/powerpoint/2010/main" val="97989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11</a:t>
            </a:fld>
            <a:endParaRPr lang="en-US" dirty="0"/>
          </a:p>
        </p:txBody>
      </p:sp>
      <p:sp>
        <p:nvSpPr>
          <p:cNvPr id="4" name="Title 3"/>
          <p:cNvSpPr>
            <a:spLocks noGrp="1"/>
          </p:cNvSpPr>
          <p:nvPr>
            <p:ph type="title"/>
          </p:nvPr>
        </p:nvSpPr>
        <p:spPr/>
        <p:txBody>
          <a:bodyPr/>
          <a:lstStyle/>
          <a:p>
            <a:r>
              <a:rPr lang="en-US" dirty="0" smtClean="0"/>
              <a:t>Visualization</a:t>
            </a:r>
            <a:endParaRPr lang="en-US" dirty="0"/>
          </a:p>
        </p:txBody>
      </p:sp>
      <p:sp>
        <p:nvSpPr>
          <p:cNvPr id="5" name="Content Placeholder 4"/>
          <p:cNvSpPr>
            <a:spLocks noGrp="1"/>
          </p:cNvSpPr>
          <p:nvPr>
            <p:ph idx="1"/>
          </p:nvPr>
        </p:nvSpPr>
        <p:spPr/>
        <p:txBody>
          <a:bodyPr/>
          <a:lstStyle/>
          <a:p>
            <a:r>
              <a:rPr lang="en-US" dirty="0" smtClean="0"/>
              <a:t>light field visualization is hard [Reiner et al. 2012]</a:t>
            </a:r>
          </a:p>
          <a:p>
            <a:endParaRPr lang="en-US" dirty="0" smtClean="0"/>
          </a:p>
          <a:p>
            <a:r>
              <a:rPr lang="en-US" dirty="0" smtClean="0"/>
              <a:t>directly visualize paths</a:t>
            </a:r>
          </a:p>
          <a:p>
            <a:pPr lvl="1"/>
            <a:r>
              <a:rPr lang="en-US" dirty="0" smtClean="0"/>
              <a:t>filter by classification</a:t>
            </a:r>
          </a:p>
          <a:p>
            <a:pPr lvl="1"/>
            <a:r>
              <a:rPr lang="en-US" dirty="0" smtClean="0"/>
              <a:t>edge bundles avoid clutter</a:t>
            </a:r>
            <a:br>
              <a:rPr lang="en-US" dirty="0" smtClean="0"/>
            </a:br>
            <a:r>
              <a:rPr lang="en-US" dirty="0" smtClean="0"/>
              <a:t>[</a:t>
            </a:r>
            <a:r>
              <a:rPr lang="en-US" dirty="0" err="1" smtClean="0"/>
              <a:t>Holten</a:t>
            </a:r>
            <a:r>
              <a:rPr lang="en-US" dirty="0" smtClean="0"/>
              <a:t> &amp; van </a:t>
            </a:r>
            <a:r>
              <a:rPr lang="en-US" dirty="0" err="1" smtClean="0"/>
              <a:t>Wijk</a:t>
            </a:r>
            <a:r>
              <a:rPr lang="en-US" dirty="0" smtClean="0"/>
              <a:t> 2009]</a:t>
            </a:r>
          </a:p>
        </p:txBody>
      </p:sp>
      <p:pic>
        <p:nvPicPr>
          <p:cNvPr id="8" name="straight path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041" y="1720097"/>
            <a:ext cx="5002487" cy="4512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bundled path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040" y="1724618"/>
            <a:ext cx="5002486" cy="4512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2488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7/25/2013</a:t>
            </a:r>
            <a:endParaRPr lang="en-US" dirty="0"/>
          </a:p>
        </p:txBody>
      </p:sp>
      <p:sp>
        <p:nvSpPr>
          <p:cNvPr id="4" name="Title 3"/>
          <p:cNvSpPr>
            <a:spLocks noGrp="1"/>
          </p:cNvSpPr>
          <p:nvPr>
            <p:ph type="title"/>
          </p:nvPr>
        </p:nvSpPr>
        <p:spPr/>
        <p:txBody>
          <a:bodyPr/>
          <a:lstStyle/>
          <a:p>
            <a:r>
              <a:rPr lang="en-US" dirty="0" smtClean="0"/>
              <a:t>Overview</a:t>
            </a:r>
            <a:endParaRPr lang="en-US" dirty="0"/>
          </a:p>
        </p:txBody>
      </p:sp>
      <p:grpSp>
        <p:nvGrpSpPr>
          <p:cNvPr id="21" name="Group 20"/>
          <p:cNvGrpSpPr/>
          <p:nvPr/>
        </p:nvGrpSpPr>
        <p:grpSpPr>
          <a:xfrm>
            <a:off x="4839457" y="937139"/>
            <a:ext cx="2528554" cy="2933122"/>
            <a:chOff x="4799261" y="794512"/>
            <a:chExt cx="2528554" cy="2933122"/>
          </a:xfrm>
        </p:grpSpPr>
        <p:sp>
          <p:nvSpPr>
            <p:cNvPr id="20" name="Hexagon 19"/>
            <p:cNvSpPr/>
            <p:nvPr/>
          </p:nvSpPr>
          <p:spPr>
            <a:xfrm rot="5400000">
              <a:off x="4596977" y="996796"/>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870535" y="1970047"/>
              <a:ext cx="2409569" cy="615553"/>
            </a:xfrm>
            <a:prstGeom prst="rect">
              <a:avLst/>
            </a:prstGeom>
            <a:noFill/>
          </p:spPr>
          <p:txBody>
            <a:bodyPr wrap="none" rtlCol="0">
              <a:spAutoFit/>
            </a:bodyPr>
            <a:lstStyle/>
            <a:p>
              <a:pPr algn="ctr"/>
              <a:r>
                <a:rPr lang="en-US" sz="3400" dirty="0" smtClean="0">
                  <a:solidFill>
                    <a:schemeClr val="bg1"/>
                  </a:solidFill>
                </a:rPr>
                <a:t>Visualization</a:t>
              </a:r>
              <a:endParaRPr lang="en-US" sz="3400" dirty="0">
                <a:solidFill>
                  <a:schemeClr val="bg1"/>
                </a:solidFill>
              </a:endParaRPr>
            </a:p>
          </p:txBody>
        </p:sp>
      </p:grpSp>
      <p:grpSp>
        <p:nvGrpSpPr>
          <p:cNvPr id="22" name="Group 21"/>
          <p:cNvGrpSpPr/>
          <p:nvPr/>
        </p:nvGrpSpPr>
        <p:grpSpPr>
          <a:xfrm>
            <a:off x="3471900" y="3279885"/>
            <a:ext cx="2528554" cy="2933122"/>
            <a:chOff x="3431704" y="3137258"/>
            <a:chExt cx="2528554" cy="2933122"/>
          </a:xfrm>
        </p:grpSpPr>
        <p:sp>
          <p:nvSpPr>
            <p:cNvPr id="19" name="Hexagon 18"/>
            <p:cNvSpPr/>
            <p:nvPr/>
          </p:nvSpPr>
          <p:spPr>
            <a:xfrm rot="5400000">
              <a:off x="3229420" y="3339542"/>
              <a:ext cx="2933122" cy="2528554"/>
            </a:xfrm>
            <a:prstGeom prst="hexagon">
              <a:avLst>
                <a:gd name="adj" fmla="val 28767"/>
                <a:gd name="vf" fmla="val 11547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793330" y="4314720"/>
              <a:ext cx="1805301" cy="615553"/>
            </a:xfrm>
            <a:prstGeom prst="rect">
              <a:avLst/>
            </a:prstGeom>
            <a:noFill/>
          </p:spPr>
          <p:txBody>
            <a:bodyPr wrap="none" rtlCol="0">
              <a:spAutoFit/>
            </a:bodyPr>
            <a:lstStyle/>
            <a:p>
              <a:pPr algn="ctr"/>
              <a:r>
                <a:rPr lang="en-US" sz="3400" dirty="0" smtClean="0">
                  <a:solidFill>
                    <a:schemeClr val="bg1"/>
                  </a:solidFill>
                </a:rPr>
                <a:t>Selection</a:t>
              </a:r>
              <a:endParaRPr lang="en-US" sz="3400" dirty="0">
                <a:solidFill>
                  <a:schemeClr val="bg1"/>
                </a:solidFill>
              </a:endParaRPr>
            </a:p>
          </p:txBody>
        </p:sp>
      </p:grpSp>
      <p:grpSp>
        <p:nvGrpSpPr>
          <p:cNvPr id="23" name="Group 22"/>
          <p:cNvGrpSpPr/>
          <p:nvPr/>
        </p:nvGrpSpPr>
        <p:grpSpPr>
          <a:xfrm>
            <a:off x="6207013" y="3298563"/>
            <a:ext cx="2561086" cy="2933122"/>
            <a:chOff x="6166817" y="3155936"/>
            <a:chExt cx="2561086" cy="2933122"/>
          </a:xfrm>
        </p:grpSpPr>
        <p:sp>
          <p:nvSpPr>
            <p:cNvPr id="15" name="Hexagon 14"/>
            <p:cNvSpPr/>
            <p:nvPr/>
          </p:nvSpPr>
          <p:spPr>
            <a:xfrm rot="5400000">
              <a:off x="5964533" y="3358220"/>
              <a:ext cx="2933122" cy="2528554"/>
            </a:xfrm>
            <a:prstGeom prst="hexagon">
              <a:avLst>
                <a:gd name="adj" fmla="val 28767"/>
                <a:gd name="vf" fmla="val 11547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166817" y="4292792"/>
              <a:ext cx="2561086" cy="615553"/>
            </a:xfrm>
            <a:prstGeom prst="rect">
              <a:avLst/>
            </a:prstGeom>
            <a:noFill/>
          </p:spPr>
          <p:txBody>
            <a:bodyPr wrap="none" rtlCol="0">
              <a:spAutoFit/>
            </a:bodyPr>
            <a:lstStyle/>
            <a:p>
              <a:pPr algn="ctr"/>
              <a:r>
                <a:rPr lang="en-US" sz="3400" dirty="0" smtClean="0">
                  <a:solidFill>
                    <a:schemeClr val="bg1"/>
                  </a:solidFill>
                </a:rPr>
                <a:t>Manipulation</a:t>
              </a:r>
              <a:endParaRPr lang="en-US" sz="3400" dirty="0">
                <a:solidFill>
                  <a:schemeClr val="bg1"/>
                </a:solidFill>
              </a:endParaRPr>
            </a:p>
          </p:txBody>
        </p:sp>
      </p:grpSp>
    </p:spTree>
    <p:extLst>
      <p:ext uri="{BB962C8B-B14F-4D97-AF65-F5344CB8AC3E}">
        <p14:creationId xmlns:p14="http://schemas.microsoft.com/office/powerpoint/2010/main" val="3970192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7/25/2013</a:t>
            </a:r>
            <a:endParaRPr lang="en-US" dirty="0"/>
          </a:p>
        </p:txBody>
      </p:sp>
      <p:sp>
        <p:nvSpPr>
          <p:cNvPr id="4" name="Title 3"/>
          <p:cNvSpPr>
            <a:spLocks noGrp="1"/>
          </p:cNvSpPr>
          <p:nvPr>
            <p:ph type="title"/>
          </p:nvPr>
        </p:nvSpPr>
        <p:spPr/>
        <p:txBody>
          <a:bodyPr/>
          <a:lstStyle/>
          <a:p>
            <a:r>
              <a:rPr lang="en-US" dirty="0" smtClean="0"/>
              <a:t>Overview</a:t>
            </a:r>
            <a:endParaRPr lang="en-US" dirty="0"/>
          </a:p>
        </p:txBody>
      </p:sp>
      <p:grpSp>
        <p:nvGrpSpPr>
          <p:cNvPr id="21" name="Group 20"/>
          <p:cNvGrpSpPr/>
          <p:nvPr/>
        </p:nvGrpSpPr>
        <p:grpSpPr>
          <a:xfrm>
            <a:off x="4839457" y="937139"/>
            <a:ext cx="2528554" cy="2933122"/>
            <a:chOff x="4799261" y="794512"/>
            <a:chExt cx="2528554" cy="2933122"/>
          </a:xfrm>
        </p:grpSpPr>
        <p:sp>
          <p:nvSpPr>
            <p:cNvPr id="20" name="Hexagon 19"/>
            <p:cNvSpPr/>
            <p:nvPr/>
          </p:nvSpPr>
          <p:spPr>
            <a:xfrm rot="5400000">
              <a:off x="4596977" y="996796"/>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870535" y="1970047"/>
              <a:ext cx="2409569" cy="615553"/>
            </a:xfrm>
            <a:prstGeom prst="rect">
              <a:avLst/>
            </a:prstGeom>
            <a:noFill/>
          </p:spPr>
          <p:txBody>
            <a:bodyPr wrap="none" rtlCol="0">
              <a:spAutoFit/>
            </a:bodyPr>
            <a:lstStyle/>
            <a:p>
              <a:pPr algn="ctr"/>
              <a:r>
                <a:rPr lang="en-US" sz="3400" dirty="0" smtClean="0">
                  <a:solidFill>
                    <a:schemeClr val="bg1"/>
                  </a:solidFill>
                </a:rPr>
                <a:t>Visualization</a:t>
              </a:r>
              <a:endParaRPr lang="en-US" sz="3400" dirty="0">
                <a:solidFill>
                  <a:schemeClr val="bg1"/>
                </a:solidFill>
              </a:endParaRPr>
            </a:p>
          </p:txBody>
        </p:sp>
      </p:grpSp>
      <p:grpSp>
        <p:nvGrpSpPr>
          <p:cNvPr id="22" name="Group 21"/>
          <p:cNvGrpSpPr/>
          <p:nvPr/>
        </p:nvGrpSpPr>
        <p:grpSpPr>
          <a:xfrm>
            <a:off x="3471900" y="3279885"/>
            <a:ext cx="2528554" cy="2933122"/>
            <a:chOff x="3431704" y="3137258"/>
            <a:chExt cx="2528554" cy="2933122"/>
          </a:xfrm>
        </p:grpSpPr>
        <p:sp>
          <p:nvSpPr>
            <p:cNvPr id="19" name="Hexagon 18"/>
            <p:cNvSpPr/>
            <p:nvPr/>
          </p:nvSpPr>
          <p:spPr>
            <a:xfrm rot="5400000">
              <a:off x="3229420" y="3339542"/>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793330" y="4314720"/>
              <a:ext cx="1805301" cy="615553"/>
            </a:xfrm>
            <a:prstGeom prst="rect">
              <a:avLst/>
            </a:prstGeom>
            <a:noFill/>
          </p:spPr>
          <p:txBody>
            <a:bodyPr wrap="none" rtlCol="0">
              <a:spAutoFit/>
            </a:bodyPr>
            <a:lstStyle/>
            <a:p>
              <a:pPr algn="ctr"/>
              <a:r>
                <a:rPr lang="en-US" sz="3400" dirty="0" smtClean="0">
                  <a:solidFill>
                    <a:schemeClr val="bg1"/>
                  </a:solidFill>
                </a:rPr>
                <a:t>Selection</a:t>
              </a:r>
              <a:endParaRPr lang="en-US" sz="3400" dirty="0">
                <a:solidFill>
                  <a:schemeClr val="bg1"/>
                </a:solidFill>
              </a:endParaRPr>
            </a:p>
          </p:txBody>
        </p:sp>
      </p:grpSp>
      <p:grpSp>
        <p:nvGrpSpPr>
          <p:cNvPr id="23" name="Group 22"/>
          <p:cNvGrpSpPr/>
          <p:nvPr/>
        </p:nvGrpSpPr>
        <p:grpSpPr>
          <a:xfrm>
            <a:off x="6207013" y="3298563"/>
            <a:ext cx="2561086" cy="2933122"/>
            <a:chOff x="6166817" y="3155936"/>
            <a:chExt cx="2561086" cy="2933122"/>
          </a:xfrm>
        </p:grpSpPr>
        <p:sp>
          <p:nvSpPr>
            <p:cNvPr id="15" name="Hexagon 14"/>
            <p:cNvSpPr/>
            <p:nvPr/>
          </p:nvSpPr>
          <p:spPr>
            <a:xfrm rot="5400000">
              <a:off x="5964533" y="3358220"/>
              <a:ext cx="2933122" cy="2528554"/>
            </a:xfrm>
            <a:prstGeom prst="hexagon">
              <a:avLst>
                <a:gd name="adj" fmla="val 28767"/>
                <a:gd name="vf" fmla="val 11547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166817" y="4292792"/>
              <a:ext cx="2561086" cy="615553"/>
            </a:xfrm>
            <a:prstGeom prst="rect">
              <a:avLst/>
            </a:prstGeom>
            <a:noFill/>
          </p:spPr>
          <p:txBody>
            <a:bodyPr wrap="none" rtlCol="0">
              <a:spAutoFit/>
            </a:bodyPr>
            <a:lstStyle/>
            <a:p>
              <a:pPr algn="ctr"/>
              <a:r>
                <a:rPr lang="en-US" sz="3400" dirty="0" smtClean="0">
                  <a:solidFill>
                    <a:schemeClr val="bg1"/>
                  </a:solidFill>
                </a:rPr>
                <a:t>Manipulation</a:t>
              </a:r>
              <a:endParaRPr lang="en-US" sz="3400" dirty="0">
                <a:solidFill>
                  <a:schemeClr val="bg1"/>
                </a:solidFill>
              </a:endParaRPr>
            </a:p>
          </p:txBody>
        </p:sp>
      </p:grpSp>
    </p:spTree>
    <p:extLst>
      <p:ext uri="{BB962C8B-B14F-4D97-AF65-F5344CB8AC3E}">
        <p14:creationId xmlns:p14="http://schemas.microsoft.com/office/powerpoint/2010/main" val="320899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14</a:t>
            </a:fld>
            <a:endParaRPr lang="en-US" dirty="0"/>
          </a:p>
        </p:txBody>
      </p:sp>
      <p:sp>
        <p:nvSpPr>
          <p:cNvPr id="4" name="Title 3"/>
          <p:cNvSpPr>
            <a:spLocks noGrp="1"/>
          </p:cNvSpPr>
          <p:nvPr>
            <p:ph type="title"/>
          </p:nvPr>
        </p:nvSpPr>
        <p:spPr/>
        <p:txBody>
          <a:bodyPr/>
          <a:lstStyle/>
          <a:p>
            <a:r>
              <a:rPr lang="en-US" dirty="0" smtClean="0"/>
              <a:t>Selecting Light Transport</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lstStyle/>
              <a:p>
                <a:r>
                  <a:rPr lang="en-US" dirty="0" smtClean="0"/>
                  <a:t>selection: mark </a:t>
                </a:r>
                <a:r>
                  <a:rPr lang="en-US" dirty="0"/>
                  <a:t>region of </a:t>
                </a:r>
                <a:r>
                  <a:rPr lang="en-US" dirty="0" smtClean="0"/>
                  <a:t>interest</a:t>
                </a:r>
                <a:endParaRPr lang="en-US" dirty="0"/>
              </a:p>
              <a:p>
                <a:r>
                  <a:rPr lang="en-US" dirty="0" smtClean="0"/>
                  <a:t>two approaches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𝑃</m:t>
                        </m:r>
                      </m:sub>
                    </m:sSub>
                  </m:oMath>
                </a14:m>
                <a:endParaRPr lang="en-US" dirty="0"/>
              </a:p>
              <a:p>
                <a:pPr lvl="1"/>
                <a:r>
                  <a:rPr lang="en-US" dirty="0" smtClean="0"/>
                  <a:t>place a locator in the scene</a:t>
                </a:r>
              </a:p>
              <a:p>
                <a:pPr lvl="1"/>
                <a:r>
                  <a:rPr lang="en-US" dirty="0" smtClean="0"/>
                  <a:t>draw in preview render</a:t>
                </a:r>
              </a:p>
              <a:p>
                <a:endParaRPr lang="en-US" dirty="0" smtClean="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rotWithShape="0">
                <a:blip r:embed="rId4"/>
                <a:stretch>
                  <a:fillRect t="-823"/>
                </a:stretch>
              </a:blipFill>
            </p:spPr>
            <p:txBody>
              <a:bodyPr/>
              <a:lstStyle/>
              <a:p>
                <a:r>
                  <a:rPr lang="en-US">
                    <a:noFill/>
                  </a:rPr>
                  <a:t> </a:t>
                </a:r>
              </a:p>
            </p:txBody>
          </p:sp>
        </mc:Fallback>
      </mc:AlternateContent>
      <p:pic>
        <p:nvPicPr>
          <p:cNvPr id="8" name="Picture 2" descr="E:\Archive\LTM\paper\siggraph2013\images\diffuse_locator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71" t="3592" r="7942" b="29290"/>
          <a:stretch/>
        </p:blipFill>
        <p:spPr bwMode="auto">
          <a:xfrm>
            <a:off x="6186933" y="1340768"/>
            <a:ext cx="5237659" cy="24908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3" descr="E:\Archive\LTM\paper\siggraph2013\images\ui_stroke.png"/>
          <p:cNvPicPr>
            <a:picLocks noChangeAspect="1" noChangeArrowheads="1"/>
          </p:cNvPicPr>
          <p:nvPr/>
        </p:nvPicPr>
        <p:blipFill rotWithShape="1">
          <a:blip r:embed="rId6">
            <a:extLst>
              <a:ext uri="{28A0092B-C50C-407E-A947-70E740481C1C}">
                <a14:useLocalDpi xmlns:a14="http://schemas.microsoft.com/office/drawing/2010/main" val="0"/>
              </a:ext>
            </a:extLst>
          </a:blip>
          <a:srcRect t="12836" b="13316"/>
          <a:stretch/>
        </p:blipFill>
        <p:spPr bwMode="auto">
          <a:xfrm>
            <a:off x="6186933" y="4027940"/>
            <a:ext cx="5237659" cy="2391962"/>
          </a:xfrm>
          <a:prstGeom prst="rect">
            <a:avLst/>
          </a:prstGeom>
          <a:noFill/>
          <a:ln>
            <a:no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9428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15</a:t>
            </a:fld>
            <a:endParaRPr lang="en-US" dirty="0"/>
          </a:p>
        </p:txBody>
      </p:sp>
      <p:sp>
        <p:nvSpPr>
          <p:cNvPr id="4" name="Title 3"/>
          <p:cNvSpPr>
            <a:spLocks noGrp="1"/>
          </p:cNvSpPr>
          <p:nvPr>
            <p:ph type="title"/>
          </p:nvPr>
        </p:nvSpPr>
        <p:spPr/>
        <p:txBody>
          <a:bodyPr/>
          <a:lstStyle/>
          <a:p>
            <a:r>
              <a:rPr lang="en-US" dirty="0" smtClean="0"/>
              <a:t>Intelligent Selection</a:t>
            </a:r>
            <a:endParaRPr lang="en-US" dirty="0"/>
          </a:p>
        </p:txBody>
      </p:sp>
      <p:sp>
        <p:nvSpPr>
          <p:cNvPr id="5" name="Content Placeholder 4"/>
          <p:cNvSpPr>
            <a:spLocks noGrp="1"/>
          </p:cNvSpPr>
          <p:nvPr>
            <p:ph idx="1"/>
          </p:nvPr>
        </p:nvSpPr>
        <p:spPr/>
        <p:txBody>
          <a:bodyPr>
            <a:normAutofit/>
          </a:bodyPr>
          <a:lstStyle/>
          <a:p>
            <a:r>
              <a:rPr lang="en-US" dirty="0" smtClean="0"/>
              <a:t>goal: assist user</a:t>
            </a:r>
          </a:p>
          <a:p>
            <a:endParaRPr lang="en-US" dirty="0" smtClean="0"/>
          </a:p>
          <a:p>
            <a:r>
              <a:rPr lang="en-US" dirty="0" smtClean="0"/>
              <a:t>analyze photons</a:t>
            </a:r>
          </a:p>
          <a:p>
            <a:pPr lvl="1"/>
            <a:r>
              <a:rPr lang="en-US" dirty="0" smtClean="0"/>
              <a:t>store interactions</a:t>
            </a:r>
          </a:p>
          <a:p>
            <a:pPr lvl="1"/>
            <a:r>
              <a:rPr lang="en-US" dirty="0" smtClean="0"/>
              <a:t>cluster by classification</a:t>
            </a:r>
          </a:p>
          <a:p>
            <a:pPr lvl="1"/>
            <a:r>
              <a:rPr lang="en-US" dirty="0" smtClean="0"/>
              <a:t>build histogram</a:t>
            </a:r>
          </a:p>
          <a:p>
            <a:endParaRPr lang="en-US" dirty="0" smtClean="0"/>
          </a:p>
          <a:p>
            <a:r>
              <a:rPr lang="en-US" dirty="0" smtClean="0"/>
              <a:t>list of search results</a:t>
            </a:r>
          </a:p>
          <a:p>
            <a:pPr lvl="1"/>
            <a:r>
              <a:rPr lang="en-US" dirty="0" smtClean="0"/>
              <a:t>sort by image contribution</a:t>
            </a:r>
          </a:p>
          <a:p>
            <a:pPr lvl="1"/>
            <a:r>
              <a:rPr lang="en-US" dirty="0" smtClean="0"/>
              <a:t>or discrimination ranking</a:t>
            </a:r>
          </a:p>
          <a:p>
            <a:endParaRPr lang="en-US" dirty="0"/>
          </a:p>
          <a:p>
            <a:r>
              <a:rPr lang="en-US" dirty="0" smtClean="0"/>
              <a:t>brushing &amp; linking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9855" y="1340768"/>
            <a:ext cx="7089281" cy="446812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854" y="1340768"/>
            <a:ext cx="7089282" cy="446812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856" y="1340768"/>
            <a:ext cx="7089281" cy="4468128"/>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9856" y="1340768"/>
            <a:ext cx="7089281" cy="4468128"/>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9856" y="1340768"/>
            <a:ext cx="7089281" cy="4468128"/>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9856" y="1340768"/>
            <a:ext cx="7089281" cy="4468128"/>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9856" y="1340768"/>
            <a:ext cx="7089281" cy="4468128"/>
          </a:xfrm>
          <a:prstGeom prst="rect">
            <a:avLst/>
          </a:prstGeom>
        </p:spPr>
      </p:pic>
    </p:spTree>
    <p:custDataLst>
      <p:tags r:id="rId1"/>
    </p:custDataLst>
    <p:extLst>
      <p:ext uri="{BB962C8B-B14F-4D97-AF65-F5344CB8AC3E}">
        <p14:creationId xmlns:p14="http://schemas.microsoft.com/office/powerpoint/2010/main" val="361568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fade">
                                      <p:cBhvr>
                                        <p:cTn id="43" dur="500"/>
                                        <p:tgtEl>
                                          <p:spTgt spid="5">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5">
                                            <p:txEl>
                                              <p:pRg st="11" end="11"/>
                                            </p:txEl>
                                          </p:spTgt>
                                        </p:tgtEl>
                                        <p:attrNameLst>
                                          <p:attrName>style.visibility</p:attrName>
                                        </p:attrNameLst>
                                      </p:cBhvr>
                                      <p:to>
                                        <p:strVal val="visible"/>
                                      </p:to>
                                    </p:set>
                                    <p:animEffect transition="in" filter="fade">
                                      <p:cBhvr>
                                        <p:cTn id="52" dur="500"/>
                                        <p:tgtEl>
                                          <p:spTgt spid="5">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7/25/2013</a:t>
            </a:r>
            <a:endParaRPr lang="en-US" dirty="0"/>
          </a:p>
        </p:txBody>
      </p:sp>
      <p:sp>
        <p:nvSpPr>
          <p:cNvPr id="4" name="Title 3"/>
          <p:cNvSpPr>
            <a:spLocks noGrp="1"/>
          </p:cNvSpPr>
          <p:nvPr>
            <p:ph type="title"/>
          </p:nvPr>
        </p:nvSpPr>
        <p:spPr/>
        <p:txBody>
          <a:bodyPr/>
          <a:lstStyle/>
          <a:p>
            <a:r>
              <a:rPr lang="en-US" dirty="0" smtClean="0"/>
              <a:t>Overview</a:t>
            </a:r>
            <a:endParaRPr lang="en-US" dirty="0"/>
          </a:p>
        </p:txBody>
      </p:sp>
      <p:grpSp>
        <p:nvGrpSpPr>
          <p:cNvPr id="21" name="Group 20"/>
          <p:cNvGrpSpPr/>
          <p:nvPr/>
        </p:nvGrpSpPr>
        <p:grpSpPr>
          <a:xfrm>
            <a:off x="4839457" y="937139"/>
            <a:ext cx="2528554" cy="2933122"/>
            <a:chOff x="4799261" y="794512"/>
            <a:chExt cx="2528554" cy="2933122"/>
          </a:xfrm>
        </p:grpSpPr>
        <p:sp>
          <p:nvSpPr>
            <p:cNvPr id="20" name="Hexagon 19"/>
            <p:cNvSpPr/>
            <p:nvPr/>
          </p:nvSpPr>
          <p:spPr>
            <a:xfrm rot="5400000">
              <a:off x="4596977" y="996796"/>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870535" y="1970047"/>
              <a:ext cx="2409569" cy="615553"/>
            </a:xfrm>
            <a:prstGeom prst="rect">
              <a:avLst/>
            </a:prstGeom>
            <a:noFill/>
          </p:spPr>
          <p:txBody>
            <a:bodyPr wrap="none" rtlCol="0">
              <a:spAutoFit/>
            </a:bodyPr>
            <a:lstStyle/>
            <a:p>
              <a:pPr algn="ctr"/>
              <a:r>
                <a:rPr lang="en-US" sz="3400" dirty="0" smtClean="0">
                  <a:solidFill>
                    <a:schemeClr val="bg1"/>
                  </a:solidFill>
                </a:rPr>
                <a:t>Visualization</a:t>
              </a:r>
              <a:endParaRPr lang="en-US" sz="3400" dirty="0">
                <a:solidFill>
                  <a:schemeClr val="bg1"/>
                </a:solidFill>
              </a:endParaRPr>
            </a:p>
          </p:txBody>
        </p:sp>
      </p:grpSp>
      <p:grpSp>
        <p:nvGrpSpPr>
          <p:cNvPr id="22" name="Group 21"/>
          <p:cNvGrpSpPr/>
          <p:nvPr/>
        </p:nvGrpSpPr>
        <p:grpSpPr>
          <a:xfrm>
            <a:off x="3471900" y="3279885"/>
            <a:ext cx="2528554" cy="2933122"/>
            <a:chOff x="3431704" y="3137258"/>
            <a:chExt cx="2528554" cy="2933122"/>
          </a:xfrm>
        </p:grpSpPr>
        <p:sp>
          <p:nvSpPr>
            <p:cNvPr id="19" name="Hexagon 18"/>
            <p:cNvSpPr/>
            <p:nvPr/>
          </p:nvSpPr>
          <p:spPr>
            <a:xfrm rot="5400000">
              <a:off x="3229420" y="3339542"/>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793330" y="4314720"/>
              <a:ext cx="1805301" cy="615553"/>
            </a:xfrm>
            <a:prstGeom prst="rect">
              <a:avLst/>
            </a:prstGeom>
            <a:noFill/>
          </p:spPr>
          <p:txBody>
            <a:bodyPr wrap="none" rtlCol="0">
              <a:spAutoFit/>
            </a:bodyPr>
            <a:lstStyle/>
            <a:p>
              <a:pPr algn="ctr"/>
              <a:r>
                <a:rPr lang="en-US" sz="3400" dirty="0" smtClean="0">
                  <a:solidFill>
                    <a:schemeClr val="bg1"/>
                  </a:solidFill>
                </a:rPr>
                <a:t>Selection</a:t>
              </a:r>
              <a:endParaRPr lang="en-US" sz="3400" dirty="0">
                <a:solidFill>
                  <a:schemeClr val="bg1"/>
                </a:solidFill>
              </a:endParaRPr>
            </a:p>
          </p:txBody>
        </p:sp>
      </p:grpSp>
      <p:grpSp>
        <p:nvGrpSpPr>
          <p:cNvPr id="23" name="Group 22"/>
          <p:cNvGrpSpPr/>
          <p:nvPr/>
        </p:nvGrpSpPr>
        <p:grpSpPr>
          <a:xfrm>
            <a:off x="6207013" y="3298563"/>
            <a:ext cx="2561086" cy="2933122"/>
            <a:chOff x="6166817" y="3155936"/>
            <a:chExt cx="2561086" cy="2933122"/>
          </a:xfrm>
        </p:grpSpPr>
        <p:sp>
          <p:nvSpPr>
            <p:cNvPr id="15" name="Hexagon 14"/>
            <p:cNvSpPr/>
            <p:nvPr/>
          </p:nvSpPr>
          <p:spPr>
            <a:xfrm rot="5400000">
              <a:off x="5964533" y="3358220"/>
              <a:ext cx="2933122" cy="2528554"/>
            </a:xfrm>
            <a:prstGeom prst="hexagon">
              <a:avLst>
                <a:gd name="adj" fmla="val 28767"/>
                <a:gd name="vf" fmla="val 11547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166817" y="4292792"/>
              <a:ext cx="2561086" cy="615553"/>
            </a:xfrm>
            <a:prstGeom prst="rect">
              <a:avLst/>
            </a:prstGeom>
            <a:noFill/>
          </p:spPr>
          <p:txBody>
            <a:bodyPr wrap="none" rtlCol="0">
              <a:spAutoFit/>
            </a:bodyPr>
            <a:lstStyle/>
            <a:p>
              <a:pPr algn="ctr"/>
              <a:r>
                <a:rPr lang="en-US" sz="3400" dirty="0" smtClean="0">
                  <a:solidFill>
                    <a:schemeClr val="bg1"/>
                  </a:solidFill>
                </a:rPr>
                <a:t>Manipulation</a:t>
              </a:r>
              <a:endParaRPr lang="en-US" sz="3400" dirty="0">
                <a:solidFill>
                  <a:schemeClr val="bg1"/>
                </a:solidFill>
              </a:endParaRPr>
            </a:p>
          </p:txBody>
        </p:sp>
      </p:grpSp>
    </p:spTree>
    <p:extLst>
      <p:ext uri="{BB962C8B-B14F-4D97-AF65-F5344CB8AC3E}">
        <p14:creationId xmlns:p14="http://schemas.microsoft.com/office/powerpoint/2010/main" val="1944647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7/25/2013</a:t>
            </a:r>
            <a:endParaRPr lang="en-US" dirty="0"/>
          </a:p>
        </p:txBody>
      </p:sp>
      <p:sp>
        <p:nvSpPr>
          <p:cNvPr id="4" name="Title 3"/>
          <p:cNvSpPr>
            <a:spLocks noGrp="1"/>
          </p:cNvSpPr>
          <p:nvPr>
            <p:ph type="title"/>
          </p:nvPr>
        </p:nvSpPr>
        <p:spPr/>
        <p:txBody>
          <a:bodyPr/>
          <a:lstStyle/>
          <a:p>
            <a:r>
              <a:rPr lang="en-US" dirty="0" smtClean="0"/>
              <a:t>Overview</a:t>
            </a:r>
            <a:endParaRPr lang="en-US" dirty="0"/>
          </a:p>
        </p:txBody>
      </p:sp>
      <p:grpSp>
        <p:nvGrpSpPr>
          <p:cNvPr id="21" name="Group 20"/>
          <p:cNvGrpSpPr/>
          <p:nvPr/>
        </p:nvGrpSpPr>
        <p:grpSpPr>
          <a:xfrm>
            <a:off x="4839457" y="937139"/>
            <a:ext cx="2528554" cy="2933122"/>
            <a:chOff x="4799261" y="794512"/>
            <a:chExt cx="2528554" cy="2933122"/>
          </a:xfrm>
        </p:grpSpPr>
        <p:sp>
          <p:nvSpPr>
            <p:cNvPr id="20" name="Hexagon 19"/>
            <p:cNvSpPr/>
            <p:nvPr/>
          </p:nvSpPr>
          <p:spPr>
            <a:xfrm rot="5400000">
              <a:off x="4596977" y="996796"/>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870535" y="1970047"/>
              <a:ext cx="2409569" cy="615553"/>
            </a:xfrm>
            <a:prstGeom prst="rect">
              <a:avLst/>
            </a:prstGeom>
            <a:noFill/>
          </p:spPr>
          <p:txBody>
            <a:bodyPr wrap="none" rtlCol="0">
              <a:spAutoFit/>
            </a:bodyPr>
            <a:lstStyle/>
            <a:p>
              <a:pPr algn="ctr"/>
              <a:r>
                <a:rPr lang="en-US" sz="3400" dirty="0" smtClean="0">
                  <a:solidFill>
                    <a:schemeClr val="bg1"/>
                  </a:solidFill>
                </a:rPr>
                <a:t>Visualization</a:t>
              </a:r>
              <a:endParaRPr lang="en-US" sz="3400" dirty="0">
                <a:solidFill>
                  <a:schemeClr val="bg1"/>
                </a:solidFill>
              </a:endParaRPr>
            </a:p>
          </p:txBody>
        </p:sp>
      </p:grpSp>
      <p:grpSp>
        <p:nvGrpSpPr>
          <p:cNvPr id="22" name="Group 21"/>
          <p:cNvGrpSpPr/>
          <p:nvPr/>
        </p:nvGrpSpPr>
        <p:grpSpPr>
          <a:xfrm>
            <a:off x="3471900" y="3279885"/>
            <a:ext cx="2528554" cy="2933122"/>
            <a:chOff x="3431704" y="3137258"/>
            <a:chExt cx="2528554" cy="2933122"/>
          </a:xfrm>
        </p:grpSpPr>
        <p:sp>
          <p:nvSpPr>
            <p:cNvPr id="19" name="Hexagon 18"/>
            <p:cNvSpPr/>
            <p:nvPr/>
          </p:nvSpPr>
          <p:spPr>
            <a:xfrm rot="5400000">
              <a:off x="3229420" y="3339542"/>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793330" y="4314720"/>
              <a:ext cx="1805301" cy="615553"/>
            </a:xfrm>
            <a:prstGeom prst="rect">
              <a:avLst/>
            </a:prstGeom>
            <a:noFill/>
          </p:spPr>
          <p:txBody>
            <a:bodyPr wrap="none" rtlCol="0">
              <a:spAutoFit/>
            </a:bodyPr>
            <a:lstStyle/>
            <a:p>
              <a:pPr algn="ctr"/>
              <a:r>
                <a:rPr lang="en-US" sz="3400" dirty="0" smtClean="0">
                  <a:solidFill>
                    <a:schemeClr val="bg1"/>
                  </a:solidFill>
                </a:rPr>
                <a:t>Selection</a:t>
              </a:r>
              <a:endParaRPr lang="en-US" sz="3400" dirty="0">
                <a:solidFill>
                  <a:schemeClr val="bg1"/>
                </a:solidFill>
              </a:endParaRPr>
            </a:p>
          </p:txBody>
        </p:sp>
      </p:grpSp>
      <p:grpSp>
        <p:nvGrpSpPr>
          <p:cNvPr id="23" name="Group 22"/>
          <p:cNvGrpSpPr/>
          <p:nvPr/>
        </p:nvGrpSpPr>
        <p:grpSpPr>
          <a:xfrm>
            <a:off x="6207013" y="3298563"/>
            <a:ext cx="2561086" cy="2933122"/>
            <a:chOff x="6166817" y="3155936"/>
            <a:chExt cx="2561086" cy="2933122"/>
          </a:xfrm>
        </p:grpSpPr>
        <p:sp>
          <p:nvSpPr>
            <p:cNvPr id="15" name="Hexagon 14"/>
            <p:cNvSpPr/>
            <p:nvPr/>
          </p:nvSpPr>
          <p:spPr>
            <a:xfrm rot="5400000">
              <a:off x="5964533" y="3358220"/>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166817" y="4292792"/>
              <a:ext cx="2561086" cy="615553"/>
            </a:xfrm>
            <a:prstGeom prst="rect">
              <a:avLst/>
            </a:prstGeom>
            <a:noFill/>
          </p:spPr>
          <p:txBody>
            <a:bodyPr wrap="none" rtlCol="0">
              <a:spAutoFit/>
            </a:bodyPr>
            <a:lstStyle/>
            <a:p>
              <a:pPr algn="ctr"/>
              <a:r>
                <a:rPr lang="en-US" sz="3400" dirty="0" smtClean="0">
                  <a:solidFill>
                    <a:schemeClr val="bg1"/>
                  </a:solidFill>
                </a:rPr>
                <a:t>Manipulation</a:t>
              </a:r>
              <a:endParaRPr lang="en-US" sz="3400" dirty="0">
                <a:solidFill>
                  <a:schemeClr val="bg1"/>
                </a:solidFill>
              </a:endParaRPr>
            </a:p>
          </p:txBody>
        </p:sp>
      </p:grpSp>
    </p:spTree>
    <p:extLst>
      <p:ext uri="{BB962C8B-B14F-4D97-AF65-F5344CB8AC3E}">
        <p14:creationId xmlns:p14="http://schemas.microsoft.com/office/powerpoint/2010/main" val="255127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484" y="1112410"/>
            <a:ext cx="3469033" cy="51551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1483" y="1112410"/>
            <a:ext cx="3469034" cy="5155175"/>
          </a:xfrm>
          <a:prstGeom prst="rect">
            <a:avLst/>
          </a:prstGeom>
        </p:spPr>
      </p:pic>
      <p:sp>
        <p:nvSpPr>
          <p:cNvPr id="3" name="Slide Number Placeholder 2"/>
          <p:cNvSpPr>
            <a:spLocks noGrp="1"/>
          </p:cNvSpPr>
          <p:nvPr>
            <p:ph type="sldNum" sz="quarter" idx="12"/>
          </p:nvPr>
        </p:nvSpPr>
        <p:spPr/>
        <p:txBody>
          <a:bodyPr/>
          <a:lstStyle/>
          <a:p>
            <a:fld id="{7E95431C-F0EC-4DC5-A098-16E27D1FF48A}" type="slidenum">
              <a:rPr lang="en-US" smtClean="0"/>
              <a:pPr/>
              <a:t>18</a:t>
            </a:fld>
            <a:endParaRPr lang="en-US" dirty="0"/>
          </a:p>
        </p:txBody>
      </p:sp>
      <p:sp>
        <p:nvSpPr>
          <p:cNvPr id="4" name="Title 3"/>
          <p:cNvSpPr>
            <a:spLocks noGrp="1"/>
          </p:cNvSpPr>
          <p:nvPr>
            <p:ph type="title"/>
          </p:nvPr>
        </p:nvSpPr>
        <p:spPr/>
        <p:txBody>
          <a:bodyPr/>
          <a:lstStyle/>
          <a:p>
            <a:r>
              <a:rPr lang="en-US" dirty="0" smtClean="0"/>
              <a:t>Manipulation</a:t>
            </a:r>
            <a:endParaRPr lang="en-US" dirty="0"/>
          </a:p>
        </p:txBody>
      </p:sp>
      <p:sp>
        <p:nvSpPr>
          <p:cNvPr id="5" name="Content Placeholder 4"/>
          <p:cNvSpPr>
            <a:spLocks noGrp="1"/>
          </p:cNvSpPr>
          <p:nvPr>
            <p:ph idx="1"/>
          </p:nvPr>
        </p:nvSpPr>
        <p:spPr/>
        <p:txBody>
          <a:bodyPr/>
          <a:lstStyle/>
          <a:p>
            <a:r>
              <a:rPr lang="en-US" dirty="0" smtClean="0"/>
              <a:t>what’s wrong with this image?</a:t>
            </a:r>
          </a:p>
        </p:txBody>
      </p:sp>
    </p:spTree>
    <p:custDataLst>
      <p:tags r:id="rId1"/>
    </p:custDataLst>
    <p:extLst>
      <p:ext uri="{BB962C8B-B14F-4D97-AF65-F5344CB8AC3E}">
        <p14:creationId xmlns:p14="http://schemas.microsoft.com/office/powerpoint/2010/main" val="1364328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what’s wrong with this image?</a:t>
            </a:r>
          </a:p>
          <a:p>
            <a:r>
              <a:rPr lang="en-US" dirty="0" smtClean="0"/>
              <a:t>two editing concepts</a:t>
            </a:r>
          </a:p>
          <a:p>
            <a:pPr lvl="1"/>
            <a:r>
              <a:rPr lang="en-US" dirty="0" smtClean="0"/>
              <a:t>directly manipulate light paths</a:t>
            </a:r>
          </a:p>
          <a:p>
            <a:pPr lvl="1"/>
            <a:r>
              <a:rPr lang="en-US" dirty="0" smtClean="0"/>
              <a:t>manipulate proxy objects</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9000" y="2643469"/>
            <a:ext cx="2454001" cy="3731030"/>
          </a:xfrm>
          <a:prstGeom prst="rect">
            <a:avLst/>
          </a:prstGeom>
        </p:spPr>
      </p:pic>
      <p:sp>
        <p:nvSpPr>
          <p:cNvPr id="3" name="Slide Number Placeholder 2"/>
          <p:cNvSpPr>
            <a:spLocks noGrp="1"/>
          </p:cNvSpPr>
          <p:nvPr>
            <p:ph type="sldNum" sz="quarter" idx="12"/>
          </p:nvPr>
        </p:nvSpPr>
        <p:spPr/>
        <p:txBody>
          <a:bodyPr/>
          <a:lstStyle/>
          <a:p>
            <a:fld id="{7E95431C-F0EC-4DC5-A098-16E27D1FF48A}" type="slidenum">
              <a:rPr lang="en-US" smtClean="0"/>
              <a:pPr/>
              <a:t>19</a:t>
            </a:fld>
            <a:endParaRPr lang="en-US" dirty="0"/>
          </a:p>
        </p:txBody>
      </p:sp>
      <p:sp>
        <p:nvSpPr>
          <p:cNvPr id="4" name="Title 3"/>
          <p:cNvSpPr>
            <a:spLocks noGrp="1"/>
          </p:cNvSpPr>
          <p:nvPr>
            <p:ph type="title"/>
          </p:nvPr>
        </p:nvSpPr>
        <p:spPr/>
        <p:txBody>
          <a:bodyPr/>
          <a:lstStyle/>
          <a:p>
            <a:r>
              <a:rPr lang="en-US" dirty="0" smtClean="0"/>
              <a:t>Manipulation</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3514" y="2647989"/>
            <a:ext cx="2452518" cy="3728776"/>
          </a:xfrm>
          <a:prstGeom prst="rect">
            <a:avLst/>
          </a:prstGeom>
        </p:spPr>
      </p:pic>
      <p:cxnSp>
        <p:nvCxnSpPr>
          <p:cNvPr id="13" name="Straight Arrow Connector 12"/>
          <p:cNvCxnSpPr>
            <a:stCxn id="8" idx="1"/>
            <a:endCxn id="11" idx="3"/>
          </p:cNvCxnSpPr>
          <p:nvPr/>
        </p:nvCxnSpPr>
        <p:spPr>
          <a:xfrm flipH="1">
            <a:off x="4156032" y="4508984"/>
            <a:ext cx="712968" cy="3393"/>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703514" y="2650299"/>
            <a:ext cx="2452518" cy="461665"/>
          </a:xfrm>
          <a:prstGeom prst="rect">
            <a:avLst/>
          </a:prstGeom>
          <a:noFill/>
        </p:spPr>
        <p:txBody>
          <a:bodyPr wrap="square" rtlCol="0">
            <a:spAutoFit/>
          </a:bodyPr>
          <a:lstStyle/>
          <a:p>
            <a:pPr algn="ctr"/>
            <a:r>
              <a:rPr lang="en-US" sz="2400" dirty="0" smtClean="0">
                <a:solidFill>
                  <a:srgbClr val="DA9627"/>
                </a:solidFill>
              </a:rPr>
              <a:t>path retargeting</a:t>
            </a:r>
            <a:endParaRPr lang="en-US" sz="2400" dirty="0">
              <a:solidFill>
                <a:srgbClr val="DA9627"/>
              </a:solidFil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5969" y="2647989"/>
            <a:ext cx="2452519" cy="3728776"/>
          </a:xfrm>
          <a:prstGeom prst="rect">
            <a:avLst/>
          </a:prstGeom>
        </p:spPr>
      </p:pic>
      <p:cxnSp>
        <p:nvCxnSpPr>
          <p:cNvPr id="16" name="Straight Arrow Connector 15"/>
          <p:cNvCxnSpPr>
            <a:stCxn id="8" idx="3"/>
            <a:endCxn id="12" idx="1"/>
          </p:cNvCxnSpPr>
          <p:nvPr/>
        </p:nvCxnSpPr>
        <p:spPr>
          <a:xfrm>
            <a:off x="7323001" y="4508984"/>
            <a:ext cx="712968" cy="3393"/>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035969" y="2643469"/>
            <a:ext cx="2452519" cy="461665"/>
          </a:xfrm>
          <a:prstGeom prst="rect">
            <a:avLst/>
          </a:prstGeom>
          <a:noFill/>
        </p:spPr>
        <p:txBody>
          <a:bodyPr wrap="square" rtlCol="0">
            <a:spAutoFit/>
          </a:bodyPr>
          <a:lstStyle/>
          <a:p>
            <a:pPr algn="ctr"/>
            <a:r>
              <a:rPr lang="en-US" sz="2400" dirty="0" smtClean="0">
                <a:solidFill>
                  <a:srgbClr val="DA9627"/>
                </a:solidFill>
              </a:rPr>
              <a:t>path-proxy linking</a:t>
            </a:r>
            <a:endParaRPr lang="en-US" sz="2400" dirty="0">
              <a:solidFill>
                <a:srgbClr val="DA9627"/>
              </a:solidFill>
            </a:endParaRPr>
          </a:p>
        </p:txBody>
      </p:sp>
      <p:sp>
        <p:nvSpPr>
          <p:cNvPr id="36" name="TextBox 35"/>
          <p:cNvSpPr txBox="1"/>
          <p:nvPr/>
        </p:nvSpPr>
        <p:spPr>
          <a:xfrm>
            <a:off x="4921478" y="2650299"/>
            <a:ext cx="2452518" cy="461665"/>
          </a:xfrm>
          <a:prstGeom prst="rect">
            <a:avLst/>
          </a:prstGeom>
          <a:noFill/>
        </p:spPr>
        <p:txBody>
          <a:bodyPr wrap="square" rtlCol="0">
            <a:spAutoFit/>
          </a:bodyPr>
          <a:lstStyle/>
          <a:p>
            <a:pPr algn="ctr"/>
            <a:r>
              <a:rPr lang="en-US" sz="2400" dirty="0" smtClean="0">
                <a:solidFill>
                  <a:srgbClr val="DA9627"/>
                </a:solidFill>
              </a:rPr>
              <a:t>original rendering</a:t>
            </a:r>
            <a:endParaRPr lang="en-US" sz="2400" dirty="0">
              <a:solidFill>
                <a:srgbClr val="DA9627"/>
              </a:solidFill>
            </a:endParaRPr>
          </a:p>
        </p:txBody>
      </p:sp>
    </p:spTree>
    <p:custDataLst>
      <p:tags r:id="rId1"/>
    </p:custDataLst>
    <p:extLst>
      <p:ext uri="{BB962C8B-B14F-4D97-AF65-F5344CB8AC3E}">
        <p14:creationId xmlns:p14="http://schemas.microsoft.com/office/powerpoint/2010/main" val="315406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TM_caustics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31468" y="890863"/>
            <a:ext cx="9577064" cy="5387099"/>
          </a:xfrm>
          <a:prstGeom prst="rect">
            <a:avLst/>
          </a:prstGeom>
        </p:spPr>
      </p:pic>
      <p:sp>
        <p:nvSpPr>
          <p:cNvPr id="3" name="Slide Number Placeholder 2"/>
          <p:cNvSpPr>
            <a:spLocks noGrp="1"/>
          </p:cNvSpPr>
          <p:nvPr>
            <p:ph type="sldNum" sz="quarter" idx="12"/>
          </p:nvPr>
        </p:nvSpPr>
        <p:spPr/>
        <p:txBody>
          <a:bodyPr/>
          <a:lstStyle/>
          <a:p>
            <a:fld id="{7E95431C-F0EC-4DC5-A098-16E27D1FF48A}" type="slidenum">
              <a:rPr lang="en-US" smtClean="0"/>
              <a:pPr/>
              <a:t>2</a:t>
            </a:fld>
            <a:endParaRPr lang="en-US" dirty="0"/>
          </a:p>
        </p:txBody>
      </p:sp>
      <p:sp>
        <p:nvSpPr>
          <p:cNvPr id="4" name="Title 3"/>
          <p:cNvSpPr>
            <a:spLocks noGrp="1"/>
          </p:cNvSpPr>
          <p:nvPr>
            <p:ph type="title"/>
          </p:nvPr>
        </p:nvSpPr>
        <p:spPr/>
        <p:txBody>
          <a:bodyPr/>
          <a:lstStyle/>
          <a:p>
            <a:r>
              <a:rPr lang="en-US" dirty="0" smtClean="0"/>
              <a:t>Motivation</a:t>
            </a:r>
            <a:endParaRPr lang="en-US" dirty="0"/>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1468" y="890862"/>
            <a:ext cx="9577064" cy="5387099"/>
          </a:xfrm>
          <a:prstGeom prst="rect">
            <a:avLst/>
          </a:prstGeom>
        </p:spPr>
      </p:pic>
    </p:spTree>
    <p:custDataLst>
      <p:tags r:id="rId1"/>
    </p:custDataLst>
    <p:extLst>
      <p:ext uri="{BB962C8B-B14F-4D97-AF65-F5344CB8AC3E}">
        <p14:creationId xmlns:p14="http://schemas.microsoft.com/office/powerpoint/2010/main" val="303763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12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5334000" y="2525365"/>
            <a:ext cx="1624360" cy="1624360"/>
          </a:xfrm>
          <a:prstGeom prst="ellipse">
            <a:avLst/>
          </a:prstGeom>
          <a:gradFill flip="none" rotWithShape="1">
            <a:gsLst>
              <a:gs pos="0">
                <a:srgbClr val="D6EFFB"/>
              </a:gs>
              <a:gs pos="45000">
                <a:srgbClr val="ABE0F9"/>
              </a:gs>
              <a:gs pos="100000">
                <a:srgbClr val="95CFF0"/>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632" y="737333"/>
            <a:ext cx="5235135" cy="5337990"/>
          </a:xfrm>
          <a:prstGeom prst="rect">
            <a:avLst/>
          </a:prstGeom>
        </p:spPr>
      </p:pic>
      <p:cxnSp>
        <p:nvCxnSpPr>
          <p:cNvPr id="38" name="Straight Arrow Connector 37"/>
          <p:cNvCxnSpPr/>
          <p:nvPr/>
        </p:nvCxnSpPr>
        <p:spPr>
          <a:xfrm flipV="1">
            <a:off x="7308404" y="4314825"/>
            <a:ext cx="1057275" cy="1476377"/>
          </a:xfrm>
          <a:prstGeom prst="straightConnector1">
            <a:avLst/>
          </a:prstGeom>
          <a:ln w="60325">
            <a:solidFill>
              <a:schemeClr val="bg1">
                <a:lumMod val="50000"/>
              </a:schemeClr>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374954" y="4077072"/>
            <a:ext cx="942975" cy="1723653"/>
          </a:xfrm>
          <a:prstGeom prst="straightConnector1">
            <a:avLst/>
          </a:prstGeom>
          <a:ln w="60325">
            <a:solidFill>
              <a:schemeClr val="bg1">
                <a:lumMod val="50000"/>
              </a:schemeClr>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6296025" y="4096447"/>
            <a:ext cx="76200" cy="1666875"/>
          </a:xfrm>
          <a:prstGeom prst="straightConnector1">
            <a:avLst/>
          </a:prstGeom>
          <a:ln w="60325">
            <a:solidFill>
              <a:schemeClr val="bg1">
                <a:lumMod val="50000"/>
              </a:schemeClr>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7E95431C-F0EC-4DC5-A098-16E27D1FF48A}" type="slidenum">
              <a:rPr lang="en-US" smtClean="0"/>
              <a:pPr/>
              <a:t>20</a:t>
            </a:fld>
            <a:endParaRPr lang="en-US" dirty="0"/>
          </a:p>
        </p:txBody>
      </p:sp>
      <p:sp>
        <p:nvSpPr>
          <p:cNvPr id="4" name="Title 3"/>
          <p:cNvSpPr>
            <a:spLocks noGrp="1"/>
          </p:cNvSpPr>
          <p:nvPr>
            <p:ph type="title"/>
          </p:nvPr>
        </p:nvSpPr>
        <p:spPr/>
        <p:txBody>
          <a:bodyPr/>
          <a:lstStyle/>
          <a:p>
            <a:r>
              <a:rPr lang="en-US" dirty="0" smtClean="0"/>
              <a:t>Path Retargeting</a:t>
            </a:r>
            <a:endParaRPr lang="en-US" dirty="0"/>
          </a:p>
        </p:txBody>
      </p:sp>
      <p:cxnSp>
        <p:nvCxnSpPr>
          <p:cNvPr id="7" name="Straight Arrow Connector 6"/>
          <p:cNvCxnSpPr/>
          <p:nvPr/>
        </p:nvCxnSpPr>
        <p:spPr>
          <a:xfrm flipH="1">
            <a:off x="5686425" y="980728"/>
            <a:ext cx="338461" cy="1695797"/>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653088" y="2686050"/>
            <a:ext cx="33337" cy="1300163"/>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654040" y="3970020"/>
            <a:ext cx="76200" cy="1699260"/>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722620" y="4133850"/>
            <a:ext cx="2554605" cy="1535432"/>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6023992" y="5623148"/>
            <a:ext cx="864096" cy="360040"/>
          </a:xfrm>
          <a:prstGeom prst="ellipse">
            <a:avLst/>
          </a:prstGeom>
          <a:noFill/>
          <a:ln w="57150">
            <a:solidFill>
              <a:srgbClr val="DA96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6238875" y="981075"/>
            <a:ext cx="123825" cy="1581150"/>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372225" y="2571750"/>
            <a:ext cx="0" cy="1543050"/>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296025" y="4096447"/>
            <a:ext cx="76200" cy="1666875"/>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308404" y="4314825"/>
            <a:ext cx="1057275" cy="1476377"/>
          </a:xfrm>
          <a:prstGeom prst="straightConnector1">
            <a:avLst/>
          </a:prstGeom>
          <a:ln w="60325">
            <a:solidFill>
              <a:srgbClr val="00B05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374954" y="4077072"/>
            <a:ext cx="942975" cy="1723653"/>
          </a:xfrm>
          <a:prstGeom prst="straightConnector1">
            <a:avLst/>
          </a:prstGeom>
          <a:ln w="60325">
            <a:solidFill>
              <a:srgbClr val="00B05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047757" y="5623148"/>
            <a:ext cx="864096" cy="360040"/>
          </a:xfrm>
          <a:prstGeom prst="ellipse">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 name="TextBox 45"/>
              <p:cNvSpPr txBox="1"/>
              <p:nvPr/>
            </p:nvSpPr>
            <p:spPr>
              <a:xfrm>
                <a:off x="1361877" y="6124925"/>
                <a:ext cx="5010347" cy="523670"/>
              </a:xfrm>
              <a:prstGeom prst="rect">
                <a:avLst/>
              </a:prstGeom>
              <a:noFill/>
            </p:spPr>
            <p:txBody>
              <a:bodyPr wrap="none" rtlCol="0">
                <a:spAutoFit/>
              </a:bodyPr>
              <a:lstStyle/>
              <a:p>
                <a:pPr algn="r"/>
                <a:r>
                  <a:rPr lang="en-US" sz="2400" dirty="0" smtClean="0">
                    <a:solidFill>
                      <a:srgbClr val="DA9627"/>
                    </a:solidFill>
                  </a:rPr>
                  <a:t>transport and source region </a:t>
                </a:r>
                <a14:m>
                  <m:oMath xmlns:m="http://schemas.openxmlformats.org/officeDocument/2006/math">
                    <m:sSub>
                      <m:sSubPr>
                        <m:ctrlPr>
                          <a:rPr lang="en-US" sz="2400" i="1" dirty="0">
                            <a:solidFill>
                              <a:srgbClr val="DA9627"/>
                            </a:solidFill>
                            <a:latin typeface="Cambria Math" panose="02040503050406030204" pitchFamily="18" charset="0"/>
                          </a:rPr>
                        </m:ctrlPr>
                      </m:sSubPr>
                      <m:e>
                        <m:r>
                          <a:rPr lang="en-US" sz="2400" i="1" dirty="0" smtClean="0">
                            <a:solidFill>
                              <a:srgbClr val="DA9627"/>
                            </a:solidFill>
                            <a:latin typeface="Cambria Math" panose="02040503050406030204" pitchFamily="18" charset="0"/>
                          </a:rPr>
                          <m:t>𝐿</m:t>
                        </m:r>
                      </m:e>
                      <m:sub>
                        <m:r>
                          <a:rPr lang="en-US" sz="2400" i="1" dirty="0">
                            <a:solidFill>
                              <a:srgbClr val="DA9627"/>
                            </a:solidFill>
                            <a:latin typeface="Cambria Math" panose="02040503050406030204" pitchFamily="18" charset="0"/>
                          </a:rPr>
                          <m:t>𝑖</m:t>
                        </m:r>
                      </m:sub>
                    </m:sSub>
                    <m:sSubSup>
                      <m:sSubSupPr>
                        <m:ctrlPr>
                          <a:rPr lang="en-US" sz="2400" i="1" dirty="0">
                            <a:solidFill>
                              <a:srgbClr val="DA9627"/>
                            </a:solidFill>
                            <a:latin typeface="Cambria Math" panose="02040503050406030204" pitchFamily="18" charset="0"/>
                          </a:rPr>
                        </m:ctrlPr>
                      </m:sSubSupPr>
                      <m:e>
                        <m:r>
                          <a:rPr lang="en-US" sz="2400" i="1" dirty="0">
                            <a:solidFill>
                              <a:srgbClr val="DA9627"/>
                            </a:solidFill>
                            <a:latin typeface="Cambria Math" panose="02040503050406030204" pitchFamily="18" charset="0"/>
                          </a:rPr>
                          <m:t>𝑆</m:t>
                        </m:r>
                      </m:e>
                      <m:sub>
                        <m:r>
                          <a:rPr lang="en-US" sz="2400" i="1" dirty="0">
                            <a:solidFill>
                              <a:srgbClr val="DA9627"/>
                            </a:solidFill>
                            <a:latin typeface="Cambria Math" panose="02040503050406030204" pitchFamily="18" charset="0"/>
                          </a:rPr>
                          <m:t>𝑗</m:t>
                        </m:r>
                      </m:sub>
                      <m:sup>
                        <m:r>
                          <a:rPr lang="en-US" sz="2400" i="1" dirty="0">
                            <a:solidFill>
                              <a:srgbClr val="DA9627"/>
                            </a:solidFill>
                            <a:latin typeface="Cambria Math" panose="02040503050406030204" pitchFamily="18" charset="0"/>
                          </a:rPr>
                          <m:t>𝑇</m:t>
                        </m:r>
                      </m:sup>
                    </m:sSubSup>
                    <m:sSubSup>
                      <m:sSubSupPr>
                        <m:ctrlPr>
                          <a:rPr lang="en-US" sz="2400" i="1" dirty="0">
                            <a:solidFill>
                              <a:srgbClr val="DA9627"/>
                            </a:solidFill>
                            <a:latin typeface="Cambria Math" panose="02040503050406030204" pitchFamily="18" charset="0"/>
                          </a:rPr>
                        </m:ctrlPr>
                      </m:sSubSupPr>
                      <m:e>
                        <m:r>
                          <a:rPr lang="en-US" sz="2400" i="1" dirty="0">
                            <a:solidFill>
                              <a:srgbClr val="DA9627"/>
                            </a:solidFill>
                            <a:latin typeface="Cambria Math" panose="02040503050406030204" pitchFamily="18" charset="0"/>
                          </a:rPr>
                          <m:t>𝑆</m:t>
                        </m:r>
                      </m:e>
                      <m:sub>
                        <m:r>
                          <a:rPr lang="en-US" sz="2400" i="1" dirty="0">
                            <a:solidFill>
                              <a:srgbClr val="DA9627"/>
                            </a:solidFill>
                            <a:latin typeface="Cambria Math" panose="02040503050406030204" pitchFamily="18" charset="0"/>
                          </a:rPr>
                          <m:t>𝑗</m:t>
                        </m:r>
                      </m:sub>
                      <m:sup>
                        <m:r>
                          <a:rPr lang="en-US" sz="2400" i="1" dirty="0">
                            <a:solidFill>
                              <a:srgbClr val="DA9627"/>
                            </a:solidFill>
                            <a:latin typeface="Cambria Math" panose="02040503050406030204" pitchFamily="18" charset="0"/>
                          </a:rPr>
                          <m:t>𝑇</m:t>
                        </m:r>
                      </m:sup>
                    </m:sSubSup>
                    <m:sSub>
                      <m:sSubPr>
                        <m:ctrlPr>
                          <a:rPr lang="en-US" sz="2400" i="1" dirty="0" smtClean="0">
                            <a:solidFill>
                              <a:srgbClr val="DA9627"/>
                            </a:solidFill>
                            <a:latin typeface="Cambria Math" panose="02040503050406030204" pitchFamily="18" charset="0"/>
                          </a:rPr>
                        </m:ctrlPr>
                      </m:sSubPr>
                      <m:e>
                        <m:r>
                          <a:rPr lang="en-US" sz="2400" b="0" i="1" dirty="0" smtClean="0">
                            <a:solidFill>
                              <a:srgbClr val="DA9627"/>
                            </a:solidFill>
                            <a:latin typeface="Cambria Math" panose="02040503050406030204" pitchFamily="18" charset="0"/>
                          </a:rPr>
                          <m:t>𝑋</m:t>
                        </m:r>
                      </m:e>
                      <m:sub>
                        <m:r>
                          <a:rPr lang="en-US" sz="2400" b="0" i="1" dirty="0" smtClean="0">
                            <a:solidFill>
                              <a:srgbClr val="DA9627"/>
                            </a:solidFill>
                            <a:latin typeface="Cambria Math" panose="02040503050406030204" pitchFamily="18" charset="0"/>
                          </a:rPr>
                          <m:t>𝑃</m:t>
                        </m:r>
                      </m:sub>
                    </m:sSub>
                  </m:oMath>
                </a14:m>
                <a:endParaRPr lang="en-US" sz="2400" dirty="0">
                  <a:solidFill>
                    <a:srgbClr val="DA9627"/>
                  </a:solidFill>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1361877" y="6124925"/>
                <a:ext cx="5010347" cy="523670"/>
              </a:xfrm>
              <a:prstGeom prst="rect">
                <a:avLst/>
              </a:prstGeom>
              <a:blipFill rotWithShape="0">
                <a:blip r:embed="rId5"/>
                <a:stretch>
                  <a:fillRect l="-852" t="-4651" b="-18605"/>
                </a:stretch>
              </a:blipFill>
            </p:spPr>
            <p:txBody>
              <a:bodyPr/>
              <a:lstStyle/>
              <a:p>
                <a:r>
                  <a:rPr lang="en-US">
                    <a:noFill/>
                  </a:rPr>
                  <a:t> </a:t>
                </a:r>
              </a:p>
            </p:txBody>
          </p:sp>
        </mc:Fallback>
      </mc:AlternateContent>
      <p:sp>
        <p:nvSpPr>
          <p:cNvPr id="49" name="TextBox 48"/>
          <p:cNvSpPr txBox="1"/>
          <p:nvPr/>
        </p:nvSpPr>
        <p:spPr>
          <a:xfrm>
            <a:off x="7834312" y="6094373"/>
            <a:ext cx="1795428" cy="461665"/>
          </a:xfrm>
          <a:prstGeom prst="rect">
            <a:avLst/>
          </a:prstGeom>
          <a:noFill/>
        </p:spPr>
        <p:txBody>
          <a:bodyPr wrap="none" rtlCol="0">
            <a:spAutoFit/>
          </a:bodyPr>
          <a:lstStyle/>
          <a:p>
            <a:pPr algn="r"/>
            <a:r>
              <a:rPr lang="en-US" sz="2400" dirty="0" smtClean="0">
                <a:solidFill>
                  <a:srgbClr val="00F26D"/>
                </a:solidFill>
              </a:rPr>
              <a:t>target region</a:t>
            </a:r>
            <a:endParaRPr lang="en-US" sz="2400" dirty="0">
              <a:solidFill>
                <a:srgbClr val="00F26D"/>
              </a:solidFill>
            </a:endParaRPr>
          </a:p>
        </p:txBody>
      </p:sp>
      <p:sp>
        <p:nvSpPr>
          <p:cNvPr id="14" name="Freeform 13"/>
          <p:cNvSpPr/>
          <p:nvPr/>
        </p:nvSpPr>
        <p:spPr>
          <a:xfrm>
            <a:off x="6446791" y="6017045"/>
            <a:ext cx="1106261" cy="377951"/>
          </a:xfrm>
          <a:custGeom>
            <a:avLst/>
            <a:gdLst>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685800 w 2171700"/>
              <a:gd name="connsiteY8" fmla="*/ 1085850 h 1771650"/>
              <a:gd name="connsiteX9" fmla="*/ 990600 w 2171700"/>
              <a:gd name="connsiteY9" fmla="*/ 790575 h 1771650"/>
              <a:gd name="connsiteX10" fmla="*/ 1276350 w 2171700"/>
              <a:gd name="connsiteY10" fmla="*/ 561975 h 1771650"/>
              <a:gd name="connsiteX11" fmla="*/ 1362075 w 2171700"/>
              <a:gd name="connsiteY11" fmla="*/ 485775 h 1771650"/>
              <a:gd name="connsiteX12" fmla="*/ 1428750 w 2171700"/>
              <a:gd name="connsiteY12" fmla="*/ 371475 h 1771650"/>
              <a:gd name="connsiteX13" fmla="*/ 1438275 w 2171700"/>
              <a:gd name="connsiteY13" fmla="*/ 342900 h 1771650"/>
              <a:gd name="connsiteX14" fmla="*/ 1476375 w 2171700"/>
              <a:gd name="connsiteY14" fmla="*/ 285750 h 1771650"/>
              <a:gd name="connsiteX15" fmla="*/ 1514475 w 2171700"/>
              <a:gd name="connsiteY15" fmla="*/ 228600 h 1771650"/>
              <a:gd name="connsiteX16" fmla="*/ 1533525 w 2171700"/>
              <a:gd name="connsiteY16" fmla="*/ 180975 h 1771650"/>
              <a:gd name="connsiteX17" fmla="*/ 1571625 w 2171700"/>
              <a:gd name="connsiteY17" fmla="*/ 85725 h 1771650"/>
              <a:gd name="connsiteX18" fmla="*/ 1581150 w 2171700"/>
              <a:gd name="connsiteY18" fmla="*/ 47625 h 1771650"/>
              <a:gd name="connsiteX19" fmla="*/ 1581150 w 2171700"/>
              <a:gd name="connsiteY19" fmla="*/ 0 h 1771650"/>
              <a:gd name="connsiteX20" fmla="*/ 2171700 w 2171700"/>
              <a:gd name="connsiteY20"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685800 w 2171700"/>
              <a:gd name="connsiteY8" fmla="*/ 1085850 h 1771650"/>
              <a:gd name="connsiteX9" fmla="*/ 990600 w 2171700"/>
              <a:gd name="connsiteY9" fmla="*/ 790575 h 1771650"/>
              <a:gd name="connsiteX10" fmla="*/ 1276350 w 2171700"/>
              <a:gd name="connsiteY10" fmla="*/ 561975 h 1771650"/>
              <a:gd name="connsiteX11" fmla="*/ 1362075 w 2171700"/>
              <a:gd name="connsiteY11" fmla="*/ 485775 h 1771650"/>
              <a:gd name="connsiteX12" fmla="*/ 1428750 w 2171700"/>
              <a:gd name="connsiteY12" fmla="*/ 371475 h 1771650"/>
              <a:gd name="connsiteX13" fmla="*/ 1438275 w 2171700"/>
              <a:gd name="connsiteY13" fmla="*/ 342900 h 1771650"/>
              <a:gd name="connsiteX14" fmla="*/ 1476375 w 2171700"/>
              <a:gd name="connsiteY14" fmla="*/ 285750 h 1771650"/>
              <a:gd name="connsiteX15" fmla="*/ 1533525 w 2171700"/>
              <a:gd name="connsiteY15" fmla="*/ 180975 h 1771650"/>
              <a:gd name="connsiteX16" fmla="*/ 1571625 w 2171700"/>
              <a:gd name="connsiteY16" fmla="*/ 85725 h 1771650"/>
              <a:gd name="connsiteX17" fmla="*/ 1581150 w 2171700"/>
              <a:gd name="connsiteY17" fmla="*/ 47625 h 1771650"/>
              <a:gd name="connsiteX18" fmla="*/ 1581150 w 2171700"/>
              <a:gd name="connsiteY18" fmla="*/ 0 h 1771650"/>
              <a:gd name="connsiteX19" fmla="*/ 2171700 w 2171700"/>
              <a:gd name="connsiteY19"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685800 w 2171700"/>
              <a:gd name="connsiteY8" fmla="*/ 1085850 h 1771650"/>
              <a:gd name="connsiteX9" fmla="*/ 990600 w 2171700"/>
              <a:gd name="connsiteY9" fmla="*/ 790575 h 1771650"/>
              <a:gd name="connsiteX10" fmla="*/ 1276350 w 2171700"/>
              <a:gd name="connsiteY10" fmla="*/ 561975 h 1771650"/>
              <a:gd name="connsiteX11" fmla="*/ 1362075 w 2171700"/>
              <a:gd name="connsiteY11" fmla="*/ 485775 h 1771650"/>
              <a:gd name="connsiteX12" fmla="*/ 1428750 w 2171700"/>
              <a:gd name="connsiteY12" fmla="*/ 371475 h 1771650"/>
              <a:gd name="connsiteX13" fmla="*/ 1438275 w 2171700"/>
              <a:gd name="connsiteY13" fmla="*/ 342900 h 1771650"/>
              <a:gd name="connsiteX14" fmla="*/ 1533525 w 2171700"/>
              <a:gd name="connsiteY14" fmla="*/ 180975 h 1771650"/>
              <a:gd name="connsiteX15" fmla="*/ 1571625 w 2171700"/>
              <a:gd name="connsiteY15" fmla="*/ 85725 h 1771650"/>
              <a:gd name="connsiteX16" fmla="*/ 1581150 w 2171700"/>
              <a:gd name="connsiteY16" fmla="*/ 47625 h 1771650"/>
              <a:gd name="connsiteX17" fmla="*/ 1581150 w 2171700"/>
              <a:gd name="connsiteY17" fmla="*/ 0 h 1771650"/>
              <a:gd name="connsiteX18" fmla="*/ 2171700 w 2171700"/>
              <a:gd name="connsiteY18"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685800 w 2171700"/>
              <a:gd name="connsiteY8" fmla="*/ 1085850 h 1771650"/>
              <a:gd name="connsiteX9" fmla="*/ 990600 w 2171700"/>
              <a:gd name="connsiteY9" fmla="*/ 790575 h 1771650"/>
              <a:gd name="connsiteX10" fmla="*/ 1276350 w 2171700"/>
              <a:gd name="connsiteY10" fmla="*/ 561975 h 1771650"/>
              <a:gd name="connsiteX11" fmla="*/ 1362075 w 2171700"/>
              <a:gd name="connsiteY11" fmla="*/ 485775 h 1771650"/>
              <a:gd name="connsiteX12" fmla="*/ 1428750 w 2171700"/>
              <a:gd name="connsiteY12" fmla="*/ 371475 h 1771650"/>
              <a:gd name="connsiteX13" fmla="*/ 1533525 w 2171700"/>
              <a:gd name="connsiteY13" fmla="*/ 180975 h 1771650"/>
              <a:gd name="connsiteX14" fmla="*/ 1571625 w 2171700"/>
              <a:gd name="connsiteY14" fmla="*/ 85725 h 1771650"/>
              <a:gd name="connsiteX15" fmla="*/ 1581150 w 2171700"/>
              <a:gd name="connsiteY15" fmla="*/ 47625 h 1771650"/>
              <a:gd name="connsiteX16" fmla="*/ 1581150 w 2171700"/>
              <a:gd name="connsiteY16" fmla="*/ 0 h 1771650"/>
              <a:gd name="connsiteX17" fmla="*/ 2171700 w 2171700"/>
              <a:gd name="connsiteY17"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685800 w 2171700"/>
              <a:gd name="connsiteY8" fmla="*/ 1085850 h 1771650"/>
              <a:gd name="connsiteX9" fmla="*/ 990600 w 2171700"/>
              <a:gd name="connsiteY9" fmla="*/ 790575 h 1771650"/>
              <a:gd name="connsiteX10" fmla="*/ 1276350 w 2171700"/>
              <a:gd name="connsiteY10" fmla="*/ 561975 h 1771650"/>
              <a:gd name="connsiteX11" fmla="*/ 1362075 w 2171700"/>
              <a:gd name="connsiteY11" fmla="*/ 485775 h 1771650"/>
              <a:gd name="connsiteX12" fmla="*/ 1533525 w 2171700"/>
              <a:gd name="connsiteY12" fmla="*/ 180975 h 1771650"/>
              <a:gd name="connsiteX13" fmla="*/ 1571625 w 2171700"/>
              <a:gd name="connsiteY13" fmla="*/ 85725 h 1771650"/>
              <a:gd name="connsiteX14" fmla="*/ 1581150 w 2171700"/>
              <a:gd name="connsiteY14" fmla="*/ 47625 h 1771650"/>
              <a:gd name="connsiteX15" fmla="*/ 1581150 w 2171700"/>
              <a:gd name="connsiteY15" fmla="*/ 0 h 1771650"/>
              <a:gd name="connsiteX16" fmla="*/ 2171700 w 2171700"/>
              <a:gd name="connsiteY16"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990600 w 2171700"/>
              <a:gd name="connsiteY8" fmla="*/ 790575 h 1771650"/>
              <a:gd name="connsiteX9" fmla="*/ 1276350 w 2171700"/>
              <a:gd name="connsiteY9" fmla="*/ 561975 h 1771650"/>
              <a:gd name="connsiteX10" fmla="*/ 1362075 w 2171700"/>
              <a:gd name="connsiteY10" fmla="*/ 485775 h 1771650"/>
              <a:gd name="connsiteX11" fmla="*/ 1533525 w 2171700"/>
              <a:gd name="connsiteY11" fmla="*/ 180975 h 1771650"/>
              <a:gd name="connsiteX12" fmla="*/ 1571625 w 2171700"/>
              <a:gd name="connsiteY12" fmla="*/ 85725 h 1771650"/>
              <a:gd name="connsiteX13" fmla="*/ 1581150 w 2171700"/>
              <a:gd name="connsiteY13" fmla="*/ 47625 h 1771650"/>
              <a:gd name="connsiteX14" fmla="*/ 1581150 w 2171700"/>
              <a:gd name="connsiteY14" fmla="*/ 0 h 1771650"/>
              <a:gd name="connsiteX15" fmla="*/ 2171700 w 2171700"/>
              <a:gd name="connsiteY15"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990600 w 2171700"/>
              <a:gd name="connsiteY7" fmla="*/ 790575 h 1771650"/>
              <a:gd name="connsiteX8" fmla="*/ 1276350 w 2171700"/>
              <a:gd name="connsiteY8" fmla="*/ 561975 h 1771650"/>
              <a:gd name="connsiteX9" fmla="*/ 1362075 w 2171700"/>
              <a:gd name="connsiteY9" fmla="*/ 485775 h 1771650"/>
              <a:gd name="connsiteX10" fmla="*/ 1533525 w 2171700"/>
              <a:gd name="connsiteY10" fmla="*/ 180975 h 1771650"/>
              <a:gd name="connsiteX11" fmla="*/ 1571625 w 2171700"/>
              <a:gd name="connsiteY11" fmla="*/ 85725 h 1771650"/>
              <a:gd name="connsiteX12" fmla="*/ 1581150 w 2171700"/>
              <a:gd name="connsiteY12" fmla="*/ 47625 h 1771650"/>
              <a:gd name="connsiteX13" fmla="*/ 1581150 w 2171700"/>
              <a:gd name="connsiteY13" fmla="*/ 0 h 1771650"/>
              <a:gd name="connsiteX14" fmla="*/ 2171700 w 2171700"/>
              <a:gd name="connsiteY14"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990600 w 2171700"/>
              <a:gd name="connsiteY6" fmla="*/ 790575 h 1771650"/>
              <a:gd name="connsiteX7" fmla="*/ 1276350 w 2171700"/>
              <a:gd name="connsiteY7" fmla="*/ 561975 h 1771650"/>
              <a:gd name="connsiteX8" fmla="*/ 1362075 w 2171700"/>
              <a:gd name="connsiteY8" fmla="*/ 485775 h 1771650"/>
              <a:gd name="connsiteX9" fmla="*/ 1533525 w 2171700"/>
              <a:gd name="connsiteY9" fmla="*/ 180975 h 1771650"/>
              <a:gd name="connsiteX10" fmla="*/ 1571625 w 2171700"/>
              <a:gd name="connsiteY10" fmla="*/ 85725 h 1771650"/>
              <a:gd name="connsiteX11" fmla="*/ 1581150 w 2171700"/>
              <a:gd name="connsiteY11" fmla="*/ 47625 h 1771650"/>
              <a:gd name="connsiteX12" fmla="*/ 1581150 w 2171700"/>
              <a:gd name="connsiteY12" fmla="*/ 0 h 1771650"/>
              <a:gd name="connsiteX13" fmla="*/ 2171700 w 2171700"/>
              <a:gd name="connsiteY13"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990600 w 2171700"/>
              <a:gd name="connsiteY5" fmla="*/ 790575 h 1771650"/>
              <a:gd name="connsiteX6" fmla="*/ 1276350 w 2171700"/>
              <a:gd name="connsiteY6" fmla="*/ 561975 h 1771650"/>
              <a:gd name="connsiteX7" fmla="*/ 1362075 w 2171700"/>
              <a:gd name="connsiteY7" fmla="*/ 485775 h 1771650"/>
              <a:gd name="connsiteX8" fmla="*/ 1533525 w 2171700"/>
              <a:gd name="connsiteY8" fmla="*/ 180975 h 1771650"/>
              <a:gd name="connsiteX9" fmla="*/ 1571625 w 2171700"/>
              <a:gd name="connsiteY9" fmla="*/ 85725 h 1771650"/>
              <a:gd name="connsiteX10" fmla="*/ 1581150 w 2171700"/>
              <a:gd name="connsiteY10" fmla="*/ 47625 h 1771650"/>
              <a:gd name="connsiteX11" fmla="*/ 1581150 w 2171700"/>
              <a:gd name="connsiteY11" fmla="*/ 0 h 1771650"/>
              <a:gd name="connsiteX12" fmla="*/ 2171700 w 2171700"/>
              <a:gd name="connsiteY12"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990600 w 2171700"/>
              <a:gd name="connsiteY4" fmla="*/ 790575 h 1771650"/>
              <a:gd name="connsiteX5" fmla="*/ 1276350 w 2171700"/>
              <a:gd name="connsiteY5" fmla="*/ 561975 h 1771650"/>
              <a:gd name="connsiteX6" fmla="*/ 1362075 w 2171700"/>
              <a:gd name="connsiteY6" fmla="*/ 485775 h 1771650"/>
              <a:gd name="connsiteX7" fmla="*/ 1533525 w 2171700"/>
              <a:gd name="connsiteY7" fmla="*/ 180975 h 1771650"/>
              <a:gd name="connsiteX8" fmla="*/ 1571625 w 2171700"/>
              <a:gd name="connsiteY8" fmla="*/ 85725 h 1771650"/>
              <a:gd name="connsiteX9" fmla="*/ 1581150 w 2171700"/>
              <a:gd name="connsiteY9" fmla="*/ 47625 h 1771650"/>
              <a:gd name="connsiteX10" fmla="*/ 1581150 w 2171700"/>
              <a:gd name="connsiteY10" fmla="*/ 0 h 1771650"/>
              <a:gd name="connsiteX11" fmla="*/ 2171700 w 2171700"/>
              <a:gd name="connsiteY11" fmla="*/ 619125 h 1771650"/>
              <a:gd name="connsiteX0" fmla="*/ 8650 w 2180350"/>
              <a:gd name="connsiteY0" fmla="*/ 1771650 h 1786153"/>
              <a:gd name="connsiteX1" fmla="*/ 8650 w 2180350"/>
              <a:gd name="connsiteY1" fmla="*/ 1771650 h 1786153"/>
              <a:gd name="connsiteX2" fmla="*/ 94375 w 2180350"/>
              <a:gd name="connsiteY2" fmla="*/ 1695450 h 1786153"/>
              <a:gd name="connsiteX3" fmla="*/ 999250 w 2180350"/>
              <a:gd name="connsiteY3" fmla="*/ 790575 h 1786153"/>
              <a:gd name="connsiteX4" fmla="*/ 1285000 w 2180350"/>
              <a:gd name="connsiteY4" fmla="*/ 561975 h 1786153"/>
              <a:gd name="connsiteX5" fmla="*/ 1370725 w 2180350"/>
              <a:gd name="connsiteY5" fmla="*/ 485775 h 1786153"/>
              <a:gd name="connsiteX6" fmla="*/ 1542175 w 2180350"/>
              <a:gd name="connsiteY6" fmla="*/ 180975 h 1786153"/>
              <a:gd name="connsiteX7" fmla="*/ 1580275 w 2180350"/>
              <a:gd name="connsiteY7" fmla="*/ 85725 h 1786153"/>
              <a:gd name="connsiteX8" fmla="*/ 1589800 w 2180350"/>
              <a:gd name="connsiteY8" fmla="*/ 47625 h 1786153"/>
              <a:gd name="connsiteX9" fmla="*/ 1589800 w 2180350"/>
              <a:gd name="connsiteY9" fmla="*/ 0 h 1786153"/>
              <a:gd name="connsiteX10" fmla="*/ 2180350 w 2180350"/>
              <a:gd name="connsiteY10" fmla="*/ 619125 h 1786153"/>
              <a:gd name="connsiteX0" fmla="*/ 0 w 2171700"/>
              <a:gd name="connsiteY0" fmla="*/ 1771650 h 1771650"/>
              <a:gd name="connsiteX1" fmla="*/ 0 w 2171700"/>
              <a:gd name="connsiteY1" fmla="*/ 1771650 h 1771650"/>
              <a:gd name="connsiteX2" fmla="*/ 990600 w 2171700"/>
              <a:gd name="connsiteY2" fmla="*/ 790575 h 1771650"/>
              <a:gd name="connsiteX3" fmla="*/ 1276350 w 2171700"/>
              <a:gd name="connsiteY3" fmla="*/ 561975 h 1771650"/>
              <a:gd name="connsiteX4" fmla="*/ 1362075 w 2171700"/>
              <a:gd name="connsiteY4" fmla="*/ 485775 h 1771650"/>
              <a:gd name="connsiteX5" fmla="*/ 1533525 w 2171700"/>
              <a:gd name="connsiteY5" fmla="*/ 180975 h 1771650"/>
              <a:gd name="connsiteX6" fmla="*/ 1571625 w 2171700"/>
              <a:gd name="connsiteY6" fmla="*/ 85725 h 1771650"/>
              <a:gd name="connsiteX7" fmla="*/ 1581150 w 2171700"/>
              <a:gd name="connsiteY7" fmla="*/ 47625 h 1771650"/>
              <a:gd name="connsiteX8" fmla="*/ 1581150 w 2171700"/>
              <a:gd name="connsiteY8" fmla="*/ 0 h 1771650"/>
              <a:gd name="connsiteX9" fmla="*/ 2171700 w 2171700"/>
              <a:gd name="connsiteY9" fmla="*/ 619125 h 1771650"/>
              <a:gd name="connsiteX0" fmla="*/ 0 w 2171700"/>
              <a:gd name="connsiteY0" fmla="*/ 1771650 h 1771650"/>
              <a:gd name="connsiteX1" fmla="*/ 0 w 2171700"/>
              <a:gd name="connsiteY1" fmla="*/ 1771650 h 1771650"/>
              <a:gd name="connsiteX2" fmla="*/ 990600 w 2171700"/>
              <a:gd name="connsiteY2" fmla="*/ 790575 h 1771650"/>
              <a:gd name="connsiteX3" fmla="*/ 1362075 w 2171700"/>
              <a:gd name="connsiteY3" fmla="*/ 485775 h 1771650"/>
              <a:gd name="connsiteX4" fmla="*/ 1533525 w 2171700"/>
              <a:gd name="connsiteY4" fmla="*/ 180975 h 1771650"/>
              <a:gd name="connsiteX5" fmla="*/ 1571625 w 2171700"/>
              <a:gd name="connsiteY5" fmla="*/ 85725 h 1771650"/>
              <a:gd name="connsiteX6" fmla="*/ 1581150 w 2171700"/>
              <a:gd name="connsiteY6" fmla="*/ 47625 h 1771650"/>
              <a:gd name="connsiteX7" fmla="*/ 1581150 w 2171700"/>
              <a:gd name="connsiteY7" fmla="*/ 0 h 1771650"/>
              <a:gd name="connsiteX8" fmla="*/ 2171700 w 2171700"/>
              <a:gd name="connsiteY8" fmla="*/ 619125 h 1771650"/>
              <a:gd name="connsiteX0" fmla="*/ 0 w 1581929"/>
              <a:gd name="connsiteY0" fmla="*/ 1771650 h 1771650"/>
              <a:gd name="connsiteX1" fmla="*/ 0 w 1581929"/>
              <a:gd name="connsiteY1" fmla="*/ 1771650 h 1771650"/>
              <a:gd name="connsiteX2" fmla="*/ 990600 w 1581929"/>
              <a:gd name="connsiteY2" fmla="*/ 790575 h 1771650"/>
              <a:gd name="connsiteX3" fmla="*/ 1362075 w 1581929"/>
              <a:gd name="connsiteY3" fmla="*/ 485775 h 1771650"/>
              <a:gd name="connsiteX4" fmla="*/ 1533525 w 1581929"/>
              <a:gd name="connsiteY4" fmla="*/ 180975 h 1771650"/>
              <a:gd name="connsiteX5" fmla="*/ 1571625 w 1581929"/>
              <a:gd name="connsiteY5" fmla="*/ 85725 h 1771650"/>
              <a:gd name="connsiteX6" fmla="*/ 1581150 w 1581929"/>
              <a:gd name="connsiteY6" fmla="*/ 47625 h 1771650"/>
              <a:gd name="connsiteX7" fmla="*/ 1581150 w 1581929"/>
              <a:gd name="connsiteY7" fmla="*/ 0 h 1771650"/>
              <a:gd name="connsiteX0" fmla="*/ 0 w 1581150"/>
              <a:gd name="connsiteY0" fmla="*/ 1771650 h 1771650"/>
              <a:gd name="connsiteX1" fmla="*/ 0 w 1581150"/>
              <a:gd name="connsiteY1" fmla="*/ 1771650 h 1771650"/>
              <a:gd name="connsiteX2" fmla="*/ 990600 w 1581150"/>
              <a:gd name="connsiteY2" fmla="*/ 790575 h 1771650"/>
              <a:gd name="connsiteX3" fmla="*/ 1362075 w 1581150"/>
              <a:gd name="connsiteY3" fmla="*/ 485775 h 1771650"/>
              <a:gd name="connsiteX4" fmla="*/ 1533525 w 1581150"/>
              <a:gd name="connsiteY4" fmla="*/ 180975 h 1771650"/>
              <a:gd name="connsiteX5" fmla="*/ 1571625 w 1581150"/>
              <a:gd name="connsiteY5" fmla="*/ 85725 h 1771650"/>
              <a:gd name="connsiteX6" fmla="*/ 1581150 w 1581150"/>
              <a:gd name="connsiteY6" fmla="*/ 0 h 1771650"/>
              <a:gd name="connsiteX0" fmla="*/ 0 w 1581150"/>
              <a:gd name="connsiteY0" fmla="*/ 1771650 h 1771650"/>
              <a:gd name="connsiteX1" fmla="*/ 0 w 1581150"/>
              <a:gd name="connsiteY1" fmla="*/ 1771650 h 1771650"/>
              <a:gd name="connsiteX2" fmla="*/ 990600 w 1581150"/>
              <a:gd name="connsiteY2" fmla="*/ 790575 h 1771650"/>
              <a:gd name="connsiteX3" fmla="*/ 1362075 w 1581150"/>
              <a:gd name="connsiteY3" fmla="*/ 485775 h 1771650"/>
              <a:gd name="connsiteX4" fmla="*/ 1533525 w 1581150"/>
              <a:gd name="connsiteY4" fmla="*/ 180975 h 1771650"/>
              <a:gd name="connsiteX5" fmla="*/ 1581150 w 1581150"/>
              <a:gd name="connsiteY5" fmla="*/ 0 h 1771650"/>
              <a:gd name="connsiteX0" fmla="*/ 0 w 1581150"/>
              <a:gd name="connsiteY0" fmla="*/ 1771650 h 1771650"/>
              <a:gd name="connsiteX1" fmla="*/ 0 w 1581150"/>
              <a:gd name="connsiteY1" fmla="*/ 1771650 h 1771650"/>
              <a:gd name="connsiteX2" fmla="*/ 990600 w 1581150"/>
              <a:gd name="connsiteY2" fmla="*/ 790575 h 1771650"/>
              <a:gd name="connsiteX3" fmla="*/ 1362075 w 1581150"/>
              <a:gd name="connsiteY3" fmla="*/ 485775 h 1771650"/>
              <a:gd name="connsiteX4" fmla="*/ 1581150 w 1581150"/>
              <a:gd name="connsiteY4" fmla="*/ 0 h 1771650"/>
              <a:gd name="connsiteX0" fmla="*/ 0 w 1581150"/>
              <a:gd name="connsiteY0" fmla="*/ 1771650 h 1771650"/>
              <a:gd name="connsiteX1" fmla="*/ 0 w 1581150"/>
              <a:gd name="connsiteY1" fmla="*/ 1771650 h 1771650"/>
              <a:gd name="connsiteX2" fmla="*/ 990600 w 1581150"/>
              <a:gd name="connsiteY2" fmla="*/ 790575 h 1771650"/>
              <a:gd name="connsiteX3" fmla="*/ 1581150 w 1581150"/>
              <a:gd name="connsiteY3" fmla="*/ 0 h 1771650"/>
              <a:gd name="connsiteX0" fmla="*/ 0 w 1581150"/>
              <a:gd name="connsiteY0" fmla="*/ 1771650 h 1771650"/>
              <a:gd name="connsiteX1" fmla="*/ 0 w 1581150"/>
              <a:gd name="connsiteY1" fmla="*/ 1771650 h 1771650"/>
              <a:gd name="connsiteX2" fmla="*/ 1581150 w 1581150"/>
              <a:gd name="connsiteY2" fmla="*/ 0 h 1771650"/>
              <a:gd name="connsiteX0" fmla="*/ 0 w 1581150"/>
              <a:gd name="connsiteY0" fmla="*/ 1771650 h 1771650"/>
              <a:gd name="connsiteX1" fmla="*/ 0 w 1581150"/>
              <a:gd name="connsiteY1" fmla="*/ 1771650 h 1771650"/>
              <a:gd name="connsiteX2" fmla="*/ 1171576 w 1581150"/>
              <a:gd name="connsiteY2" fmla="*/ 1076325 h 1771650"/>
              <a:gd name="connsiteX3" fmla="*/ 1581150 w 1581150"/>
              <a:gd name="connsiteY3" fmla="*/ 0 h 1771650"/>
              <a:gd name="connsiteX0" fmla="*/ 0 w 1581150"/>
              <a:gd name="connsiteY0" fmla="*/ 1771650 h 1771650"/>
              <a:gd name="connsiteX1" fmla="*/ 0 w 1581150"/>
              <a:gd name="connsiteY1" fmla="*/ 1771650 h 1771650"/>
              <a:gd name="connsiteX2" fmla="*/ 1171576 w 1581150"/>
              <a:gd name="connsiteY2" fmla="*/ 1076325 h 1771650"/>
              <a:gd name="connsiteX3" fmla="*/ 1581150 w 1581150"/>
              <a:gd name="connsiteY3" fmla="*/ 0 h 1771650"/>
              <a:gd name="connsiteX0" fmla="*/ 0 w 1581150"/>
              <a:gd name="connsiteY0" fmla="*/ 1771650 h 1771650"/>
              <a:gd name="connsiteX1" fmla="*/ 0 w 1581150"/>
              <a:gd name="connsiteY1" fmla="*/ 1771650 h 1771650"/>
              <a:gd name="connsiteX2" fmla="*/ 1581150 w 1581150"/>
              <a:gd name="connsiteY2" fmla="*/ 0 h 1771650"/>
              <a:gd name="connsiteX0" fmla="*/ 0 w 1581150"/>
              <a:gd name="connsiteY0" fmla="*/ 1771650 h 1771650"/>
              <a:gd name="connsiteX1" fmla="*/ 0 w 1581150"/>
              <a:gd name="connsiteY1" fmla="*/ 1771650 h 1771650"/>
              <a:gd name="connsiteX2" fmla="*/ 1581150 w 1581150"/>
              <a:gd name="connsiteY2" fmla="*/ 0 h 1771650"/>
              <a:gd name="connsiteX0" fmla="*/ 0 w 1581150"/>
              <a:gd name="connsiteY0" fmla="*/ 1771650 h 1771650"/>
              <a:gd name="connsiteX1" fmla="*/ 790575 w 1581150"/>
              <a:gd name="connsiteY1" fmla="*/ 1704975 h 1771650"/>
              <a:gd name="connsiteX2" fmla="*/ 1581150 w 1581150"/>
              <a:gd name="connsiteY2" fmla="*/ 0 h 1771650"/>
              <a:gd name="connsiteX0" fmla="*/ 0 w 790575"/>
              <a:gd name="connsiteY0" fmla="*/ 1704975 h 1704975"/>
              <a:gd name="connsiteX1" fmla="*/ 790575 w 790575"/>
              <a:gd name="connsiteY1" fmla="*/ 0 h 1704975"/>
              <a:gd name="connsiteX0" fmla="*/ 0 w 1333500"/>
              <a:gd name="connsiteY0" fmla="*/ 1685925 h 1685925"/>
              <a:gd name="connsiteX1" fmla="*/ 1333500 w 1333500"/>
              <a:gd name="connsiteY1" fmla="*/ 0 h 1685925"/>
              <a:gd name="connsiteX0" fmla="*/ 0 w 1333500"/>
              <a:gd name="connsiteY0" fmla="*/ 1685925 h 1685925"/>
              <a:gd name="connsiteX1" fmla="*/ 1333500 w 1333500"/>
              <a:gd name="connsiteY1" fmla="*/ 0 h 1685925"/>
              <a:gd name="connsiteX0" fmla="*/ 3477059 w 3584904"/>
              <a:gd name="connsiteY0" fmla="*/ 3792310 h 3792310"/>
              <a:gd name="connsiteX1" fmla="*/ 9959 w 3584904"/>
              <a:gd name="connsiteY1" fmla="*/ 0 h 3792310"/>
              <a:gd name="connsiteX0" fmla="*/ 3477196 w 3571280"/>
              <a:gd name="connsiteY0" fmla="*/ 3792310 h 3809962"/>
              <a:gd name="connsiteX1" fmla="*/ 10096 w 3571280"/>
              <a:gd name="connsiteY1" fmla="*/ 0 h 3809962"/>
              <a:gd name="connsiteX0" fmla="*/ 0 w 1153886"/>
              <a:gd name="connsiteY0" fmla="*/ 167367 h 534902"/>
              <a:gd name="connsiteX1" fmla="*/ 1153886 w 1153886"/>
              <a:gd name="connsiteY1" fmla="*/ 0 h 534902"/>
              <a:gd name="connsiteX0" fmla="*/ 0 w 1306286"/>
              <a:gd name="connsiteY0" fmla="*/ 62592 h 494190"/>
              <a:gd name="connsiteX1" fmla="*/ 1306286 w 1306286"/>
              <a:gd name="connsiteY1" fmla="*/ 0 h 494190"/>
              <a:gd name="connsiteX0" fmla="*/ 0 w 1306286"/>
              <a:gd name="connsiteY0" fmla="*/ 62592 h 520226"/>
              <a:gd name="connsiteX1" fmla="*/ 1306286 w 1306286"/>
              <a:gd name="connsiteY1" fmla="*/ 0 h 520226"/>
              <a:gd name="connsiteX0" fmla="*/ 0 w 1215799"/>
              <a:gd name="connsiteY0" fmla="*/ 38780 h 511097"/>
              <a:gd name="connsiteX1" fmla="*/ 1215799 w 1215799"/>
              <a:gd name="connsiteY1" fmla="*/ 0 h 511097"/>
              <a:gd name="connsiteX0" fmla="*/ 0 w 1087211"/>
              <a:gd name="connsiteY0" fmla="*/ 24492 h 505746"/>
              <a:gd name="connsiteX1" fmla="*/ 1087211 w 1087211"/>
              <a:gd name="connsiteY1" fmla="*/ 0 h 505746"/>
              <a:gd name="connsiteX0" fmla="*/ 0 w 1087211"/>
              <a:gd name="connsiteY0" fmla="*/ 24492 h 319830"/>
              <a:gd name="connsiteX1" fmla="*/ 1087211 w 1087211"/>
              <a:gd name="connsiteY1" fmla="*/ 0 h 319830"/>
              <a:gd name="connsiteX0" fmla="*/ 0 w 1087211"/>
              <a:gd name="connsiteY0" fmla="*/ 24492 h 353919"/>
              <a:gd name="connsiteX1" fmla="*/ 1087211 w 1087211"/>
              <a:gd name="connsiteY1" fmla="*/ 0 h 353919"/>
              <a:gd name="connsiteX0" fmla="*/ 0 w 1058636"/>
              <a:gd name="connsiteY0" fmla="*/ 0 h 353106"/>
              <a:gd name="connsiteX1" fmla="*/ 1058636 w 1058636"/>
              <a:gd name="connsiteY1" fmla="*/ 23133 h 353106"/>
              <a:gd name="connsiteX0" fmla="*/ 0 w 1020536"/>
              <a:gd name="connsiteY0" fmla="*/ 0 h 353106"/>
              <a:gd name="connsiteX1" fmla="*/ 1020536 w 1020536"/>
              <a:gd name="connsiteY1" fmla="*/ 23133 h 353106"/>
              <a:gd name="connsiteX0" fmla="*/ 0 w 1021349"/>
              <a:gd name="connsiteY0" fmla="*/ 0 h 380922"/>
              <a:gd name="connsiteX1" fmla="*/ 1020536 w 1021349"/>
              <a:gd name="connsiteY1" fmla="*/ 23133 h 380922"/>
              <a:gd name="connsiteX0" fmla="*/ 0 w 1020536"/>
              <a:gd name="connsiteY0" fmla="*/ 0 h 358601"/>
              <a:gd name="connsiteX1" fmla="*/ 1020536 w 1020536"/>
              <a:gd name="connsiteY1" fmla="*/ 23133 h 358601"/>
              <a:gd name="connsiteX0" fmla="*/ 0 w 1020536"/>
              <a:gd name="connsiteY0" fmla="*/ 0 h 284344"/>
              <a:gd name="connsiteX1" fmla="*/ 1020536 w 1020536"/>
              <a:gd name="connsiteY1" fmla="*/ 23133 h 284344"/>
              <a:gd name="connsiteX0" fmla="*/ 0 w 1106261"/>
              <a:gd name="connsiteY0" fmla="*/ 38780 h 298558"/>
              <a:gd name="connsiteX1" fmla="*/ 1106261 w 1106261"/>
              <a:gd name="connsiteY1" fmla="*/ 0 h 298558"/>
              <a:gd name="connsiteX0" fmla="*/ 0 w 1106261"/>
              <a:gd name="connsiteY0" fmla="*/ 38780 h 296524"/>
              <a:gd name="connsiteX1" fmla="*/ 1106261 w 1106261"/>
              <a:gd name="connsiteY1" fmla="*/ 0 h 296524"/>
              <a:gd name="connsiteX0" fmla="*/ 0 w 1106261"/>
              <a:gd name="connsiteY0" fmla="*/ 38780 h 308751"/>
              <a:gd name="connsiteX1" fmla="*/ 1106261 w 1106261"/>
              <a:gd name="connsiteY1" fmla="*/ 0 h 308751"/>
              <a:gd name="connsiteX0" fmla="*/ 0 w 1106261"/>
              <a:gd name="connsiteY0" fmla="*/ 38780 h 312838"/>
              <a:gd name="connsiteX1" fmla="*/ 1106261 w 1106261"/>
              <a:gd name="connsiteY1" fmla="*/ 0 h 312838"/>
              <a:gd name="connsiteX0" fmla="*/ 0 w 1106261"/>
              <a:gd name="connsiteY0" fmla="*/ 38780 h 377951"/>
              <a:gd name="connsiteX1" fmla="*/ 1106261 w 1106261"/>
              <a:gd name="connsiteY1" fmla="*/ 0 h 377951"/>
            </a:gdLst>
            <a:ahLst/>
            <a:cxnLst>
              <a:cxn ang="0">
                <a:pos x="connsiteX0" y="connsiteY0"/>
              </a:cxn>
              <a:cxn ang="0">
                <a:pos x="connsiteX1" y="connsiteY1"/>
              </a:cxn>
            </a:cxnLst>
            <a:rect l="l" t="t" r="r" b="b"/>
            <a:pathLst>
              <a:path w="1106261" h="377951">
                <a:moveTo>
                  <a:pt x="0" y="38780"/>
                </a:moveTo>
                <a:cubicBezTo>
                  <a:pt x="390298" y="529998"/>
                  <a:pt x="798286" y="461963"/>
                  <a:pt x="1106261" y="0"/>
                </a:cubicBezTo>
              </a:path>
            </a:pathLst>
          </a:custGeom>
          <a:noFill/>
          <a:ln w="101600">
            <a:solidFill>
              <a:schemeClr val="bg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501408" y="4979691"/>
            <a:ext cx="864096" cy="36004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V="1">
            <a:off x="6850856" y="4165600"/>
            <a:ext cx="1423194" cy="808831"/>
          </a:xfrm>
          <a:prstGeom prst="straightConnector1">
            <a:avLst/>
          </a:prstGeom>
          <a:ln w="60325">
            <a:solidFill>
              <a:srgbClr val="00B05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372224" y="4077072"/>
            <a:ext cx="502445" cy="911647"/>
          </a:xfrm>
          <a:prstGeom prst="straightConnector1">
            <a:avLst/>
          </a:prstGeom>
          <a:ln w="60325">
            <a:solidFill>
              <a:srgbClr val="00B05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970914" y="4647667"/>
            <a:ext cx="1261884" cy="461665"/>
          </a:xfrm>
          <a:prstGeom prst="rect">
            <a:avLst/>
          </a:prstGeom>
          <a:noFill/>
        </p:spPr>
        <p:txBody>
          <a:bodyPr wrap="none" rtlCol="0">
            <a:spAutoFit/>
          </a:bodyPr>
          <a:lstStyle/>
          <a:p>
            <a:pPr algn="r"/>
            <a:r>
              <a:rPr lang="en-US" sz="2400" dirty="0" err="1" smtClean="0">
                <a:solidFill>
                  <a:schemeClr val="tx2">
                    <a:lumMod val="60000"/>
                    <a:lumOff val="40000"/>
                  </a:schemeClr>
                </a:solidFill>
              </a:rPr>
              <a:t>occluder</a:t>
            </a:r>
            <a:endParaRPr lang="en-US" sz="2400" dirty="0">
              <a:solidFill>
                <a:schemeClr val="tx2">
                  <a:lumMod val="60000"/>
                  <a:lumOff val="40000"/>
                </a:schemeClr>
              </a:solidFill>
            </a:endParaRPr>
          </a:p>
        </p:txBody>
      </p:sp>
      <p:sp>
        <p:nvSpPr>
          <p:cNvPr id="29" name="TextBox 28"/>
          <p:cNvSpPr txBox="1"/>
          <p:nvPr/>
        </p:nvSpPr>
        <p:spPr>
          <a:xfrm>
            <a:off x="3632222" y="4327750"/>
            <a:ext cx="1954381" cy="584775"/>
          </a:xfrm>
          <a:prstGeom prst="rect">
            <a:avLst/>
          </a:prstGeom>
          <a:noFill/>
        </p:spPr>
        <p:txBody>
          <a:bodyPr wrap="none" rtlCol="0">
            <a:spAutoFit/>
          </a:bodyPr>
          <a:lstStyle/>
          <a:p>
            <a:pPr algn="r"/>
            <a:r>
              <a:rPr lang="en-US" sz="3200" dirty="0" smtClean="0">
                <a:solidFill>
                  <a:srgbClr val="FF0000"/>
                </a:solidFill>
              </a:rPr>
              <a:t>mismatch!</a:t>
            </a:r>
            <a:endParaRPr lang="en-US" sz="3200" dirty="0">
              <a:solidFill>
                <a:srgbClr val="FF0000"/>
              </a:solidFill>
            </a:endParaRPr>
          </a:p>
        </p:txBody>
      </p:sp>
      <p:sp>
        <p:nvSpPr>
          <p:cNvPr id="30" name="TextBox 29"/>
          <p:cNvSpPr txBox="1"/>
          <p:nvPr/>
        </p:nvSpPr>
        <p:spPr>
          <a:xfrm>
            <a:off x="4799962" y="4841746"/>
            <a:ext cx="1362104" cy="584775"/>
          </a:xfrm>
          <a:prstGeom prst="rect">
            <a:avLst/>
          </a:prstGeom>
          <a:noFill/>
        </p:spPr>
        <p:txBody>
          <a:bodyPr wrap="none" rtlCol="0">
            <a:spAutoFit/>
          </a:bodyPr>
          <a:lstStyle/>
          <a:p>
            <a:pPr algn="r"/>
            <a:r>
              <a:rPr lang="en-US" sz="3200" dirty="0" smtClean="0">
                <a:solidFill>
                  <a:srgbClr val="00B0F0"/>
                </a:solidFill>
              </a:rPr>
              <a:t>match!</a:t>
            </a:r>
            <a:endParaRPr lang="en-US" sz="3200" dirty="0">
              <a:solidFill>
                <a:srgbClr val="00B0F0"/>
              </a:solidFill>
            </a:endParaRPr>
          </a:p>
        </p:txBody>
      </p:sp>
    </p:spTree>
    <p:custDataLst>
      <p:tags r:id="rId1"/>
    </p:custDataLst>
    <p:extLst>
      <p:ext uri="{BB962C8B-B14F-4D97-AF65-F5344CB8AC3E}">
        <p14:creationId xmlns:p14="http://schemas.microsoft.com/office/powerpoint/2010/main" val="3819146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6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500"/>
                                        <p:tgtEl>
                                          <p:spTgt spid="4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childTnLst>
                          </p:cTn>
                        </p:par>
                        <p:par>
                          <p:cTn id="91" fill="hold">
                            <p:stCondLst>
                              <p:cond delay="1000"/>
                            </p:stCondLst>
                            <p:childTnLst>
                              <p:par>
                                <p:cTn id="92" presetID="10" presetClass="entr" presetSubtype="0" fill="hold" nodeType="after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500"/>
                                        <p:tgtEl>
                                          <p:spTgt spid="2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500"/>
                                        <p:tgtEl>
                                          <p:spTgt spid="42"/>
                                        </p:tgtEl>
                                      </p:cBhvr>
                                    </p:animEffect>
                                  </p:childTnLst>
                                </p:cTn>
                              </p:par>
                            </p:childTnLst>
                          </p:cTn>
                        </p:par>
                        <p:par>
                          <p:cTn id="103" fill="hold">
                            <p:stCondLst>
                              <p:cond delay="500"/>
                            </p:stCondLst>
                            <p:childTnLst>
                              <p:par>
                                <p:cTn id="104" presetID="1" presetClass="entr" presetSubtype="0" fill="hold" nodeType="afterEffect">
                                  <p:stCondLst>
                                    <p:cond delay="0"/>
                                  </p:stCondLst>
                                  <p:childTnLst>
                                    <p:set>
                                      <p:cBhvr>
                                        <p:cTn id="105" dur="1" fill="hold">
                                          <p:stCondLst>
                                            <p:cond delay="0"/>
                                          </p:stCondLst>
                                        </p:cTn>
                                        <p:tgtEl>
                                          <p:spTgt spid="38"/>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39"/>
                                        </p:tgtEl>
                                        <p:attrNameLst>
                                          <p:attrName>style.visibility</p:attrName>
                                        </p:attrNameLst>
                                      </p:cBhvr>
                                      <p:to>
                                        <p:strVal val="visible"/>
                                      </p:to>
                                    </p:set>
                                  </p:childTnLst>
                                </p:cTn>
                              </p:par>
                              <p:par>
                                <p:cTn id="108" presetID="10" presetClass="exit" presetSubtype="0" fill="hold" nodeType="withEffect">
                                  <p:stCondLst>
                                    <p:cond delay="0"/>
                                  </p:stCondLst>
                                  <p:childTnLst>
                                    <p:animEffect transition="out" filter="fade">
                                      <p:cBhvr>
                                        <p:cTn id="109" dur="500"/>
                                        <p:tgtEl>
                                          <p:spTgt spid="34"/>
                                        </p:tgtEl>
                                      </p:cBhvr>
                                    </p:animEffect>
                                    <p:set>
                                      <p:cBhvr>
                                        <p:cTn id="110" dur="1" fill="hold">
                                          <p:stCondLst>
                                            <p:cond delay="499"/>
                                          </p:stCondLst>
                                        </p:cTn>
                                        <p:tgtEl>
                                          <p:spTgt spid="34"/>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26"/>
                                        </p:tgtEl>
                                      </p:cBhvr>
                                    </p:animEffect>
                                    <p:set>
                                      <p:cBhvr>
                                        <p:cTn id="113" dur="1" fill="hold">
                                          <p:stCondLst>
                                            <p:cond delay="499"/>
                                          </p:stCondLst>
                                        </p:cTn>
                                        <p:tgtEl>
                                          <p:spTgt spid="26"/>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fade">
                                      <p:cBhvr>
                                        <p:cTn id="118" dur="500"/>
                                        <p:tgtEl>
                                          <p:spTgt spid="41"/>
                                        </p:tgtEl>
                                      </p:cBhvr>
                                    </p:animEffect>
                                  </p:childTnLst>
                                </p:cTn>
                              </p:par>
                            </p:childTnLst>
                          </p:cTn>
                        </p:par>
                        <p:par>
                          <p:cTn id="119" fill="hold">
                            <p:stCondLst>
                              <p:cond delay="500"/>
                            </p:stCondLst>
                            <p:childTnLst>
                              <p:par>
                                <p:cTn id="120" presetID="10" presetClass="entr" presetSubtype="0" fill="hold" nodeType="after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3" grpId="0" animBg="1"/>
      <p:bldP spid="46" grpId="0"/>
      <p:bldP spid="49" grpId="0"/>
      <p:bldP spid="14" grpId="0" animBg="1"/>
      <p:bldP spid="27" grpId="0" animBg="1"/>
      <p:bldP spid="42" grpId="0"/>
      <p:bldP spid="29" grpId="0"/>
      <p:bldP spid="29" grpId="1"/>
      <p:bldP spid="30" grpId="0"/>
      <p:bldP spid="3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p:cNvSpPr/>
          <p:nvPr/>
        </p:nvSpPr>
        <p:spPr>
          <a:xfrm>
            <a:off x="5334000" y="2525365"/>
            <a:ext cx="1624360" cy="1624360"/>
          </a:xfrm>
          <a:prstGeom prst="ellipse">
            <a:avLst/>
          </a:prstGeom>
          <a:gradFill flip="none" rotWithShape="1">
            <a:gsLst>
              <a:gs pos="0">
                <a:srgbClr val="D6EFFB"/>
              </a:gs>
              <a:gs pos="45000">
                <a:srgbClr val="ABE0F9"/>
              </a:gs>
              <a:gs pos="100000">
                <a:srgbClr val="95CFF0"/>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632" y="737333"/>
            <a:ext cx="5235135" cy="5337990"/>
          </a:xfrm>
          <a:prstGeom prst="rect">
            <a:avLst/>
          </a:prstGeom>
        </p:spPr>
      </p:pic>
      <p:sp>
        <p:nvSpPr>
          <p:cNvPr id="3" name="Slide Number Placeholder 2"/>
          <p:cNvSpPr>
            <a:spLocks noGrp="1"/>
          </p:cNvSpPr>
          <p:nvPr>
            <p:ph type="sldNum" sz="quarter" idx="12"/>
          </p:nvPr>
        </p:nvSpPr>
        <p:spPr/>
        <p:txBody>
          <a:bodyPr/>
          <a:lstStyle/>
          <a:p>
            <a:fld id="{7E95431C-F0EC-4DC5-A098-16E27D1FF48A}" type="slidenum">
              <a:rPr lang="en-US" smtClean="0"/>
              <a:pPr/>
              <a:t>21</a:t>
            </a:fld>
            <a:endParaRPr lang="en-US" dirty="0"/>
          </a:p>
        </p:txBody>
      </p:sp>
      <p:sp>
        <p:nvSpPr>
          <p:cNvPr id="4" name="Title 3"/>
          <p:cNvSpPr>
            <a:spLocks noGrp="1"/>
          </p:cNvSpPr>
          <p:nvPr>
            <p:ph type="title"/>
          </p:nvPr>
        </p:nvSpPr>
        <p:spPr/>
        <p:txBody>
          <a:bodyPr/>
          <a:lstStyle/>
          <a:p>
            <a:r>
              <a:rPr lang="en-US" dirty="0" smtClean="0"/>
              <a:t>Path Retargeting</a:t>
            </a:r>
            <a:endParaRPr lang="en-US" dirty="0"/>
          </a:p>
        </p:txBody>
      </p:sp>
      <p:sp>
        <p:nvSpPr>
          <p:cNvPr id="18" name="Oval 17"/>
          <p:cNvSpPr/>
          <p:nvPr/>
        </p:nvSpPr>
        <p:spPr>
          <a:xfrm>
            <a:off x="6023992" y="5623148"/>
            <a:ext cx="864096" cy="360040"/>
          </a:xfrm>
          <a:prstGeom prst="ellipse">
            <a:avLst/>
          </a:prstGeom>
          <a:noFill/>
          <a:ln w="57150">
            <a:solidFill>
              <a:srgbClr val="DA96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6238875" y="981075"/>
            <a:ext cx="123825" cy="1581150"/>
          </a:xfrm>
          <a:prstGeom prst="straightConnector1">
            <a:avLst/>
          </a:prstGeom>
          <a:ln w="60325">
            <a:solidFill>
              <a:srgbClr val="DA9627"/>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372225" y="2571750"/>
            <a:ext cx="0" cy="1543050"/>
          </a:xfrm>
          <a:prstGeom prst="straightConnector1">
            <a:avLst/>
          </a:prstGeom>
          <a:ln w="60325">
            <a:solidFill>
              <a:srgbClr val="DA9627"/>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047757" y="5623148"/>
            <a:ext cx="864096" cy="360040"/>
          </a:xfrm>
          <a:prstGeom prst="ellipse">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4323880" y="6087885"/>
            <a:ext cx="1880131" cy="461665"/>
          </a:xfrm>
          <a:prstGeom prst="rect">
            <a:avLst/>
          </a:prstGeom>
          <a:noFill/>
        </p:spPr>
        <p:txBody>
          <a:bodyPr wrap="none" rtlCol="0">
            <a:spAutoFit/>
          </a:bodyPr>
          <a:lstStyle/>
          <a:p>
            <a:pPr algn="r"/>
            <a:r>
              <a:rPr lang="en-US" sz="2400" dirty="0" smtClean="0">
                <a:solidFill>
                  <a:srgbClr val="DA9627"/>
                </a:solidFill>
              </a:rPr>
              <a:t>source region</a:t>
            </a:r>
            <a:endParaRPr lang="en-US" sz="2400" dirty="0">
              <a:solidFill>
                <a:srgbClr val="DA9627"/>
              </a:solidFill>
            </a:endParaRPr>
          </a:p>
        </p:txBody>
      </p:sp>
      <p:sp>
        <p:nvSpPr>
          <p:cNvPr id="49" name="TextBox 48"/>
          <p:cNvSpPr txBox="1"/>
          <p:nvPr/>
        </p:nvSpPr>
        <p:spPr>
          <a:xfrm>
            <a:off x="7834312" y="6094373"/>
            <a:ext cx="1795428" cy="461665"/>
          </a:xfrm>
          <a:prstGeom prst="rect">
            <a:avLst/>
          </a:prstGeom>
          <a:noFill/>
        </p:spPr>
        <p:txBody>
          <a:bodyPr wrap="none" rtlCol="0">
            <a:spAutoFit/>
          </a:bodyPr>
          <a:lstStyle/>
          <a:p>
            <a:pPr algn="r"/>
            <a:r>
              <a:rPr lang="en-US" sz="2400" dirty="0" smtClean="0">
                <a:solidFill>
                  <a:srgbClr val="00F26D"/>
                </a:solidFill>
              </a:rPr>
              <a:t>target region</a:t>
            </a:r>
            <a:endParaRPr lang="en-US" sz="2400" dirty="0">
              <a:solidFill>
                <a:srgbClr val="00F26D"/>
              </a:solidFill>
            </a:endParaRPr>
          </a:p>
        </p:txBody>
      </p:sp>
      <p:sp>
        <p:nvSpPr>
          <p:cNvPr id="14" name="Freeform 13"/>
          <p:cNvSpPr/>
          <p:nvPr/>
        </p:nvSpPr>
        <p:spPr>
          <a:xfrm>
            <a:off x="6446791" y="6055825"/>
            <a:ext cx="983169" cy="453351"/>
          </a:xfrm>
          <a:custGeom>
            <a:avLst/>
            <a:gdLst>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685800 w 2171700"/>
              <a:gd name="connsiteY8" fmla="*/ 1085850 h 1771650"/>
              <a:gd name="connsiteX9" fmla="*/ 990600 w 2171700"/>
              <a:gd name="connsiteY9" fmla="*/ 790575 h 1771650"/>
              <a:gd name="connsiteX10" fmla="*/ 1276350 w 2171700"/>
              <a:gd name="connsiteY10" fmla="*/ 561975 h 1771650"/>
              <a:gd name="connsiteX11" fmla="*/ 1362075 w 2171700"/>
              <a:gd name="connsiteY11" fmla="*/ 485775 h 1771650"/>
              <a:gd name="connsiteX12" fmla="*/ 1428750 w 2171700"/>
              <a:gd name="connsiteY12" fmla="*/ 371475 h 1771650"/>
              <a:gd name="connsiteX13" fmla="*/ 1438275 w 2171700"/>
              <a:gd name="connsiteY13" fmla="*/ 342900 h 1771650"/>
              <a:gd name="connsiteX14" fmla="*/ 1476375 w 2171700"/>
              <a:gd name="connsiteY14" fmla="*/ 285750 h 1771650"/>
              <a:gd name="connsiteX15" fmla="*/ 1514475 w 2171700"/>
              <a:gd name="connsiteY15" fmla="*/ 228600 h 1771650"/>
              <a:gd name="connsiteX16" fmla="*/ 1533525 w 2171700"/>
              <a:gd name="connsiteY16" fmla="*/ 180975 h 1771650"/>
              <a:gd name="connsiteX17" fmla="*/ 1571625 w 2171700"/>
              <a:gd name="connsiteY17" fmla="*/ 85725 h 1771650"/>
              <a:gd name="connsiteX18" fmla="*/ 1581150 w 2171700"/>
              <a:gd name="connsiteY18" fmla="*/ 47625 h 1771650"/>
              <a:gd name="connsiteX19" fmla="*/ 1581150 w 2171700"/>
              <a:gd name="connsiteY19" fmla="*/ 0 h 1771650"/>
              <a:gd name="connsiteX20" fmla="*/ 2171700 w 2171700"/>
              <a:gd name="connsiteY20"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685800 w 2171700"/>
              <a:gd name="connsiteY8" fmla="*/ 1085850 h 1771650"/>
              <a:gd name="connsiteX9" fmla="*/ 990600 w 2171700"/>
              <a:gd name="connsiteY9" fmla="*/ 790575 h 1771650"/>
              <a:gd name="connsiteX10" fmla="*/ 1276350 w 2171700"/>
              <a:gd name="connsiteY10" fmla="*/ 561975 h 1771650"/>
              <a:gd name="connsiteX11" fmla="*/ 1362075 w 2171700"/>
              <a:gd name="connsiteY11" fmla="*/ 485775 h 1771650"/>
              <a:gd name="connsiteX12" fmla="*/ 1428750 w 2171700"/>
              <a:gd name="connsiteY12" fmla="*/ 371475 h 1771650"/>
              <a:gd name="connsiteX13" fmla="*/ 1438275 w 2171700"/>
              <a:gd name="connsiteY13" fmla="*/ 342900 h 1771650"/>
              <a:gd name="connsiteX14" fmla="*/ 1476375 w 2171700"/>
              <a:gd name="connsiteY14" fmla="*/ 285750 h 1771650"/>
              <a:gd name="connsiteX15" fmla="*/ 1533525 w 2171700"/>
              <a:gd name="connsiteY15" fmla="*/ 180975 h 1771650"/>
              <a:gd name="connsiteX16" fmla="*/ 1571625 w 2171700"/>
              <a:gd name="connsiteY16" fmla="*/ 85725 h 1771650"/>
              <a:gd name="connsiteX17" fmla="*/ 1581150 w 2171700"/>
              <a:gd name="connsiteY17" fmla="*/ 47625 h 1771650"/>
              <a:gd name="connsiteX18" fmla="*/ 1581150 w 2171700"/>
              <a:gd name="connsiteY18" fmla="*/ 0 h 1771650"/>
              <a:gd name="connsiteX19" fmla="*/ 2171700 w 2171700"/>
              <a:gd name="connsiteY19"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685800 w 2171700"/>
              <a:gd name="connsiteY8" fmla="*/ 1085850 h 1771650"/>
              <a:gd name="connsiteX9" fmla="*/ 990600 w 2171700"/>
              <a:gd name="connsiteY9" fmla="*/ 790575 h 1771650"/>
              <a:gd name="connsiteX10" fmla="*/ 1276350 w 2171700"/>
              <a:gd name="connsiteY10" fmla="*/ 561975 h 1771650"/>
              <a:gd name="connsiteX11" fmla="*/ 1362075 w 2171700"/>
              <a:gd name="connsiteY11" fmla="*/ 485775 h 1771650"/>
              <a:gd name="connsiteX12" fmla="*/ 1428750 w 2171700"/>
              <a:gd name="connsiteY12" fmla="*/ 371475 h 1771650"/>
              <a:gd name="connsiteX13" fmla="*/ 1438275 w 2171700"/>
              <a:gd name="connsiteY13" fmla="*/ 342900 h 1771650"/>
              <a:gd name="connsiteX14" fmla="*/ 1533525 w 2171700"/>
              <a:gd name="connsiteY14" fmla="*/ 180975 h 1771650"/>
              <a:gd name="connsiteX15" fmla="*/ 1571625 w 2171700"/>
              <a:gd name="connsiteY15" fmla="*/ 85725 h 1771650"/>
              <a:gd name="connsiteX16" fmla="*/ 1581150 w 2171700"/>
              <a:gd name="connsiteY16" fmla="*/ 47625 h 1771650"/>
              <a:gd name="connsiteX17" fmla="*/ 1581150 w 2171700"/>
              <a:gd name="connsiteY17" fmla="*/ 0 h 1771650"/>
              <a:gd name="connsiteX18" fmla="*/ 2171700 w 2171700"/>
              <a:gd name="connsiteY18"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685800 w 2171700"/>
              <a:gd name="connsiteY8" fmla="*/ 1085850 h 1771650"/>
              <a:gd name="connsiteX9" fmla="*/ 990600 w 2171700"/>
              <a:gd name="connsiteY9" fmla="*/ 790575 h 1771650"/>
              <a:gd name="connsiteX10" fmla="*/ 1276350 w 2171700"/>
              <a:gd name="connsiteY10" fmla="*/ 561975 h 1771650"/>
              <a:gd name="connsiteX11" fmla="*/ 1362075 w 2171700"/>
              <a:gd name="connsiteY11" fmla="*/ 485775 h 1771650"/>
              <a:gd name="connsiteX12" fmla="*/ 1428750 w 2171700"/>
              <a:gd name="connsiteY12" fmla="*/ 371475 h 1771650"/>
              <a:gd name="connsiteX13" fmla="*/ 1533525 w 2171700"/>
              <a:gd name="connsiteY13" fmla="*/ 180975 h 1771650"/>
              <a:gd name="connsiteX14" fmla="*/ 1571625 w 2171700"/>
              <a:gd name="connsiteY14" fmla="*/ 85725 h 1771650"/>
              <a:gd name="connsiteX15" fmla="*/ 1581150 w 2171700"/>
              <a:gd name="connsiteY15" fmla="*/ 47625 h 1771650"/>
              <a:gd name="connsiteX16" fmla="*/ 1581150 w 2171700"/>
              <a:gd name="connsiteY16" fmla="*/ 0 h 1771650"/>
              <a:gd name="connsiteX17" fmla="*/ 2171700 w 2171700"/>
              <a:gd name="connsiteY17"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685800 w 2171700"/>
              <a:gd name="connsiteY8" fmla="*/ 1085850 h 1771650"/>
              <a:gd name="connsiteX9" fmla="*/ 990600 w 2171700"/>
              <a:gd name="connsiteY9" fmla="*/ 790575 h 1771650"/>
              <a:gd name="connsiteX10" fmla="*/ 1276350 w 2171700"/>
              <a:gd name="connsiteY10" fmla="*/ 561975 h 1771650"/>
              <a:gd name="connsiteX11" fmla="*/ 1362075 w 2171700"/>
              <a:gd name="connsiteY11" fmla="*/ 485775 h 1771650"/>
              <a:gd name="connsiteX12" fmla="*/ 1533525 w 2171700"/>
              <a:gd name="connsiteY12" fmla="*/ 180975 h 1771650"/>
              <a:gd name="connsiteX13" fmla="*/ 1571625 w 2171700"/>
              <a:gd name="connsiteY13" fmla="*/ 85725 h 1771650"/>
              <a:gd name="connsiteX14" fmla="*/ 1581150 w 2171700"/>
              <a:gd name="connsiteY14" fmla="*/ 47625 h 1771650"/>
              <a:gd name="connsiteX15" fmla="*/ 1581150 w 2171700"/>
              <a:gd name="connsiteY15" fmla="*/ 0 h 1771650"/>
              <a:gd name="connsiteX16" fmla="*/ 2171700 w 2171700"/>
              <a:gd name="connsiteY16"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628650 w 2171700"/>
              <a:gd name="connsiteY7" fmla="*/ 1171575 h 1771650"/>
              <a:gd name="connsiteX8" fmla="*/ 990600 w 2171700"/>
              <a:gd name="connsiteY8" fmla="*/ 790575 h 1771650"/>
              <a:gd name="connsiteX9" fmla="*/ 1276350 w 2171700"/>
              <a:gd name="connsiteY9" fmla="*/ 561975 h 1771650"/>
              <a:gd name="connsiteX10" fmla="*/ 1362075 w 2171700"/>
              <a:gd name="connsiteY10" fmla="*/ 485775 h 1771650"/>
              <a:gd name="connsiteX11" fmla="*/ 1533525 w 2171700"/>
              <a:gd name="connsiteY11" fmla="*/ 180975 h 1771650"/>
              <a:gd name="connsiteX12" fmla="*/ 1571625 w 2171700"/>
              <a:gd name="connsiteY12" fmla="*/ 85725 h 1771650"/>
              <a:gd name="connsiteX13" fmla="*/ 1581150 w 2171700"/>
              <a:gd name="connsiteY13" fmla="*/ 47625 h 1771650"/>
              <a:gd name="connsiteX14" fmla="*/ 1581150 w 2171700"/>
              <a:gd name="connsiteY14" fmla="*/ 0 h 1771650"/>
              <a:gd name="connsiteX15" fmla="*/ 2171700 w 2171700"/>
              <a:gd name="connsiteY15"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476250 w 2171700"/>
              <a:gd name="connsiteY6" fmla="*/ 1323975 h 1771650"/>
              <a:gd name="connsiteX7" fmla="*/ 990600 w 2171700"/>
              <a:gd name="connsiteY7" fmla="*/ 790575 h 1771650"/>
              <a:gd name="connsiteX8" fmla="*/ 1276350 w 2171700"/>
              <a:gd name="connsiteY8" fmla="*/ 561975 h 1771650"/>
              <a:gd name="connsiteX9" fmla="*/ 1362075 w 2171700"/>
              <a:gd name="connsiteY9" fmla="*/ 485775 h 1771650"/>
              <a:gd name="connsiteX10" fmla="*/ 1533525 w 2171700"/>
              <a:gd name="connsiteY10" fmla="*/ 180975 h 1771650"/>
              <a:gd name="connsiteX11" fmla="*/ 1571625 w 2171700"/>
              <a:gd name="connsiteY11" fmla="*/ 85725 h 1771650"/>
              <a:gd name="connsiteX12" fmla="*/ 1581150 w 2171700"/>
              <a:gd name="connsiteY12" fmla="*/ 47625 h 1771650"/>
              <a:gd name="connsiteX13" fmla="*/ 1581150 w 2171700"/>
              <a:gd name="connsiteY13" fmla="*/ 0 h 1771650"/>
              <a:gd name="connsiteX14" fmla="*/ 2171700 w 2171700"/>
              <a:gd name="connsiteY14"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323850 w 2171700"/>
              <a:gd name="connsiteY5" fmla="*/ 1495425 h 1771650"/>
              <a:gd name="connsiteX6" fmla="*/ 990600 w 2171700"/>
              <a:gd name="connsiteY6" fmla="*/ 790575 h 1771650"/>
              <a:gd name="connsiteX7" fmla="*/ 1276350 w 2171700"/>
              <a:gd name="connsiteY7" fmla="*/ 561975 h 1771650"/>
              <a:gd name="connsiteX8" fmla="*/ 1362075 w 2171700"/>
              <a:gd name="connsiteY8" fmla="*/ 485775 h 1771650"/>
              <a:gd name="connsiteX9" fmla="*/ 1533525 w 2171700"/>
              <a:gd name="connsiteY9" fmla="*/ 180975 h 1771650"/>
              <a:gd name="connsiteX10" fmla="*/ 1571625 w 2171700"/>
              <a:gd name="connsiteY10" fmla="*/ 85725 h 1771650"/>
              <a:gd name="connsiteX11" fmla="*/ 1581150 w 2171700"/>
              <a:gd name="connsiteY11" fmla="*/ 47625 h 1771650"/>
              <a:gd name="connsiteX12" fmla="*/ 1581150 w 2171700"/>
              <a:gd name="connsiteY12" fmla="*/ 0 h 1771650"/>
              <a:gd name="connsiteX13" fmla="*/ 2171700 w 2171700"/>
              <a:gd name="connsiteY13"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219075 w 2171700"/>
              <a:gd name="connsiteY4" fmla="*/ 1581150 h 1771650"/>
              <a:gd name="connsiteX5" fmla="*/ 990600 w 2171700"/>
              <a:gd name="connsiteY5" fmla="*/ 790575 h 1771650"/>
              <a:gd name="connsiteX6" fmla="*/ 1276350 w 2171700"/>
              <a:gd name="connsiteY6" fmla="*/ 561975 h 1771650"/>
              <a:gd name="connsiteX7" fmla="*/ 1362075 w 2171700"/>
              <a:gd name="connsiteY7" fmla="*/ 485775 h 1771650"/>
              <a:gd name="connsiteX8" fmla="*/ 1533525 w 2171700"/>
              <a:gd name="connsiteY8" fmla="*/ 180975 h 1771650"/>
              <a:gd name="connsiteX9" fmla="*/ 1571625 w 2171700"/>
              <a:gd name="connsiteY9" fmla="*/ 85725 h 1771650"/>
              <a:gd name="connsiteX10" fmla="*/ 1581150 w 2171700"/>
              <a:gd name="connsiteY10" fmla="*/ 47625 h 1771650"/>
              <a:gd name="connsiteX11" fmla="*/ 1581150 w 2171700"/>
              <a:gd name="connsiteY11" fmla="*/ 0 h 1771650"/>
              <a:gd name="connsiteX12" fmla="*/ 2171700 w 2171700"/>
              <a:gd name="connsiteY12" fmla="*/ 619125 h 1771650"/>
              <a:gd name="connsiteX0" fmla="*/ 0 w 2171700"/>
              <a:gd name="connsiteY0" fmla="*/ 1771650 h 1771650"/>
              <a:gd name="connsiteX1" fmla="*/ 0 w 2171700"/>
              <a:gd name="connsiteY1" fmla="*/ 1771650 h 1771650"/>
              <a:gd name="connsiteX2" fmla="*/ 85725 w 2171700"/>
              <a:gd name="connsiteY2" fmla="*/ 1695450 h 1771650"/>
              <a:gd name="connsiteX3" fmla="*/ 161925 w 2171700"/>
              <a:gd name="connsiteY3" fmla="*/ 1638300 h 1771650"/>
              <a:gd name="connsiteX4" fmla="*/ 990600 w 2171700"/>
              <a:gd name="connsiteY4" fmla="*/ 790575 h 1771650"/>
              <a:gd name="connsiteX5" fmla="*/ 1276350 w 2171700"/>
              <a:gd name="connsiteY5" fmla="*/ 561975 h 1771650"/>
              <a:gd name="connsiteX6" fmla="*/ 1362075 w 2171700"/>
              <a:gd name="connsiteY6" fmla="*/ 485775 h 1771650"/>
              <a:gd name="connsiteX7" fmla="*/ 1533525 w 2171700"/>
              <a:gd name="connsiteY7" fmla="*/ 180975 h 1771650"/>
              <a:gd name="connsiteX8" fmla="*/ 1571625 w 2171700"/>
              <a:gd name="connsiteY8" fmla="*/ 85725 h 1771650"/>
              <a:gd name="connsiteX9" fmla="*/ 1581150 w 2171700"/>
              <a:gd name="connsiteY9" fmla="*/ 47625 h 1771650"/>
              <a:gd name="connsiteX10" fmla="*/ 1581150 w 2171700"/>
              <a:gd name="connsiteY10" fmla="*/ 0 h 1771650"/>
              <a:gd name="connsiteX11" fmla="*/ 2171700 w 2171700"/>
              <a:gd name="connsiteY11" fmla="*/ 619125 h 1771650"/>
              <a:gd name="connsiteX0" fmla="*/ 8650 w 2180350"/>
              <a:gd name="connsiteY0" fmla="*/ 1771650 h 1786153"/>
              <a:gd name="connsiteX1" fmla="*/ 8650 w 2180350"/>
              <a:gd name="connsiteY1" fmla="*/ 1771650 h 1786153"/>
              <a:gd name="connsiteX2" fmla="*/ 94375 w 2180350"/>
              <a:gd name="connsiteY2" fmla="*/ 1695450 h 1786153"/>
              <a:gd name="connsiteX3" fmla="*/ 999250 w 2180350"/>
              <a:gd name="connsiteY3" fmla="*/ 790575 h 1786153"/>
              <a:gd name="connsiteX4" fmla="*/ 1285000 w 2180350"/>
              <a:gd name="connsiteY4" fmla="*/ 561975 h 1786153"/>
              <a:gd name="connsiteX5" fmla="*/ 1370725 w 2180350"/>
              <a:gd name="connsiteY5" fmla="*/ 485775 h 1786153"/>
              <a:gd name="connsiteX6" fmla="*/ 1542175 w 2180350"/>
              <a:gd name="connsiteY6" fmla="*/ 180975 h 1786153"/>
              <a:gd name="connsiteX7" fmla="*/ 1580275 w 2180350"/>
              <a:gd name="connsiteY7" fmla="*/ 85725 h 1786153"/>
              <a:gd name="connsiteX8" fmla="*/ 1589800 w 2180350"/>
              <a:gd name="connsiteY8" fmla="*/ 47625 h 1786153"/>
              <a:gd name="connsiteX9" fmla="*/ 1589800 w 2180350"/>
              <a:gd name="connsiteY9" fmla="*/ 0 h 1786153"/>
              <a:gd name="connsiteX10" fmla="*/ 2180350 w 2180350"/>
              <a:gd name="connsiteY10" fmla="*/ 619125 h 1786153"/>
              <a:gd name="connsiteX0" fmla="*/ 0 w 2171700"/>
              <a:gd name="connsiteY0" fmla="*/ 1771650 h 1771650"/>
              <a:gd name="connsiteX1" fmla="*/ 0 w 2171700"/>
              <a:gd name="connsiteY1" fmla="*/ 1771650 h 1771650"/>
              <a:gd name="connsiteX2" fmla="*/ 990600 w 2171700"/>
              <a:gd name="connsiteY2" fmla="*/ 790575 h 1771650"/>
              <a:gd name="connsiteX3" fmla="*/ 1276350 w 2171700"/>
              <a:gd name="connsiteY3" fmla="*/ 561975 h 1771650"/>
              <a:gd name="connsiteX4" fmla="*/ 1362075 w 2171700"/>
              <a:gd name="connsiteY4" fmla="*/ 485775 h 1771650"/>
              <a:gd name="connsiteX5" fmla="*/ 1533525 w 2171700"/>
              <a:gd name="connsiteY5" fmla="*/ 180975 h 1771650"/>
              <a:gd name="connsiteX6" fmla="*/ 1571625 w 2171700"/>
              <a:gd name="connsiteY6" fmla="*/ 85725 h 1771650"/>
              <a:gd name="connsiteX7" fmla="*/ 1581150 w 2171700"/>
              <a:gd name="connsiteY7" fmla="*/ 47625 h 1771650"/>
              <a:gd name="connsiteX8" fmla="*/ 1581150 w 2171700"/>
              <a:gd name="connsiteY8" fmla="*/ 0 h 1771650"/>
              <a:gd name="connsiteX9" fmla="*/ 2171700 w 2171700"/>
              <a:gd name="connsiteY9" fmla="*/ 619125 h 1771650"/>
              <a:gd name="connsiteX0" fmla="*/ 0 w 2171700"/>
              <a:gd name="connsiteY0" fmla="*/ 1771650 h 1771650"/>
              <a:gd name="connsiteX1" fmla="*/ 0 w 2171700"/>
              <a:gd name="connsiteY1" fmla="*/ 1771650 h 1771650"/>
              <a:gd name="connsiteX2" fmla="*/ 990600 w 2171700"/>
              <a:gd name="connsiteY2" fmla="*/ 790575 h 1771650"/>
              <a:gd name="connsiteX3" fmla="*/ 1362075 w 2171700"/>
              <a:gd name="connsiteY3" fmla="*/ 485775 h 1771650"/>
              <a:gd name="connsiteX4" fmla="*/ 1533525 w 2171700"/>
              <a:gd name="connsiteY4" fmla="*/ 180975 h 1771650"/>
              <a:gd name="connsiteX5" fmla="*/ 1571625 w 2171700"/>
              <a:gd name="connsiteY5" fmla="*/ 85725 h 1771650"/>
              <a:gd name="connsiteX6" fmla="*/ 1581150 w 2171700"/>
              <a:gd name="connsiteY6" fmla="*/ 47625 h 1771650"/>
              <a:gd name="connsiteX7" fmla="*/ 1581150 w 2171700"/>
              <a:gd name="connsiteY7" fmla="*/ 0 h 1771650"/>
              <a:gd name="connsiteX8" fmla="*/ 2171700 w 2171700"/>
              <a:gd name="connsiteY8" fmla="*/ 619125 h 1771650"/>
              <a:gd name="connsiteX0" fmla="*/ 0 w 1581929"/>
              <a:gd name="connsiteY0" fmla="*/ 1771650 h 1771650"/>
              <a:gd name="connsiteX1" fmla="*/ 0 w 1581929"/>
              <a:gd name="connsiteY1" fmla="*/ 1771650 h 1771650"/>
              <a:gd name="connsiteX2" fmla="*/ 990600 w 1581929"/>
              <a:gd name="connsiteY2" fmla="*/ 790575 h 1771650"/>
              <a:gd name="connsiteX3" fmla="*/ 1362075 w 1581929"/>
              <a:gd name="connsiteY3" fmla="*/ 485775 h 1771650"/>
              <a:gd name="connsiteX4" fmla="*/ 1533525 w 1581929"/>
              <a:gd name="connsiteY4" fmla="*/ 180975 h 1771650"/>
              <a:gd name="connsiteX5" fmla="*/ 1571625 w 1581929"/>
              <a:gd name="connsiteY5" fmla="*/ 85725 h 1771650"/>
              <a:gd name="connsiteX6" fmla="*/ 1581150 w 1581929"/>
              <a:gd name="connsiteY6" fmla="*/ 47625 h 1771650"/>
              <a:gd name="connsiteX7" fmla="*/ 1581150 w 1581929"/>
              <a:gd name="connsiteY7" fmla="*/ 0 h 1771650"/>
              <a:gd name="connsiteX0" fmla="*/ 0 w 1581150"/>
              <a:gd name="connsiteY0" fmla="*/ 1771650 h 1771650"/>
              <a:gd name="connsiteX1" fmla="*/ 0 w 1581150"/>
              <a:gd name="connsiteY1" fmla="*/ 1771650 h 1771650"/>
              <a:gd name="connsiteX2" fmla="*/ 990600 w 1581150"/>
              <a:gd name="connsiteY2" fmla="*/ 790575 h 1771650"/>
              <a:gd name="connsiteX3" fmla="*/ 1362075 w 1581150"/>
              <a:gd name="connsiteY3" fmla="*/ 485775 h 1771650"/>
              <a:gd name="connsiteX4" fmla="*/ 1533525 w 1581150"/>
              <a:gd name="connsiteY4" fmla="*/ 180975 h 1771650"/>
              <a:gd name="connsiteX5" fmla="*/ 1571625 w 1581150"/>
              <a:gd name="connsiteY5" fmla="*/ 85725 h 1771650"/>
              <a:gd name="connsiteX6" fmla="*/ 1581150 w 1581150"/>
              <a:gd name="connsiteY6" fmla="*/ 0 h 1771650"/>
              <a:gd name="connsiteX0" fmla="*/ 0 w 1581150"/>
              <a:gd name="connsiteY0" fmla="*/ 1771650 h 1771650"/>
              <a:gd name="connsiteX1" fmla="*/ 0 w 1581150"/>
              <a:gd name="connsiteY1" fmla="*/ 1771650 h 1771650"/>
              <a:gd name="connsiteX2" fmla="*/ 990600 w 1581150"/>
              <a:gd name="connsiteY2" fmla="*/ 790575 h 1771650"/>
              <a:gd name="connsiteX3" fmla="*/ 1362075 w 1581150"/>
              <a:gd name="connsiteY3" fmla="*/ 485775 h 1771650"/>
              <a:gd name="connsiteX4" fmla="*/ 1533525 w 1581150"/>
              <a:gd name="connsiteY4" fmla="*/ 180975 h 1771650"/>
              <a:gd name="connsiteX5" fmla="*/ 1581150 w 1581150"/>
              <a:gd name="connsiteY5" fmla="*/ 0 h 1771650"/>
              <a:gd name="connsiteX0" fmla="*/ 0 w 1581150"/>
              <a:gd name="connsiteY0" fmla="*/ 1771650 h 1771650"/>
              <a:gd name="connsiteX1" fmla="*/ 0 w 1581150"/>
              <a:gd name="connsiteY1" fmla="*/ 1771650 h 1771650"/>
              <a:gd name="connsiteX2" fmla="*/ 990600 w 1581150"/>
              <a:gd name="connsiteY2" fmla="*/ 790575 h 1771650"/>
              <a:gd name="connsiteX3" fmla="*/ 1362075 w 1581150"/>
              <a:gd name="connsiteY3" fmla="*/ 485775 h 1771650"/>
              <a:gd name="connsiteX4" fmla="*/ 1581150 w 1581150"/>
              <a:gd name="connsiteY4" fmla="*/ 0 h 1771650"/>
              <a:gd name="connsiteX0" fmla="*/ 0 w 1581150"/>
              <a:gd name="connsiteY0" fmla="*/ 1771650 h 1771650"/>
              <a:gd name="connsiteX1" fmla="*/ 0 w 1581150"/>
              <a:gd name="connsiteY1" fmla="*/ 1771650 h 1771650"/>
              <a:gd name="connsiteX2" fmla="*/ 990600 w 1581150"/>
              <a:gd name="connsiteY2" fmla="*/ 790575 h 1771650"/>
              <a:gd name="connsiteX3" fmla="*/ 1581150 w 1581150"/>
              <a:gd name="connsiteY3" fmla="*/ 0 h 1771650"/>
              <a:gd name="connsiteX0" fmla="*/ 0 w 1581150"/>
              <a:gd name="connsiteY0" fmla="*/ 1771650 h 1771650"/>
              <a:gd name="connsiteX1" fmla="*/ 0 w 1581150"/>
              <a:gd name="connsiteY1" fmla="*/ 1771650 h 1771650"/>
              <a:gd name="connsiteX2" fmla="*/ 1581150 w 1581150"/>
              <a:gd name="connsiteY2" fmla="*/ 0 h 1771650"/>
              <a:gd name="connsiteX0" fmla="*/ 0 w 1581150"/>
              <a:gd name="connsiteY0" fmla="*/ 1771650 h 1771650"/>
              <a:gd name="connsiteX1" fmla="*/ 0 w 1581150"/>
              <a:gd name="connsiteY1" fmla="*/ 1771650 h 1771650"/>
              <a:gd name="connsiteX2" fmla="*/ 1171576 w 1581150"/>
              <a:gd name="connsiteY2" fmla="*/ 1076325 h 1771650"/>
              <a:gd name="connsiteX3" fmla="*/ 1581150 w 1581150"/>
              <a:gd name="connsiteY3" fmla="*/ 0 h 1771650"/>
              <a:gd name="connsiteX0" fmla="*/ 0 w 1581150"/>
              <a:gd name="connsiteY0" fmla="*/ 1771650 h 1771650"/>
              <a:gd name="connsiteX1" fmla="*/ 0 w 1581150"/>
              <a:gd name="connsiteY1" fmla="*/ 1771650 h 1771650"/>
              <a:gd name="connsiteX2" fmla="*/ 1171576 w 1581150"/>
              <a:gd name="connsiteY2" fmla="*/ 1076325 h 1771650"/>
              <a:gd name="connsiteX3" fmla="*/ 1581150 w 1581150"/>
              <a:gd name="connsiteY3" fmla="*/ 0 h 1771650"/>
              <a:gd name="connsiteX0" fmla="*/ 0 w 1581150"/>
              <a:gd name="connsiteY0" fmla="*/ 1771650 h 1771650"/>
              <a:gd name="connsiteX1" fmla="*/ 0 w 1581150"/>
              <a:gd name="connsiteY1" fmla="*/ 1771650 h 1771650"/>
              <a:gd name="connsiteX2" fmla="*/ 1581150 w 1581150"/>
              <a:gd name="connsiteY2" fmla="*/ 0 h 1771650"/>
              <a:gd name="connsiteX0" fmla="*/ 0 w 1581150"/>
              <a:gd name="connsiteY0" fmla="*/ 1771650 h 1771650"/>
              <a:gd name="connsiteX1" fmla="*/ 0 w 1581150"/>
              <a:gd name="connsiteY1" fmla="*/ 1771650 h 1771650"/>
              <a:gd name="connsiteX2" fmla="*/ 1581150 w 1581150"/>
              <a:gd name="connsiteY2" fmla="*/ 0 h 1771650"/>
              <a:gd name="connsiteX0" fmla="*/ 0 w 1581150"/>
              <a:gd name="connsiteY0" fmla="*/ 1771650 h 1771650"/>
              <a:gd name="connsiteX1" fmla="*/ 790575 w 1581150"/>
              <a:gd name="connsiteY1" fmla="*/ 1704975 h 1771650"/>
              <a:gd name="connsiteX2" fmla="*/ 1581150 w 1581150"/>
              <a:gd name="connsiteY2" fmla="*/ 0 h 1771650"/>
              <a:gd name="connsiteX0" fmla="*/ 0 w 790575"/>
              <a:gd name="connsiteY0" fmla="*/ 1704975 h 1704975"/>
              <a:gd name="connsiteX1" fmla="*/ 790575 w 790575"/>
              <a:gd name="connsiteY1" fmla="*/ 0 h 1704975"/>
              <a:gd name="connsiteX0" fmla="*/ 0 w 1333500"/>
              <a:gd name="connsiteY0" fmla="*/ 1685925 h 1685925"/>
              <a:gd name="connsiteX1" fmla="*/ 1333500 w 1333500"/>
              <a:gd name="connsiteY1" fmla="*/ 0 h 1685925"/>
              <a:gd name="connsiteX0" fmla="*/ 0 w 1333500"/>
              <a:gd name="connsiteY0" fmla="*/ 1685925 h 1685925"/>
              <a:gd name="connsiteX1" fmla="*/ 1333500 w 1333500"/>
              <a:gd name="connsiteY1" fmla="*/ 0 h 1685925"/>
              <a:gd name="connsiteX0" fmla="*/ 3477059 w 3584904"/>
              <a:gd name="connsiteY0" fmla="*/ 3792310 h 3792310"/>
              <a:gd name="connsiteX1" fmla="*/ 9959 w 3584904"/>
              <a:gd name="connsiteY1" fmla="*/ 0 h 3792310"/>
              <a:gd name="connsiteX0" fmla="*/ 3477196 w 3571280"/>
              <a:gd name="connsiteY0" fmla="*/ 3792310 h 3809962"/>
              <a:gd name="connsiteX1" fmla="*/ 10096 w 3571280"/>
              <a:gd name="connsiteY1" fmla="*/ 0 h 3809962"/>
              <a:gd name="connsiteX0" fmla="*/ 0 w 1153886"/>
              <a:gd name="connsiteY0" fmla="*/ 167367 h 534902"/>
              <a:gd name="connsiteX1" fmla="*/ 1153886 w 1153886"/>
              <a:gd name="connsiteY1" fmla="*/ 0 h 534902"/>
              <a:gd name="connsiteX0" fmla="*/ 0 w 1306286"/>
              <a:gd name="connsiteY0" fmla="*/ 62592 h 494190"/>
              <a:gd name="connsiteX1" fmla="*/ 1306286 w 1306286"/>
              <a:gd name="connsiteY1" fmla="*/ 0 h 494190"/>
              <a:gd name="connsiteX0" fmla="*/ 0 w 1306286"/>
              <a:gd name="connsiteY0" fmla="*/ 62592 h 520226"/>
              <a:gd name="connsiteX1" fmla="*/ 1306286 w 1306286"/>
              <a:gd name="connsiteY1" fmla="*/ 0 h 520226"/>
              <a:gd name="connsiteX0" fmla="*/ 0 w 1215799"/>
              <a:gd name="connsiteY0" fmla="*/ 38780 h 511097"/>
              <a:gd name="connsiteX1" fmla="*/ 1215799 w 1215799"/>
              <a:gd name="connsiteY1" fmla="*/ 0 h 511097"/>
              <a:gd name="connsiteX0" fmla="*/ 0 w 1087211"/>
              <a:gd name="connsiteY0" fmla="*/ 24492 h 505746"/>
              <a:gd name="connsiteX1" fmla="*/ 1087211 w 1087211"/>
              <a:gd name="connsiteY1" fmla="*/ 0 h 505746"/>
              <a:gd name="connsiteX0" fmla="*/ 0 w 1087211"/>
              <a:gd name="connsiteY0" fmla="*/ 24492 h 319830"/>
              <a:gd name="connsiteX1" fmla="*/ 1087211 w 1087211"/>
              <a:gd name="connsiteY1" fmla="*/ 0 h 319830"/>
              <a:gd name="connsiteX0" fmla="*/ 0 w 1087211"/>
              <a:gd name="connsiteY0" fmla="*/ 24492 h 353919"/>
              <a:gd name="connsiteX1" fmla="*/ 1087211 w 1087211"/>
              <a:gd name="connsiteY1" fmla="*/ 0 h 353919"/>
              <a:gd name="connsiteX0" fmla="*/ 0 w 1058636"/>
              <a:gd name="connsiteY0" fmla="*/ 0 h 353106"/>
              <a:gd name="connsiteX1" fmla="*/ 1058636 w 1058636"/>
              <a:gd name="connsiteY1" fmla="*/ 23133 h 353106"/>
              <a:gd name="connsiteX0" fmla="*/ 0 w 1020536"/>
              <a:gd name="connsiteY0" fmla="*/ 0 h 353106"/>
              <a:gd name="connsiteX1" fmla="*/ 1020536 w 1020536"/>
              <a:gd name="connsiteY1" fmla="*/ 23133 h 353106"/>
              <a:gd name="connsiteX0" fmla="*/ 0 w 1021349"/>
              <a:gd name="connsiteY0" fmla="*/ 0 h 380922"/>
              <a:gd name="connsiteX1" fmla="*/ 1020536 w 1021349"/>
              <a:gd name="connsiteY1" fmla="*/ 23133 h 380922"/>
              <a:gd name="connsiteX0" fmla="*/ 0 w 1020536"/>
              <a:gd name="connsiteY0" fmla="*/ 0 h 358601"/>
              <a:gd name="connsiteX1" fmla="*/ 1020536 w 1020536"/>
              <a:gd name="connsiteY1" fmla="*/ 23133 h 358601"/>
              <a:gd name="connsiteX0" fmla="*/ 0 w 1020536"/>
              <a:gd name="connsiteY0" fmla="*/ 0 h 284344"/>
              <a:gd name="connsiteX1" fmla="*/ 1020536 w 1020536"/>
              <a:gd name="connsiteY1" fmla="*/ 23133 h 284344"/>
              <a:gd name="connsiteX0" fmla="*/ 0 w 1106261"/>
              <a:gd name="connsiteY0" fmla="*/ 38780 h 298558"/>
              <a:gd name="connsiteX1" fmla="*/ 1106261 w 1106261"/>
              <a:gd name="connsiteY1" fmla="*/ 0 h 298558"/>
              <a:gd name="connsiteX0" fmla="*/ 0 w 1106261"/>
              <a:gd name="connsiteY0" fmla="*/ 38780 h 296524"/>
              <a:gd name="connsiteX1" fmla="*/ 1106261 w 1106261"/>
              <a:gd name="connsiteY1" fmla="*/ 0 h 296524"/>
              <a:gd name="connsiteX0" fmla="*/ 0 w 1106261"/>
              <a:gd name="connsiteY0" fmla="*/ 38780 h 308751"/>
              <a:gd name="connsiteX1" fmla="*/ 1106261 w 1106261"/>
              <a:gd name="connsiteY1" fmla="*/ 0 h 308751"/>
              <a:gd name="connsiteX0" fmla="*/ 0 w 1106261"/>
              <a:gd name="connsiteY0" fmla="*/ 38780 h 312838"/>
              <a:gd name="connsiteX1" fmla="*/ 1106261 w 1106261"/>
              <a:gd name="connsiteY1" fmla="*/ 0 h 312838"/>
              <a:gd name="connsiteX0" fmla="*/ 0 w 1106261"/>
              <a:gd name="connsiteY0" fmla="*/ 38780 h 377951"/>
              <a:gd name="connsiteX1" fmla="*/ 1106261 w 1106261"/>
              <a:gd name="connsiteY1" fmla="*/ 0 h 377951"/>
              <a:gd name="connsiteX0" fmla="*/ 0 w 1106261"/>
              <a:gd name="connsiteY0" fmla="*/ 38780 h 420331"/>
              <a:gd name="connsiteX1" fmla="*/ 1106261 w 1106261"/>
              <a:gd name="connsiteY1" fmla="*/ 0 h 420331"/>
              <a:gd name="connsiteX0" fmla="*/ 0 w 1088677"/>
              <a:gd name="connsiteY0" fmla="*/ 0 h 467266"/>
              <a:gd name="connsiteX1" fmla="*/ 1088677 w 1088677"/>
              <a:gd name="connsiteY1" fmla="*/ 137067 h 467266"/>
              <a:gd name="connsiteX0" fmla="*/ 0 w 965584"/>
              <a:gd name="connsiteY0" fmla="*/ 0 h 477038"/>
              <a:gd name="connsiteX1" fmla="*/ 965584 w 965584"/>
              <a:gd name="connsiteY1" fmla="*/ 154652 h 477038"/>
              <a:gd name="connsiteX0" fmla="*/ 0 w 965584"/>
              <a:gd name="connsiteY0" fmla="*/ 0 h 462932"/>
              <a:gd name="connsiteX1" fmla="*/ 965584 w 965584"/>
              <a:gd name="connsiteY1" fmla="*/ 154652 h 462932"/>
              <a:gd name="connsiteX0" fmla="*/ 0 w 983169"/>
              <a:gd name="connsiteY0" fmla="*/ 0 h 453351"/>
              <a:gd name="connsiteX1" fmla="*/ 983169 w 983169"/>
              <a:gd name="connsiteY1" fmla="*/ 137067 h 453351"/>
            </a:gdLst>
            <a:ahLst/>
            <a:cxnLst>
              <a:cxn ang="0">
                <a:pos x="connsiteX0" y="connsiteY0"/>
              </a:cxn>
              <a:cxn ang="0">
                <a:pos x="connsiteX1" y="connsiteY1"/>
              </a:cxn>
            </a:cxnLst>
            <a:rect l="l" t="t" r="r" b="b"/>
            <a:pathLst>
              <a:path w="983169" h="453351">
                <a:moveTo>
                  <a:pt x="0" y="0"/>
                </a:moveTo>
                <a:cubicBezTo>
                  <a:pt x="319959" y="596725"/>
                  <a:pt x="833456" y="563861"/>
                  <a:pt x="983169" y="137067"/>
                </a:cubicBezTo>
              </a:path>
            </a:pathLst>
          </a:custGeom>
          <a:noFill/>
          <a:ln w="101600">
            <a:solidFill>
              <a:schemeClr val="bg1"/>
            </a:solidFill>
            <a:headEnd type="stealth"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501408" y="4979691"/>
            <a:ext cx="864096" cy="36004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V="1">
            <a:off x="6850856" y="4165600"/>
            <a:ext cx="1423194" cy="808831"/>
          </a:xfrm>
          <a:prstGeom prst="straightConnector1">
            <a:avLst/>
          </a:prstGeom>
          <a:ln w="60325">
            <a:solidFill>
              <a:srgbClr val="00B05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385643" y="4077072"/>
            <a:ext cx="502445" cy="911647"/>
          </a:xfrm>
          <a:prstGeom prst="straightConnector1">
            <a:avLst/>
          </a:prstGeom>
          <a:ln w="60325">
            <a:solidFill>
              <a:srgbClr val="00B05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970914" y="4647667"/>
            <a:ext cx="1261884" cy="461665"/>
          </a:xfrm>
          <a:prstGeom prst="rect">
            <a:avLst/>
          </a:prstGeom>
          <a:noFill/>
        </p:spPr>
        <p:txBody>
          <a:bodyPr wrap="none" rtlCol="0">
            <a:spAutoFit/>
          </a:bodyPr>
          <a:lstStyle/>
          <a:p>
            <a:pPr algn="r"/>
            <a:r>
              <a:rPr lang="en-US" sz="2400" dirty="0" err="1" smtClean="0">
                <a:solidFill>
                  <a:schemeClr val="tx2">
                    <a:lumMod val="60000"/>
                    <a:lumOff val="40000"/>
                  </a:schemeClr>
                </a:solidFill>
              </a:rPr>
              <a:t>occluder</a:t>
            </a:r>
            <a:endParaRPr lang="en-US" sz="2400" dirty="0">
              <a:solidFill>
                <a:schemeClr val="tx2">
                  <a:lumMod val="60000"/>
                  <a:lumOff val="40000"/>
                </a:schemeClr>
              </a:solidFill>
            </a:endParaRPr>
          </a:p>
        </p:txBody>
      </p:sp>
      <p:cxnSp>
        <p:nvCxnSpPr>
          <p:cNvPr id="35" name="Straight Arrow Connector 34"/>
          <p:cNvCxnSpPr/>
          <p:nvPr/>
        </p:nvCxnSpPr>
        <p:spPr>
          <a:xfrm flipH="1">
            <a:off x="6296025" y="4096447"/>
            <a:ext cx="76200" cy="1666875"/>
          </a:xfrm>
          <a:prstGeom prst="straightConnector1">
            <a:avLst/>
          </a:prstGeom>
          <a:ln w="60325">
            <a:solidFill>
              <a:srgbClr val="DA9627"/>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886575" y="4974431"/>
            <a:ext cx="421481" cy="788194"/>
          </a:xfrm>
          <a:prstGeom prst="straightConnector1">
            <a:avLst/>
          </a:prstGeom>
          <a:ln w="60325">
            <a:solidFill>
              <a:srgbClr val="00B050"/>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0995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632" y="737333"/>
            <a:ext cx="5235135" cy="5337990"/>
          </a:xfrm>
          <a:prstGeom prst="rect">
            <a:avLst/>
          </a:prstGeom>
        </p:spPr>
      </p:pic>
      <p:sp>
        <p:nvSpPr>
          <p:cNvPr id="51" name="TextBox 50"/>
          <p:cNvSpPr txBox="1"/>
          <p:nvPr/>
        </p:nvSpPr>
        <p:spPr>
          <a:xfrm>
            <a:off x="6582243" y="1473996"/>
            <a:ext cx="2098652" cy="584775"/>
          </a:xfrm>
          <a:prstGeom prst="rect">
            <a:avLst/>
          </a:prstGeom>
          <a:noFill/>
        </p:spPr>
        <p:txBody>
          <a:bodyPr wrap="none" rtlCol="0">
            <a:spAutoFit/>
          </a:bodyPr>
          <a:lstStyle/>
          <a:p>
            <a:pPr algn="r"/>
            <a:r>
              <a:rPr lang="en-US" sz="3200" dirty="0" smtClean="0">
                <a:solidFill>
                  <a:schemeClr val="bg1"/>
                </a:solidFill>
              </a:rPr>
              <a:t>other types</a:t>
            </a:r>
            <a:endParaRPr lang="en-US" sz="3200" dirty="0">
              <a:solidFill>
                <a:schemeClr val="bg1"/>
              </a:solidFill>
            </a:endParaRPr>
          </a:p>
        </p:txBody>
      </p:sp>
      <p:sp>
        <p:nvSpPr>
          <p:cNvPr id="56" name="Content Placeholder 4"/>
          <p:cNvSpPr>
            <a:spLocks noGrp="1"/>
          </p:cNvSpPr>
          <p:nvPr>
            <p:ph idx="1"/>
          </p:nvPr>
        </p:nvSpPr>
        <p:spPr>
          <a:xfrm>
            <a:off x="240000" y="648000"/>
            <a:ext cx="11760000" cy="5925600"/>
          </a:xfrm>
        </p:spPr>
        <p:txBody>
          <a:bodyPr/>
          <a:lstStyle/>
          <a:p>
            <a:r>
              <a:rPr lang="en-US" dirty="0" smtClean="0"/>
              <a:t>what about shadows?</a:t>
            </a:r>
            <a:endParaRPr lang="en-US" dirty="0"/>
          </a:p>
        </p:txBody>
      </p:sp>
      <p:sp>
        <p:nvSpPr>
          <p:cNvPr id="3" name="Slide Number Placeholder 2"/>
          <p:cNvSpPr>
            <a:spLocks noGrp="1"/>
          </p:cNvSpPr>
          <p:nvPr>
            <p:ph type="sldNum" sz="quarter" idx="12"/>
          </p:nvPr>
        </p:nvSpPr>
        <p:spPr/>
        <p:txBody>
          <a:bodyPr/>
          <a:lstStyle/>
          <a:p>
            <a:fld id="{7E95431C-F0EC-4DC5-A098-16E27D1FF48A}" type="slidenum">
              <a:rPr lang="en-US" smtClean="0"/>
              <a:pPr/>
              <a:t>22</a:t>
            </a:fld>
            <a:endParaRPr lang="en-US" dirty="0"/>
          </a:p>
        </p:txBody>
      </p:sp>
      <p:sp>
        <p:nvSpPr>
          <p:cNvPr id="4" name="Title 3"/>
          <p:cNvSpPr>
            <a:spLocks noGrp="1"/>
          </p:cNvSpPr>
          <p:nvPr>
            <p:ph type="title"/>
          </p:nvPr>
        </p:nvSpPr>
        <p:spPr/>
        <p:txBody>
          <a:bodyPr/>
          <a:lstStyle/>
          <a:p>
            <a:r>
              <a:rPr lang="en-US" dirty="0" smtClean="0"/>
              <a:t>Path-Proxy Linking</a:t>
            </a:r>
            <a:endParaRPr lang="en-US" dirty="0"/>
          </a:p>
        </p:txBody>
      </p:sp>
      <p:sp>
        <p:nvSpPr>
          <p:cNvPr id="5" name="Shadow"/>
          <p:cNvSpPr/>
          <p:nvPr/>
        </p:nvSpPr>
        <p:spPr>
          <a:xfrm>
            <a:off x="5153890" y="5615709"/>
            <a:ext cx="2044289" cy="352044"/>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ustic"/>
          <p:cNvSpPr/>
          <p:nvPr/>
        </p:nvSpPr>
        <p:spPr>
          <a:xfrm>
            <a:off x="5919787" y="5719763"/>
            <a:ext cx="512061" cy="11795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here other"/>
          <p:cNvSpPr/>
          <p:nvPr/>
        </p:nvSpPr>
        <p:spPr>
          <a:xfrm>
            <a:off x="5335736" y="2525365"/>
            <a:ext cx="1624360" cy="1624360"/>
          </a:xfrm>
          <a:prstGeom prst="ellipse">
            <a:avLst/>
          </a:prstGeom>
          <a:gradFill flip="none" rotWithShape="1">
            <a:gsLst>
              <a:gs pos="0">
                <a:srgbClr val="D6EFFB"/>
              </a:gs>
              <a:gs pos="45000">
                <a:srgbClr val="ABE0F9"/>
              </a:gs>
              <a:gs pos="100000">
                <a:srgbClr val="95CFF0"/>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phere LSS"/>
          <p:cNvSpPr/>
          <p:nvPr/>
        </p:nvSpPr>
        <p:spPr>
          <a:xfrm>
            <a:off x="5334000" y="2525365"/>
            <a:ext cx="1624360" cy="1624360"/>
          </a:xfrm>
          <a:prstGeom prst="ellipse">
            <a:avLst/>
          </a:prstGeom>
          <a:gradFill flip="none" rotWithShape="1">
            <a:gsLst>
              <a:gs pos="0">
                <a:srgbClr val="D6EFFB"/>
              </a:gs>
              <a:gs pos="45000">
                <a:srgbClr val="ABE0F9"/>
              </a:gs>
              <a:gs pos="100000">
                <a:srgbClr val="95CFF0"/>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here: L"/>
          <p:cNvSpPr/>
          <p:nvPr/>
        </p:nvSpPr>
        <p:spPr>
          <a:xfrm>
            <a:off x="5334000" y="2525365"/>
            <a:ext cx="1624360" cy="1624360"/>
          </a:xfrm>
          <a:prstGeom prst="ellipse">
            <a:avLst/>
          </a:prstGeom>
          <a:gradFill flip="none" rotWithShape="1">
            <a:gsLst>
              <a:gs pos="0">
                <a:srgbClr val="D6EFFB"/>
              </a:gs>
              <a:gs pos="45000">
                <a:srgbClr val="ABE0F9"/>
              </a:gs>
              <a:gs pos="100000">
                <a:srgbClr val="95CFF0"/>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879649" y="2503918"/>
            <a:ext cx="2187723" cy="1666430"/>
          </a:xfrm>
          <a:prstGeom prst="rect">
            <a:avLst/>
          </a:prstGeom>
          <a:noFill/>
          <a:ln w="50800">
            <a:solidFill>
              <a:srgbClr val="00F2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858740" y="1976892"/>
            <a:ext cx="2527359" cy="461665"/>
          </a:xfrm>
          <a:prstGeom prst="rect">
            <a:avLst/>
          </a:prstGeom>
          <a:noFill/>
        </p:spPr>
        <p:txBody>
          <a:bodyPr wrap="none" rtlCol="0">
            <a:spAutoFit/>
          </a:bodyPr>
          <a:lstStyle/>
          <a:p>
            <a:pPr algn="r"/>
            <a:r>
              <a:rPr lang="en-US" sz="2400" dirty="0" smtClean="0">
                <a:solidFill>
                  <a:srgbClr val="00F26D"/>
                </a:solidFill>
              </a:rPr>
              <a:t>joint bounding box</a:t>
            </a:r>
            <a:endParaRPr lang="en-US" sz="2400" dirty="0">
              <a:solidFill>
                <a:srgbClr val="00F26D"/>
              </a:solidFill>
            </a:endParaRPr>
          </a:p>
        </p:txBody>
      </p:sp>
      <mc:AlternateContent xmlns:mc="http://schemas.openxmlformats.org/markup-compatibility/2006" xmlns:a14="http://schemas.microsoft.com/office/drawing/2010/main">
        <mc:Choice Requires="a14">
          <p:sp>
            <p:nvSpPr>
              <p:cNvPr id="48" name="TextBox 47"/>
              <p:cNvSpPr txBox="1"/>
              <p:nvPr/>
            </p:nvSpPr>
            <p:spPr>
              <a:xfrm>
                <a:off x="2767632" y="2457087"/>
                <a:ext cx="1617494" cy="66755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lang="en-US" sz="3200" b="0" i="1" dirty="0" smtClean="0">
                              <a:solidFill>
                                <a:schemeClr val="bg1"/>
                              </a:solidFill>
                              <a:latin typeface="Cambria Math" panose="02040503050406030204" pitchFamily="18" charset="0"/>
                            </a:rPr>
                          </m:ctrlPr>
                        </m:sSubPr>
                        <m:e>
                          <m:r>
                            <a:rPr lang="en-US" sz="3200" b="0" i="1" dirty="0" smtClean="0">
                              <a:solidFill>
                                <a:schemeClr val="bg1"/>
                              </a:solidFill>
                              <a:latin typeface="Cambria Math" panose="02040503050406030204" pitchFamily="18" charset="0"/>
                            </a:rPr>
                            <m:t>𝐿</m:t>
                          </m:r>
                        </m:e>
                        <m:sub>
                          <m:r>
                            <a:rPr lang="en-US" sz="3200" b="0" i="1" dirty="0" smtClean="0">
                              <a:solidFill>
                                <a:schemeClr val="bg1"/>
                              </a:solidFill>
                              <a:latin typeface="Cambria Math" panose="02040503050406030204" pitchFamily="18" charset="0"/>
                            </a:rPr>
                            <m:t>𝑖</m:t>
                          </m:r>
                        </m:sub>
                      </m:sSub>
                      <m:sSubSup>
                        <m:sSubSupPr>
                          <m:ctrlPr>
                            <a:rPr lang="en-US" sz="3200" b="0" i="1" dirty="0" smtClean="0">
                              <a:solidFill>
                                <a:schemeClr val="bg1"/>
                              </a:solidFill>
                              <a:latin typeface="Cambria Math" panose="02040503050406030204" pitchFamily="18" charset="0"/>
                            </a:rPr>
                          </m:ctrlPr>
                        </m:sSubSupPr>
                        <m:e>
                          <m:r>
                            <a:rPr lang="en-US" sz="3200" b="0" i="1" dirty="0" smtClean="0">
                              <a:solidFill>
                                <a:schemeClr val="bg1"/>
                              </a:solidFill>
                              <a:latin typeface="Cambria Math" panose="02040503050406030204" pitchFamily="18" charset="0"/>
                            </a:rPr>
                            <m:t>𝑆</m:t>
                          </m:r>
                        </m:e>
                        <m:sub>
                          <m:r>
                            <a:rPr lang="en-US" sz="3200" b="0" i="1" dirty="0" smtClean="0">
                              <a:solidFill>
                                <a:schemeClr val="bg1"/>
                              </a:solidFill>
                              <a:latin typeface="Cambria Math" panose="02040503050406030204" pitchFamily="18" charset="0"/>
                            </a:rPr>
                            <m:t>𝑗</m:t>
                          </m:r>
                        </m:sub>
                        <m:sup>
                          <m:r>
                            <a:rPr lang="en-US" sz="3200" b="0" i="1" dirty="0" smtClean="0">
                              <a:solidFill>
                                <a:schemeClr val="bg1"/>
                              </a:solidFill>
                              <a:latin typeface="Cambria Math" panose="02040503050406030204" pitchFamily="18" charset="0"/>
                            </a:rPr>
                            <m:t>𝑇</m:t>
                          </m:r>
                        </m:sup>
                      </m:sSubSup>
                      <m:sSubSup>
                        <m:sSubSupPr>
                          <m:ctrlPr>
                            <a:rPr lang="en-US" sz="3200" b="0" i="1" dirty="0" smtClean="0">
                              <a:solidFill>
                                <a:schemeClr val="bg1"/>
                              </a:solidFill>
                              <a:latin typeface="Cambria Math" panose="02040503050406030204" pitchFamily="18" charset="0"/>
                            </a:rPr>
                          </m:ctrlPr>
                        </m:sSubSupPr>
                        <m:e>
                          <m:r>
                            <a:rPr lang="en-US" sz="3200" b="0" i="1" dirty="0" smtClean="0">
                              <a:solidFill>
                                <a:schemeClr val="bg1"/>
                              </a:solidFill>
                              <a:latin typeface="Cambria Math" panose="02040503050406030204" pitchFamily="18" charset="0"/>
                            </a:rPr>
                            <m:t>𝑆</m:t>
                          </m:r>
                        </m:e>
                        <m:sub>
                          <m:r>
                            <a:rPr lang="en-US" sz="3200" b="0" i="1" dirty="0" smtClean="0">
                              <a:solidFill>
                                <a:schemeClr val="bg1"/>
                              </a:solidFill>
                              <a:latin typeface="Cambria Math" panose="02040503050406030204" pitchFamily="18" charset="0"/>
                            </a:rPr>
                            <m:t>𝑗</m:t>
                          </m:r>
                        </m:sub>
                        <m:sup>
                          <m:r>
                            <a:rPr lang="en-US" sz="3200" b="0" i="1" dirty="0" smtClean="0">
                              <a:solidFill>
                                <a:schemeClr val="bg1"/>
                              </a:solidFill>
                              <a:latin typeface="Cambria Math" panose="02040503050406030204" pitchFamily="18" charset="0"/>
                            </a:rPr>
                            <m:t>𝑇</m:t>
                          </m:r>
                        </m:sup>
                      </m:sSubSup>
                      <m:r>
                        <a:rPr lang="en-US" sz="3200" b="0" i="1" dirty="0" smtClean="0">
                          <a:solidFill>
                            <a:schemeClr val="bg1"/>
                          </a:solidFill>
                          <a:latin typeface="Cambria Math" panose="02040503050406030204" pitchFamily="18" charset="0"/>
                        </a:rPr>
                        <m:t> </m:t>
                      </m:r>
                    </m:oMath>
                  </m:oMathPara>
                </a14:m>
                <a:endParaRPr lang="en-US" sz="3200" dirty="0">
                  <a:solidFill>
                    <a:srgbClr val="FF0000"/>
                  </a:solidFill>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2767632" y="2457087"/>
                <a:ext cx="1617494" cy="66755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806346" y="2904000"/>
                <a:ext cx="628762" cy="58477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lang="en-US" sz="3200" b="0" i="1" dirty="0" smtClean="0">
                              <a:solidFill>
                                <a:schemeClr val="bg1"/>
                              </a:solidFill>
                              <a:latin typeface="Cambria Math" panose="02040503050406030204" pitchFamily="18" charset="0"/>
                            </a:rPr>
                          </m:ctrlPr>
                        </m:sSubPr>
                        <m:e>
                          <m:r>
                            <a:rPr lang="en-US" sz="3200" b="0" i="1" dirty="0" smtClean="0">
                              <a:solidFill>
                                <a:schemeClr val="bg1"/>
                              </a:solidFill>
                              <a:latin typeface="Cambria Math" panose="02040503050406030204" pitchFamily="18" charset="0"/>
                            </a:rPr>
                            <m:t>𝐿</m:t>
                          </m:r>
                        </m:e>
                        <m:sub>
                          <m:r>
                            <a:rPr lang="en-US" sz="3200" b="0" i="1" dirty="0" smtClean="0">
                              <a:solidFill>
                                <a:schemeClr val="bg1"/>
                              </a:solidFill>
                              <a:latin typeface="Cambria Math" panose="02040503050406030204" pitchFamily="18" charset="0"/>
                            </a:rPr>
                            <m:t>𝑖</m:t>
                          </m:r>
                        </m:sub>
                      </m:sSub>
                    </m:oMath>
                  </m:oMathPara>
                </a14:m>
                <a:endParaRPr lang="en-US" sz="3200" dirty="0">
                  <a:solidFill>
                    <a:srgbClr val="FF0000"/>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7806346" y="2904000"/>
                <a:ext cx="628762" cy="584775"/>
              </a:xfrm>
              <a:prstGeom prst="rect">
                <a:avLst/>
              </a:prstGeom>
              <a:blipFill rotWithShape="0">
                <a:blip r:embed="rId6"/>
                <a:stretch>
                  <a:fillRect/>
                </a:stretch>
              </a:blipFill>
            </p:spPr>
            <p:txBody>
              <a:bodyPr/>
              <a:lstStyle/>
              <a:p>
                <a:r>
                  <a:rPr lang="en-US">
                    <a:noFill/>
                  </a:rPr>
                  <a:t> </a:t>
                </a:r>
              </a:p>
            </p:txBody>
          </p:sp>
        </mc:Fallback>
      </mc:AlternateContent>
      <p:cxnSp>
        <p:nvCxnSpPr>
          <p:cNvPr id="52" name="Straight Arrow Connector 51"/>
          <p:cNvCxnSpPr/>
          <p:nvPr/>
        </p:nvCxnSpPr>
        <p:spPr>
          <a:xfrm>
            <a:off x="4122420" y="2865120"/>
            <a:ext cx="632460" cy="281940"/>
          </a:xfrm>
          <a:prstGeom prst="straightConnector1">
            <a:avLst/>
          </a:prstGeom>
          <a:ln w="38100">
            <a:solidFill>
              <a:schemeClr val="bg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200900" y="3279228"/>
            <a:ext cx="647978" cy="81192"/>
          </a:xfrm>
          <a:prstGeom prst="straightConnector1">
            <a:avLst/>
          </a:prstGeom>
          <a:ln w="38100">
            <a:solidFill>
              <a:schemeClr val="bg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6691146" y="2012565"/>
            <a:ext cx="289559" cy="381000"/>
          </a:xfrm>
          <a:prstGeom prst="straightConnector1">
            <a:avLst/>
          </a:prstGeom>
          <a:ln w="38100">
            <a:solidFill>
              <a:schemeClr val="bg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18860" y="990600"/>
            <a:ext cx="1600200" cy="4815840"/>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111240" y="982980"/>
            <a:ext cx="510540" cy="1524000"/>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7720013" y="4457700"/>
            <a:ext cx="738187" cy="1343025"/>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Box 73"/>
              <p:cNvSpPr txBox="1"/>
              <p:nvPr/>
            </p:nvSpPr>
            <p:spPr>
              <a:xfrm>
                <a:off x="8040698" y="4891841"/>
                <a:ext cx="1617494" cy="58477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lang="en-US" sz="3200" b="0" i="1" dirty="0" smtClean="0">
                              <a:solidFill>
                                <a:srgbClr val="FF0000"/>
                              </a:solidFill>
                              <a:latin typeface="Cambria Math" panose="02040503050406030204" pitchFamily="18" charset="0"/>
                            </a:rPr>
                          </m:ctrlPr>
                        </m:sSubPr>
                        <m:e>
                          <m:r>
                            <a:rPr lang="en-US" sz="3200" b="0" i="1" dirty="0" smtClean="0">
                              <a:solidFill>
                                <a:srgbClr val="FF0000"/>
                              </a:solidFill>
                              <a:latin typeface="Cambria Math" panose="02040503050406030204" pitchFamily="18" charset="0"/>
                            </a:rPr>
                            <m:t>𝐿</m:t>
                          </m:r>
                        </m:e>
                        <m:sub>
                          <m:r>
                            <a:rPr lang="en-US" sz="3200" b="0" i="1" dirty="0" smtClean="0">
                              <a:solidFill>
                                <a:srgbClr val="FF0000"/>
                              </a:solidFill>
                              <a:latin typeface="Cambria Math" panose="02040503050406030204" pitchFamily="18" charset="0"/>
                            </a:rPr>
                            <m:t>𝑖</m:t>
                          </m:r>
                        </m:sub>
                      </m:sSub>
                      <m:sSub>
                        <m:sSubPr>
                          <m:ctrlPr>
                            <a:rPr lang="en-US" sz="3200" i="1" dirty="0" smtClean="0">
                              <a:solidFill>
                                <a:srgbClr val="FF0000"/>
                              </a:solidFill>
                              <a:latin typeface="Cambria Math" panose="02040503050406030204" pitchFamily="18" charset="0"/>
                            </a:rPr>
                          </m:ctrlPr>
                        </m:sSubPr>
                        <m:e>
                          <m:r>
                            <a:rPr lang="en-US" sz="3200" b="0" i="1" dirty="0" smtClean="0">
                              <a:solidFill>
                                <a:srgbClr val="FF0000"/>
                              </a:solidFill>
                              <a:latin typeface="Cambria Math" panose="02040503050406030204" pitchFamily="18" charset="0"/>
                            </a:rPr>
                            <m:t>𝐷</m:t>
                          </m:r>
                        </m:e>
                        <m:sub>
                          <m:r>
                            <a:rPr lang="en-US" sz="3200" b="0" i="1" dirty="0" smtClean="0">
                              <a:solidFill>
                                <a:srgbClr val="FF0000"/>
                              </a:solidFill>
                              <a:latin typeface="Cambria Math" panose="02040503050406030204" pitchFamily="18" charset="0"/>
                            </a:rPr>
                            <m:t>𝑘</m:t>
                          </m:r>
                        </m:sub>
                      </m:sSub>
                      <m:r>
                        <a:rPr lang="en-US" sz="3200" b="0" i="1" dirty="0" smtClean="0">
                          <a:solidFill>
                            <a:schemeClr val="bg1"/>
                          </a:solidFill>
                          <a:latin typeface="Cambria Math" panose="02040503050406030204" pitchFamily="18" charset="0"/>
                        </a:rPr>
                        <m:t>𝐸</m:t>
                      </m:r>
                    </m:oMath>
                  </m:oMathPara>
                </a14:m>
                <a:endParaRPr lang="en-US" sz="3200" dirty="0">
                  <a:solidFill>
                    <a:srgbClr val="FF0000"/>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8040698" y="4891841"/>
                <a:ext cx="1617494" cy="584775"/>
              </a:xfrm>
              <a:prstGeom prst="rect">
                <a:avLst/>
              </a:prstGeom>
              <a:blipFill rotWithShape="0">
                <a:blip r:embed="rId7"/>
                <a:stretch>
                  <a:fillRect/>
                </a:stretch>
              </a:blipFill>
            </p:spPr>
            <p:txBody>
              <a:bodyPr/>
              <a:lstStyle/>
              <a:p>
                <a:r>
                  <a:rPr lang="en-US">
                    <a:noFill/>
                  </a:rPr>
                  <a:t> </a:t>
                </a:r>
              </a:p>
            </p:txBody>
          </p:sp>
        </mc:Fallback>
      </mc:AlternateContent>
      <p:cxnSp>
        <p:nvCxnSpPr>
          <p:cNvPr id="75" name="Straight Arrow Connector 74"/>
          <p:cNvCxnSpPr/>
          <p:nvPr/>
        </p:nvCxnSpPr>
        <p:spPr>
          <a:xfrm flipH="1">
            <a:off x="5476875" y="960120"/>
            <a:ext cx="876701" cy="1549718"/>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5181600" y="2597150"/>
            <a:ext cx="244475" cy="1370013"/>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5183981" y="3955256"/>
            <a:ext cx="283369" cy="1821657"/>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5471160" y="4238625"/>
            <a:ext cx="2787015" cy="1529716"/>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p:cNvSpPr txBox="1"/>
              <p:nvPr/>
            </p:nvSpPr>
            <p:spPr>
              <a:xfrm>
                <a:off x="7733272" y="4594946"/>
                <a:ext cx="2984559" cy="66755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sSub>
                        <m:sSubPr>
                          <m:ctrlPr>
                            <a:rPr lang="en-US" sz="3200" b="0" i="1" dirty="0" smtClean="0">
                              <a:solidFill>
                                <a:srgbClr val="00B0F0"/>
                              </a:solidFill>
                              <a:latin typeface="Cambria Math" panose="02040503050406030204" pitchFamily="18" charset="0"/>
                            </a:rPr>
                          </m:ctrlPr>
                        </m:sSubPr>
                        <m:e>
                          <m:r>
                            <a:rPr lang="en-US" sz="3200" b="0" i="1" dirty="0" smtClean="0">
                              <a:solidFill>
                                <a:srgbClr val="00B0F0"/>
                              </a:solidFill>
                              <a:latin typeface="Cambria Math" panose="02040503050406030204" pitchFamily="18" charset="0"/>
                            </a:rPr>
                            <m:t>𝐿</m:t>
                          </m:r>
                        </m:e>
                        <m:sub>
                          <m:r>
                            <a:rPr lang="en-US" sz="3200" b="0" i="1" dirty="0" smtClean="0">
                              <a:solidFill>
                                <a:srgbClr val="00B0F0"/>
                              </a:solidFill>
                              <a:latin typeface="Cambria Math" panose="02040503050406030204" pitchFamily="18" charset="0"/>
                            </a:rPr>
                            <m:t>𝑖</m:t>
                          </m:r>
                        </m:sub>
                      </m:sSub>
                      <m:sSubSup>
                        <m:sSubSupPr>
                          <m:ctrlPr>
                            <a:rPr lang="en-US" sz="3200" b="0" i="1" dirty="0" smtClean="0">
                              <a:solidFill>
                                <a:srgbClr val="00B0F0"/>
                              </a:solidFill>
                              <a:latin typeface="Cambria Math" panose="02040503050406030204" pitchFamily="18" charset="0"/>
                            </a:rPr>
                          </m:ctrlPr>
                        </m:sSubSupPr>
                        <m:e>
                          <m:r>
                            <a:rPr lang="en-US" sz="3200" b="0" i="1" dirty="0" smtClean="0">
                              <a:solidFill>
                                <a:srgbClr val="00B0F0"/>
                              </a:solidFill>
                              <a:latin typeface="Cambria Math" panose="02040503050406030204" pitchFamily="18" charset="0"/>
                            </a:rPr>
                            <m:t>𝑆</m:t>
                          </m:r>
                        </m:e>
                        <m:sub>
                          <m:r>
                            <a:rPr lang="en-US" sz="3200" b="0" i="1" dirty="0" smtClean="0">
                              <a:solidFill>
                                <a:srgbClr val="00B0F0"/>
                              </a:solidFill>
                              <a:latin typeface="Cambria Math" panose="02040503050406030204" pitchFamily="18" charset="0"/>
                            </a:rPr>
                            <m:t>𝑗</m:t>
                          </m:r>
                        </m:sub>
                        <m:sup>
                          <m:r>
                            <a:rPr lang="en-US" sz="3200" b="0" i="1" dirty="0" smtClean="0">
                              <a:solidFill>
                                <a:srgbClr val="00B0F0"/>
                              </a:solidFill>
                              <a:latin typeface="Cambria Math" panose="02040503050406030204" pitchFamily="18" charset="0"/>
                            </a:rPr>
                            <m:t>𝑇</m:t>
                          </m:r>
                        </m:sup>
                      </m:sSubSup>
                      <m:sSubSup>
                        <m:sSubSupPr>
                          <m:ctrlPr>
                            <a:rPr lang="en-US" sz="3200" i="1" dirty="0">
                              <a:solidFill>
                                <a:srgbClr val="00B0F0"/>
                              </a:solidFill>
                              <a:latin typeface="Cambria Math" panose="02040503050406030204" pitchFamily="18" charset="0"/>
                            </a:rPr>
                          </m:ctrlPr>
                        </m:sSubSupPr>
                        <m:e>
                          <m:r>
                            <a:rPr lang="en-US" sz="3200" i="1" dirty="0">
                              <a:solidFill>
                                <a:srgbClr val="00B0F0"/>
                              </a:solidFill>
                              <a:latin typeface="Cambria Math" panose="02040503050406030204" pitchFamily="18" charset="0"/>
                            </a:rPr>
                            <m:t>𝑆</m:t>
                          </m:r>
                        </m:e>
                        <m:sub>
                          <m:r>
                            <a:rPr lang="en-US" sz="3200" i="1" dirty="0">
                              <a:solidFill>
                                <a:srgbClr val="00B0F0"/>
                              </a:solidFill>
                              <a:latin typeface="Cambria Math" panose="02040503050406030204" pitchFamily="18" charset="0"/>
                            </a:rPr>
                            <m:t>𝑗</m:t>
                          </m:r>
                        </m:sub>
                        <m:sup>
                          <m:r>
                            <a:rPr lang="en-US" sz="3200" i="1" dirty="0">
                              <a:solidFill>
                                <a:srgbClr val="00B0F0"/>
                              </a:solidFill>
                              <a:latin typeface="Cambria Math" panose="02040503050406030204" pitchFamily="18" charset="0"/>
                            </a:rPr>
                            <m:t>𝑇</m:t>
                          </m:r>
                        </m:sup>
                      </m:sSubSup>
                      <m:sSub>
                        <m:sSubPr>
                          <m:ctrlPr>
                            <a:rPr lang="en-US" sz="3200" i="1" dirty="0">
                              <a:solidFill>
                                <a:schemeClr val="bg1"/>
                              </a:solidFill>
                              <a:latin typeface="Cambria Math" panose="02040503050406030204" pitchFamily="18" charset="0"/>
                            </a:rPr>
                          </m:ctrlPr>
                        </m:sSubPr>
                        <m:e>
                          <m:r>
                            <a:rPr lang="en-US" sz="3200" i="1" dirty="0">
                              <a:solidFill>
                                <a:schemeClr val="bg1"/>
                              </a:solidFill>
                              <a:latin typeface="Cambria Math" panose="02040503050406030204" pitchFamily="18" charset="0"/>
                            </a:rPr>
                            <m:t>𝐷</m:t>
                          </m:r>
                        </m:e>
                        <m:sub>
                          <m:r>
                            <a:rPr lang="en-US" sz="3200" i="1" dirty="0">
                              <a:solidFill>
                                <a:schemeClr val="bg1"/>
                              </a:solidFill>
                              <a:latin typeface="Cambria Math" panose="02040503050406030204" pitchFamily="18" charset="0"/>
                            </a:rPr>
                            <m:t>𝑘</m:t>
                          </m:r>
                        </m:sub>
                      </m:sSub>
                      <m:r>
                        <a:rPr lang="en-US" sz="3200" b="0" i="1" dirty="0" smtClean="0">
                          <a:solidFill>
                            <a:schemeClr val="bg1"/>
                          </a:solidFill>
                          <a:latin typeface="Cambria Math" panose="02040503050406030204" pitchFamily="18" charset="0"/>
                        </a:rPr>
                        <m:t>𝐸</m:t>
                      </m:r>
                    </m:oMath>
                  </m:oMathPara>
                </a14:m>
                <a:endParaRPr lang="en-US" sz="3200" dirty="0">
                  <a:solidFill>
                    <a:srgbClr val="FF0000"/>
                  </a:solidFill>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7733272" y="4594946"/>
                <a:ext cx="2984559" cy="667555"/>
              </a:xfrm>
              <a:prstGeom prst="rect">
                <a:avLst/>
              </a:prstGeom>
              <a:blipFill rotWithShape="0">
                <a:blip r:embed="rId8"/>
                <a:stretch>
                  <a:fillRect/>
                </a:stretch>
              </a:blipFill>
            </p:spPr>
            <p:txBody>
              <a:bodyPr/>
              <a:lstStyle/>
              <a:p>
                <a:r>
                  <a:rPr lang="en-US">
                    <a:noFill/>
                  </a:rPr>
                  <a:t> </a:t>
                </a:r>
              </a:p>
            </p:txBody>
          </p:sp>
        </mc:Fallback>
      </mc:AlternateContent>
      <p:sp>
        <p:nvSpPr>
          <p:cNvPr id="105" name="TextBox 104"/>
          <p:cNvSpPr txBox="1"/>
          <p:nvPr/>
        </p:nvSpPr>
        <p:spPr>
          <a:xfrm>
            <a:off x="3144352" y="4636335"/>
            <a:ext cx="1954381" cy="584775"/>
          </a:xfrm>
          <a:prstGeom prst="rect">
            <a:avLst/>
          </a:prstGeom>
          <a:noFill/>
        </p:spPr>
        <p:txBody>
          <a:bodyPr wrap="none" rtlCol="0">
            <a:spAutoFit/>
          </a:bodyPr>
          <a:lstStyle/>
          <a:p>
            <a:pPr algn="r"/>
            <a:r>
              <a:rPr lang="en-US" sz="3200" dirty="0" smtClean="0">
                <a:solidFill>
                  <a:srgbClr val="FF0000"/>
                </a:solidFill>
              </a:rPr>
              <a:t>mismatch!</a:t>
            </a:r>
            <a:endParaRPr lang="en-US" sz="3200" dirty="0">
              <a:solidFill>
                <a:srgbClr val="FF0000"/>
              </a:solidFill>
            </a:endParaRPr>
          </a:p>
        </p:txBody>
      </p:sp>
      <p:sp>
        <p:nvSpPr>
          <p:cNvPr id="106" name="TextBox 105"/>
          <p:cNvSpPr txBox="1"/>
          <p:nvPr/>
        </p:nvSpPr>
        <p:spPr>
          <a:xfrm>
            <a:off x="2952448" y="3811522"/>
            <a:ext cx="1362104" cy="584775"/>
          </a:xfrm>
          <a:prstGeom prst="rect">
            <a:avLst/>
          </a:prstGeom>
          <a:noFill/>
        </p:spPr>
        <p:txBody>
          <a:bodyPr wrap="none" rtlCol="0">
            <a:spAutoFit/>
          </a:bodyPr>
          <a:lstStyle/>
          <a:p>
            <a:pPr algn="r"/>
            <a:r>
              <a:rPr lang="en-US" sz="3200" dirty="0" smtClean="0">
                <a:solidFill>
                  <a:srgbClr val="00B0F0"/>
                </a:solidFill>
              </a:rPr>
              <a:t>match!</a:t>
            </a:r>
            <a:endParaRPr lang="en-US" sz="3200" dirty="0">
              <a:solidFill>
                <a:srgbClr val="00B0F0"/>
              </a:solidFill>
            </a:endParaRPr>
          </a:p>
        </p:txBody>
      </p:sp>
      <p:cxnSp>
        <p:nvCxnSpPr>
          <p:cNvPr id="31" name="Straight Arrow Connector 30"/>
          <p:cNvCxnSpPr/>
          <p:nvPr/>
        </p:nvCxnSpPr>
        <p:spPr>
          <a:xfrm flipH="1">
            <a:off x="5419726" y="960120"/>
            <a:ext cx="935354" cy="1644968"/>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7159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4.16667E-7 -2.59259E-6 L -0.06901 -2.59259E-6 " pathEditMode="relative" rAng="0" ptsTypes="AA">
                                      <p:cBhvr>
                                        <p:cTn id="10" dur="1000" fill="hold"/>
                                        <p:tgtEl>
                                          <p:spTgt spid="21"/>
                                        </p:tgtEl>
                                        <p:attrNameLst>
                                          <p:attrName>ppt_x</p:attrName>
                                          <p:attrName>ppt_y</p:attrName>
                                        </p:attrNameLst>
                                      </p:cBhvr>
                                      <p:rCtr x="-3451" y="0"/>
                                    </p:animMotion>
                                  </p:childTnLst>
                                </p:cTn>
                              </p:par>
                              <p:par>
                                <p:cTn id="11" presetID="42" presetClass="path" presetSubtype="0" accel="50000" decel="50000" fill="hold" grpId="0" nodeType="withEffect">
                                  <p:stCondLst>
                                    <p:cond delay="0"/>
                                  </p:stCondLst>
                                  <p:childTnLst>
                                    <p:animMotion origin="layout" path="M 3.54167E-6 -4.07407E-6 L -0.03451 0.00024 " pathEditMode="relative" rAng="0" ptsTypes="AA">
                                      <p:cBhvr>
                                        <p:cTn id="12" dur="1000" fill="hold"/>
                                        <p:tgtEl>
                                          <p:spTgt spid="37"/>
                                        </p:tgtEl>
                                        <p:attrNameLst>
                                          <p:attrName>ppt_x</p:attrName>
                                          <p:attrName>ppt_y</p:attrName>
                                        </p:attrNameLst>
                                      </p:cBhvr>
                                      <p:rCtr x="-1732" y="0"/>
                                    </p:animMotion>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2"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par>
                          <p:cTn id="25" fill="hold">
                            <p:stCondLst>
                              <p:cond delay="500"/>
                            </p:stCondLst>
                            <p:childTnLst>
                              <p:par>
                                <p:cTn id="26" presetID="6" presetClass="emph" presetSubtype="0" fill="hold" grpId="0" nodeType="afterEffect">
                                  <p:stCondLst>
                                    <p:cond delay="0"/>
                                  </p:stCondLst>
                                  <p:childTnLst>
                                    <p:animScale>
                                      <p:cBhvr>
                                        <p:cTn id="27" dur="1000" fill="hold"/>
                                        <p:tgtEl>
                                          <p:spTgt spid="5"/>
                                        </p:tgtEl>
                                      </p:cBhvr>
                                      <p:by x="50000" y="50000"/>
                                    </p:animScale>
                                  </p:childTnLst>
                                </p:cTn>
                              </p:par>
                              <p:par>
                                <p:cTn id="28" presetID="42" presetClass="path" presetSubtype="0" accel="50000" decel="50000" fill="hold" grpId="1" nodeType="withEffect">
                                  <p:stCondLst>
                                    <p:cond delay="0"/>
                                  </p:stCondLst>
                                  <p:childTnLst>
                                    <p:animMotion origin="layout" path="M -4.16667E-7 -4.44444E-6 L 0.06107 -0.00069 " pathEditMode="relative" rAng="0" ptsTypes="AA">
                                      <p:cBhvr>
                                        <p:cTn id="29" dur="1000" fill="hold"/>
                                        <p:tgtEl>
                                          <p:spTgt spid="5"/>
                                        </p:tgtEl>
                                        <p:attrNameLst>
                                          <p:attrName>ppt_x</p:attrName>
                                          <p:attrName>ppt_y</p:attrName>
                                        </p:attrNameLst>
                                      </p:cBhvr>
                                      <p:rCtr x="3047" y="-46"/>
                                    </p:animMotion>
                                  </p:childTnLst>
                                </p:cTn>
                              </p:par>
                              <p:par>
                                <p:cTn id="30" presetID="6" presetClass="emph" presetSubtype="0" fill="hold" grpId="1" nodeType="withEffect">
                                  <p:stCondLst>
                                    <p:cond delay="0"/>
                                  </p:stCondLst>
                                  <p:childTnLst>
                                    <p:animScale>
                                      <p:cBhvr>
                                        <p:cTn id="31" dur="1000" fill="hold"/>
                                        <p:tgtEl>
                                          <p:spTgt spid="36"/>
                                        </p:tgtEl>
                                      </p:cBhvr>
                                      <p:by x="75000" y="75000"/>
                                    </p:animScale>
                                  </p:childTnLst>
                                </p:cTn>
                              </p:par>
                              <p:par>
                                <p:cTn id="32" presetID="42" presetClass="path" presetSubtype="0" accel="50000" decel="50000" fill="hold" grpId="0" nodeType="withEffect">
                                  <p:stCondLst>
                                    <p:cond delay="0"/>
                                  </p:stCondLst>
                                  <p:childTnLst>
                                    <p:animMotion origin="layout" path="M 3.54167E-6 -4.07407E-6 L 0.02487 -0.00023 " pathEditMode="relative" rAng="0" ptsTypes="AA">
                                      <p:cBhvr>
                                        <p:cTn id="33" dur="1000" fill="hold"/>
                                        <p:tgtEl>
                                          <p:spTgt spid="36"/>
                                        </p:tgtEl>
                                        <p:attrNameLst>
                                          <p:attrName>ppt_x</p:attrName>
                                          <p:attrName>ppt_y</p:attrName>
                                        </p:attrNameLst>
                                      </p:cBhvr>
                                      <p:rCtr x="1237" y="-23"/>
                                    </p:animMotion>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3" nodeType="clickEffect">
                                  <p:stCondLst>
                                    <p:cond delay="0"/>
                                  </p:stCondLst>
                                  <p:childTnLst>
                                    <p:animEffect transition="out" filter="fade">
                                      <p:cBhvr>
                                        <p:cTn id="64" dur="500"/>
                                        <p:tgtEl>
                                          <p:spTgt spid="36"/>
                                        </p:tgtEl>
                                      </p:cBhvr>
                                    </p:animEffect>
                                    <p:set>
                                      <p:cBhvr>
                                        <p:cTn id="65" dur="1" fill="hold">
                                          <p:stCondLst>
                                            <p:cond delay="499"/>
                                          </p:stCondLst>
                                        </p:cTn>
                                        <p:tgtEl>
                                          <p:spTgt spid="3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0"/>
                                        </p:tgtEl>
                                      </p:cBhvr>
                                    </p:animEffect>
                                    <p:set>
                                      <p:cBhvr>
                                        <p:cTn id="68" dur="1" fill="hold">
                                          <p:stCondLst>
                                            <p:cond delay="499"/>
                                          </p:stCondLst>
                                        </p:cTn>
                                        <p:tgtEl>
                                          <p:spTgt spid="5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3"/>
                                        </p:tgtEl>
                                      </p:cBhvr>
                                    </p:animEffect>
                                    <p:set>
                                      <p:cBhvr>
                                        <p:cTn id="71" dur="1" fill="hold">
                                          <p:stCondLst>
                                            <p:cond delay="499"/>
                                          </p:stCondLst>
                                        </p:cTn>
                                        <p:tgtEl>
                                          <p:spTgt spid="53"/>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4"/>
                                        </p:tgtEl>
                                      </p:cBhvr>
                                    </p:animEffect>
                                    <p:set>
                                      <p:cBhvr>
                                        <p:cTn id="77" dur="1" fill="hold">
                                          <p:stCondLst>
                                            <p:cond delay="499"/>
                                          </p:stCondLst>
                                        </p:cTn>
                                        <p:tgtEl>
                                          <p:spTgt spid="5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1"/>
                                        </p:tgtEl>
                                      </p:cBhvr>
                                    </p:animEffect>
                                    <p:set>
                                      <p:cBhvr>
                                        <p:cTn id="80" dur="1" fill="hold">
                                          <p:stCondLst>
                                            <p:cond delay="499"/>
                                          </p:stCondLst>
                                        </p:cTn>
                                        <p:tgtEl>
                                          <p:spTgt spid="5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childTnLst>
                          </p:cTn>
                        </p:par>
                        <p:par>
                          <p:cTn id="87" fill="hold">
                            <p:stCondLst>
                              <p:cond delay="500"/>
                            </p:stCondLst>
                            <p:childTnLst>
                              <p:par>
                                <p:cTn id="88" presetID="10" presetClass="exit" presetSubtype="0" fill="hold" nodeType="afterEffect">
                                  <p:stCondLst>
                                    <p:cond delay="0"/>
                                  </p:stCondLst>
                                  <p:childTnLst>
                                    <p:animEffect transition="out" filter="fade">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par>
                          <p:cTn id="94" fill="hold">
                            <p:stCondLst>
                              <p:cond delay="1000"/>
                            </p:stCondLst>
                            <p:childTnLst>
                              <p:par>
                                <p:cTn id="95" presetID="10" presetClass="entr" presetSubtype="0" fill="hold" nodeType="after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500"/>
                                        <p:tgtEl>
                                          <p:spTgt spid="59"/>
                                        </p:tgtEl>
                                      </p:cBhvr>
                                    </p:animEffect>
                                  </p:childTnLst>
                                </p:cTn>
                              </p:par>
                            </p:childTnLst>
                          </p:cTn>
                        </p:par>
                        <p:par>
                          <p:cTn id="98" fill="hold">
                            <p:stCondLst>
                              <p:cond delay="1500"/>
                            </p:stCondLst>
                            <p:childTnLst>
                              <p:par>
                                <p:cTn id="99" presetID="10" presetClass="entr" presetSubtype="0" fill="hold" grpId="0" nodeType="after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500"/>
                                        <p:tgtEl>
                                          <p:spTgt spid="74"/>
                                        </p:tgtEl>
                                      </p:cBhvr>
                                    </p:animEffec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105"/>
                                        </p:tgtEl>
                                        <p:attrNameLst>
                                          <p:attrName>style.visibility</p:attrName>
                                        </p:attrNameLst>
                                      </p:cBhvr>
                                      <p:to>
                                        <p:strVal val="visible"/>
                                      </p:to>
                                    </p:set>
                                    <p:animEffect transition="in" filter="fade">
                                      <p:cBhvr>
                                        <p:cTn id="105" dur="500"/>
                                        <p:tgtEl>
                                          <p:spTgt spid="10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22"/>
                                        </p:tgtEl>
                                      </p:cBhvr>
                                    </p:animEffect>
                                    <p:set>
                                      <p:cBhvr>
                                        <p:cTn id="110" dur="1" fill="hold">
                                          <p:stCondLst>
                                            <p:cond delay="499"/>
                                          </p:stCondLst>
                                        </p:cTn>
                                        <p:tgtEl>
                                          <p:spTgt spid="22"/>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59"/>
                                        </p:tgtEl>
                                      </p:cBhvr>
                                    </p:animEffect>
                                    <p:set>
                                      <p:cBhvr>
                                        <p:cTn id="113" dur="1" fill="hold">
                                          <p:stCondLst>
                                            <p:cond delay="499"/>
                                          </p:stCondLst>
                                        </p:cTn>
                                        <p:tgtEl>
                                          <p:spTgt spid="5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74"/>
                                        </p:tgtEl>
                                      </p:cBhvr>
                                    </p:animEffect>
                                    <p:set>
                                      <p:cBhvr>
                                        <p:cTn id="116" dur="1" fill="hold">
                                          <p:stCondLst>
                                            <p:cond delay="499"/>
                                          </p:stCondLst>
                                        </p:cTn>
                                        <p:tgtEl>
                                          <p:spTgt spid="74"/>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05"/>
                                        </p:tgtEl>
                                      </p:cBhvr>
                                    </p:animEffect>
                                    <p:set>
                                      <p:cBhvr>
                                        <p:cTn id="119" dur="1" fill="hold">
                                          <p:stCondLst>
                                            <p:cond delay="499"/>
                                          </p:stCondLst>
                                        </p:cTn>
                                        <p:tgtEl>
                                          <p:spTgt spid="105"/>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2" nodeType="click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fade">
                                      <p:cBhvr>
                                        <p:cTn id="124" dur="500"/>
                                        <p:tgtEl>
                                          <p:spTgt spid="39"/>
                                        </p:tgtEl>
                                      </p:cBhvr>
                                    </p:animEffect>
                                  </p:childTnLst>
                                </p:cTn>
                              </p:par>
                              <p:par>
                                <p:cTn id="125" presetID="10" presetClass="entr" presetSubtype="0" fill="hold" grpId="2" nodeType="with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fade">
                                      <p:cBhvr>
                                        <p:cTn id="127" dur="500"/>
                                        <p:tgtEl>
                                          <p:spTgt spid="38"/>
                                        </p:tgtEl>
                                      </p:cBhvr>
                                    </p:animEffect>
                                  </p:childTnLst>
                                </p:cTn>
                              </p:par>
                            </p:childTnLst>
                          </p:cTn>
                        </p:par>
                        <p:par>
                          <p:cTn id="128" fill="hold">
                            <p:stCondLst>
                              <p:cond delay="500"/>
                            </p:stCondLst>
                            <p:childTnLst>
                              <p:par>
                                <p:cTn id="129" presetID="10" presetClass="entr" presetSubtype="0" fill="hold" nodeType="afterEffect">
                                  <p:stCondLst>
                                    <p:cond delay="0"/>
                                  </p:stCondLst>
                                  <p:childTnLst>
                                    <p:set>
                                      <p:cBhvr>
                                        <p:cTn id="130" dur="1" fill="hold">
                                          <p:stCondLst>
                                            <p:cond delay="0"/>
                                          </p:stCondLst>
                                        </p:cTn>
                                        <p:tgtEl>
                                          <p:spTgt spid="75"/>
                                        </p:tgtEl>
                                        <p:attrNameLst>
                                          <p:attrName>style.visibility</p:attrName>
                                        </p:attrNameLst>
                                      </p:cBhvr>
                                      <p:to>
                                        <p:strVal val="visible"/>
                                      </p:to>
                                    </p:set>
                                    <p:animEffect transition="in" filter="fade">
                                      <p:cBhvr>
                                        <p:cTn id="131" dur="300"/>
                                        <p:tgtEl>
                                          <p:spTgt spid="75"/>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75"/>
                                        </p:tgtEl>
                                      </p:cBhvr>
                                    </p:animEffect>
                                    <p:set>
                                      <p:cBhvr>
                                        <p:cTn id="136" dur="1" fill="hold">
                                          <p:stCondLst>
                                            <p:cond delay="499"/>
                                          </p:stCondLst>
                                        </p:cTn>
                                        <p:tgtEl>
                                          <p:spTgt spid="75"/>
                                        </p:tgtEl>
                                        <p:attrNameLst>
                                          <p:attrName>style.visibility</p:attrName>
                                        </p:attrNameLst>
                                      </p:cBhvr>
                                      <p:to>
                                        <p:strVal val="hidden"/>
                                      </p:to>
                                    </p:set>
                                  </p:childTnLst>
                                </p:cTn>
                              </p:par>
                              <p:par>
                                <p:cTn id="137" presetID="10" presetClass="exit" presetSubtype="0" fill="hold" grpId="3" nodeType="withEffect">
                                  <p:stCondLst>
                                    <p:cond delay="0"/>
                                  </p:stCondLst>
                                  <p:childTnLst>
                                    <p:animEffect transition="out" filter="fade">
                                      <p:cBhvr>
                                        <p:cTn id="138" dur="500"/>
                                        <p:tgtEl>
                                          <p:spTgt spid="39"/>
                                        </p:tgtEl>
                                      </p:cBhvr>
                                    </p:animEffect>
                                    <p:set>
                                      <p:cBhvr>
                                        <p:cTn id="139" dur="1" fill="hold">
                                          <p:stCondLst>
                                            <p:cond delay="499"/>
                                          </p:stCondLst>
                                        </p:cTn>
                                        <p:tgtEl>
                                          <p:spTgt spid="39"/>
                                        </p:tgtEl>
                                        <p:attrNameLst>
                                          <p:attrName>style.visibility</p:attrName>
                                        </p:attrNameLst>
                                      </p:cBhvr>
                                      <p:to>
                                        <p:strVal val="hidden"/>
                                      </p:to>
                                    </p:set>
                                  </p:childTnLst>
                                </p:cTn>
                              </p:par>
                              <p:par>
                                <p:cTn id="140" presetID="10" presetClass="exit" presetSubtype="0" fill="hold" grpId="3" nodeType="withEffect">
                                  <p:stCondLst>
                                    <p:cond delay="0"/>
                                  </p:stCondLst>
                                  <p:childTnLst>
                                    <p:animEffect transition="out" filter="fade">
                                      <p:cBhvr>
                                        <p:cTn id="141" dur="500"/>
                                        <p:tgtEl>
                                          <p:spTgt spid="38"/>
                                        </p:tgtEl>
                                      </p:cBhvr>
                                    </p:animEffect>
                                    <p:set>
                                      <p:cBhvr>
                                        <p:cTn id="142" dur="1" fill="hold">
                                          <p:stCondLst>
                                            <p:cond delay="499"/>
                                          </p:stCondLst>
                                        </p:cTn>
                                        <p:tgtEl>
                                          <p:spTgt spid="38"/>
                                        </p:tgtEl>
                                        <p:attrNameLst>
                                          <p:attrName>style.visibility</p:attrName>
                                        </p:attrNameLst>
                                      </p:cBhvr>
                                      <p:to>
                                        <p:strVal val="hidden"/>
                                      </p:to>
                                    </p:set>
                                  </p:childTnLst>
                                </p:cTn>
                              </p:par>
                            </p:childTnLst>
                          </p:cTn>
                        </p:par>
                        <p:par>
                          <p:cTn id="143" fill="hold">
                            <p:stCondLst>
                              <p:cond delay="500"/>
                            </p:stCondLst>
                            <p:childTnLst>
                              <p:par>
                                <p:cTn id="144" presetID="10" presetClass="entr" presetSubtype="0" fill="hold" nodeType="afterEffect">
                                  <p:stCondLst>
                                    <p:cond delay="0"/>
                                  </p:stCondLst>
                                  <p:childTnLst>
                                    <p:set>
                                      <p:cBhvr>
                                        <p:cTn id="145" dur="1" fill="hold">
                                          <p:stCondLst>
                                            <p:cond delay="0"/>
                                          </p:stCondLst>
                                        </p:cTn>
                                        <p:tgtEl>
                                          <p:spTgt spid="31"/>
                                        </p:tgtEl>
                                        <p:attrNameLst>
                                          <p:attrName>style.visibility</p:attrName>
                                        </p:attrNameLst>
                                      </p:cBhvr>
                                      <p:to>
                                        <p:strVal val="visible"/>
                                      </p:to>
                                    </p:set>
                                    <p:animEffect transition="in" filter="fade">
                                      <p:cBhvr>
                                        <p:cTn id="146" dur="300"/>
                                        <p:tgtEl>
                                          <p:spTgt spid="31"/>
                                        </p:tgtEl>
                                      </p:cBhvr>
                                    </p:animEffect>
                                  </p:childTnLst>
                                </p:cTn>
                              </p:par>
                            </p:childTnLst>
                          </p:cTn>
                        </p:par>
                        <p:par>
                          <p:cTn id="147" fill="hold">
                            <p:stCondLst>
                              <p:cond delay="800"/>
                            </p:stCondLst>
                            <p:childTnLst>
                              <p:par>
                                <p:cTn id="148" presetID="10" presetClass="entr" presetSubtype="0" fill="hold" nodeType="afterEffect">
                                  <p:stCondLst>
                                    <p:cond delay="0"/>
                                  </p:stCondLst>
                                  <p:childTnLst>
                                    <p:set>
                                      <p:cBhvr>
                                        <p:cTn id="149" dur="1" fill="hold">
                                          <p:stCondLst>
                                            <p:cond delay="0"/>
                                          </p:stCondLst>
                                        </p:cTn>
                                        <p:tgtEl>
                                          <p:spTgt spid="78"/>
                                        </p:tgtEl>
                                        <p:attrNameLst>
                                          <p:attrName>style.visibility</p:attrName>
                                        </p:attrNameLst>
                                      </p:cBhvr>
                                      <p:to>
                                        <p:strVal val="visible"/>
                                      </p:to>
                                    </p:set>
                                    <p:animEffect transition="in" filter="fade">
                                      <p:cBhvr>
                                        <p:cTn id="150" dur="300"/>
                                        <p:tgtEl>
                                          <p:spTgt spid="78"/>
                                        </p:tgtEl>
                                      </p:cBhvr>
                                    </p:animEffect>
                                  </p:childTnLst>
                                </p:cTn>
                              </p:par>
                            </p:childTnLst>
                          </p:cTn>
                        </p:par>
                        <p:par>
                          <p:cTn id="151" fill="hold">
                            <p:stCondLst>
                              <p:cond delay="1100"/>
                            </p:stCondLst>
                            <p:childTnLst>
                              <p:par>
                                <p:cTn id="152" presetID="10" presetClass="entr" presetSubtype="0" fill="hold" nodeType="afterEffect">
                                  <p:stCondLst>
                                    <p:cond delay="0"/>
                                  </p:stCondLst>
                                  <p:childTnLst>
                                    <p:set>
                                      <p:cBhvr>
                                        <p:cTn id="153" dur="1" fill="hold">
                                          <p:stCondLst>
                                            <p:cond delay="0"/>
                                          </p:stCondLst>
                                        </p:cTn>
                                        <p:tgtEl>
                                          <p:spTgt spid="79"/>
                                        </p:tgtEl>
                                        <p:attrNameLst>
                                          <p:attrName>style.visibility</p:attrName>
                                        </p:attrNameLst>
                                      </p:cBhvr>
                                      <p:to>
                                        <p:strVal val="visible"/>
                                      </p:to>
                                    </p:set>
                                    <p:animEffect transition="in" filter="fade">
                                      <p:cBhvr>
                                        <p:cTn id="154" dur="300"/>
                                        <p:tgtEl>
                                          <p:spTgt spid="79"/>
                                        </p:tgtEl>
                                      </p:cBhvr>
                                    </p:animEffect>
                                  </p:childTnLst>
                                </p:cTn>
                              </p:par>
                            </p:childTnLst>
                          </p:cTn>
                        </p:par>
                        <p:par>
                          <p:cTn id="155" fill="hold">
                            <p:stCondLst>
                              <p:cond delay="1400"/>
                            </p:stCondLst>
                            <p:childTnLst>
                              <p:par>
                                <p:cTn id="156" presetID="10" presetClass="entr" presetSubtype="0" fill="hold" nodeType="afterEffect">
                                  <p:stCondLst>
                                    <p:cond delay="0"/>
                                  </p:stCondLst>
                                  <p:childTnLst>
                                    <p:set>
                                      <p:cBhvr>
                                        <p:cTn id="157" dur="1" fill="hold">
                                          <p:stCondLst>
                                            <p:cond delay="0"/>
                                          </p:stCondLst>
                                        </p:cTn>
                                        <p:tgtEl>
                                          <p:spTgt spid="82"/>
                                        </p:tgtEl>
                                        <p:attrNameLst>
                                          <p:attrName>style.visibility</p:attrName>
                                        </p:attrNameLst>
                                      </p:cBhvr>
                                      <p:to>
                                        <p:strVal val="visible"/>
                                      </p:to>
                                    </p:set>
                                    <p:animEffect transition="in" filter="fade">
                                      <p:cBhvr>
                                        <p:cTn id="158" dur="300"/>
                                        <p:tgtEl>
                                          <p:spTgt spid="82"/>
                                        </p:tgtEl>
                                      </p:cBhvr>
                                    </p:animEffect>
                                  </p:childTnLst>
                                </p:cTn>
                              </p:par>
                            </p:childTnLst>
                          </p:cTn>
                        </p:par>
                        <p:par>
                          <p:cTn id="159" fill="hold">
                            <p:stCondLst>
                              <p:cond delay="1700"/>
                            </p:stCondLst>
                            <p:childTnLst>
                              <p:par>
                                <p:cTn id="160" presetID="10" presetClass="entr" presetSubtype="0" fill="hold" grpId="0" nodeType="afterEffect">
                                  <p:stCondLst>
                                    <p:cond delay="0"/>
                                  </p:stCondLst>
                                  <p:childTnLst>
                                    <p:set>
                                      <p:cBhvr>
                                        <p:cTn id="161" dur="1" fill="hold">
                                          <p:stCondLst>
                                            <p:cond delay="0"/>
                                          </p:stCondLst>
                                        </p:cTn>
                                        <p:tgtEl>
                                          <p:spTgt spid="94"/>
                                        </p:tgtEl>
                                        <p:attrNameLst>
                                          <p:attrName>style.visibility</p:attrName>
                                        </p:attrNameLst>
                                      </p:cBhvr>
                                      <p:to>
                                        <p:strVal val="visible"/>
                                      </p:to>
                                    </p:set>
                                    <p:animEffect transition="in" filter="fade">
                                      <p:cBhvr>
                                        <p:cTn id="162" dur="500"/>
                                        <p:tgtEl>
                                          <p:spTgt spid="94"/>
                                        </p:tgtEl>
                                      </p:cBhvr>
                                    </p:animEffect>
                                  </p:childTnLst>
                                </p:cTn>
                              </p:par>
                            </p:childTnLst>
                          </p:cTn>
                        </p:par>
                        <p:par>
                          <p:cTn id="163" fill="hold">
                            <p:stCondLst>
                              <p:cond delay="2200"/>
                            </p:stCondLst>
                            <p:childTnLst>
                              <p:par>
                                <p:cTn id="164" presetID="10" presetClass="entr" presetSubtype="0" fill="hold" grpId="0" nodeType="afterEffect">
                                  <p:stCondLst>
                                    <p:cond delay="0"/>
                                  </p:stCondLst>
                                  <p:childTnLst>
                                    <p:set>
                                      <p:cBhvr>
                                        <p:cTn id="165" dur="1" fill="hold">
                                          <p:stCondLst>
                                            <p:cond delay="0"/>
                                          </p:stCondLst>
                                        </p:cTn>
                                        <p:tgtEl>
                                          <p:spTgt spid="106"/>
                                        </p:tgtEl>
                                        <p:attrNameLst>
                                          <p:attrName>style.visibility</p:attrName>
                                        </p:attrNameLst>
                                      </p:cBhvr>
                                      <p:to>
                                        <p:strVal val="visible"/>
                                      </p:to>
                                    </p:set>
                                    <p:animEffect transition="in" filter="fade">
                                      <p:cBhvr>
                                        <p:cTn id="166" dur="6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 grpId="0" animBg="1"/>
      <p:bldP spid="5" grpId="1" animBg="1"/>
      <p:bldP spid="21" grpId="0" animBg="1"/>
      <p:bldP spid="7" grpId="0" animBg="1"/>
      <p:bldP spid="37" grpId="0" animBg="1"/>
      <p:bldP spid="37" grpId="1" animBg="1"/>
      <p:bldP spid="36" grpId="0" animBg="1"/>
      <p:bldP spid="36" grpId="1" animBg="1"/>
      <p:bldP spid="36" grpId="2" animBg="1"/>
      <p:bldP spid="36" grpId="3" animBg="1"/>
      <p:bldP spid="38" grpId="0" animBg="1"/>
      <p:bldP spid="38" grpId="1" animBg="1"/>
      <p:bldP spid="38" grpId="2" animBg="1"/>
      <p:bldP spid="38" grpId="3" animBg="1"/>
      <p:bldP spid="39" grpId="0"/>
      <p:bldP spid="39" grpId="1"/>
      <p:bldP spid="39" grpId="2"/>
      <p:bldP spid="39" grpId="3"/>
      <p:bldP spid="48" grpId="0"/>
      <p:bldP spid="50" grpId="0"/>
      <p:bldP spid="50" grpId="1"/>
      <p:bldP spid="74" grpId="0"/>
      <p:bldP spid="74" grpId="1"/>
      <p:bldP spid="94" grpId="0"/>
      <p:bldP spid="105" grpId="0"/>
      <p:bldP spid="105" grpId="1"/>
      <p:bldP spid="10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23</a:t>
            </a:fld>
            <a:endParaRPr lang="en-US" dirty="0"/>
          </a:p>
        </p:txBody>
      </p:sp>
      <p:sp>
        <p:nvSpPr>
          <p:cNvPr id="4" name="Title 3"/>
          <p:cNvSpPr>
            <a:spLocks noGrp="1"/>
          </p:cNvSpPr>
          <p:nvPr>
            <p:ph type="title"/>
          </p:nvPr>
        </p:nvSpPr>
        <p:spPr/>
        <p:txBody>
          <a:bodyPr/>
          <a:lstStyle/>
          <a:p>
            <a:r>
              <a:rPr lang="en-US" dirty="0" smtClean="0"/>
              <a:t>Results: Rabbit Scene</a:t>
            </a:r>
            <a:endParaRPr lang="en-US" dirty="0"/>
          </a:p>
        </p:txBody>
      </p:sp>
      <p:pic>
        <p:nvPicPr>
          <p:cNvPr id="6" name="Picture 2" descr="C:\Users\thor\Documents\Projects\LTM\paper\siggraph2013\images\rabbit_origin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433" y="738204"/>
            <a:ext cx="10335647" cy="58138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thor\Documents\Projects\LTM\paper\siggraph2013\images\rabbit_manipulat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054" y="738204"/>
            <a:ext cx="10336103" cy="5814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thor\Documents\Projects\LTM\paper\siggraph2013\images\rabbit_original_inse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432" y="738203"/>
            <a:ext cx="10335647" cy="58098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thor\Documents\Projects\LTM\paper\siggraph2013\images\rabbit_manipulated_inse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432" y="738203"/>
            <a:ext cx="10335648" cy="5809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6025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7/25/2013</a:t>
            </a:r>
            <a:endParaRPr lang="en-US" dirty="0"/>
          </a:p>
        </p:txBody>
      </p:sp>
      <p:sp>
        <p:nvSpPr>
          <p:cNvPr id="3" name="Slide Number Placeholder 2"/>
          <p:cNvSpPr>
            <a:spLocks noGrp="1"/>
          </p:cNvSpPr>
          <p:nvPr>
            <p:ph type="sldNum" sz="quarter" idx="12"/>
          </p:nvPr>
        </p:nvSpPr>
        <p:spPr/>
        <p:txBody>
          <a:bodyPr/>
          <a:lstStyle/>
          <a:p>
            <a:fld id="{7E95431C-F0EC-4DC5-A098-16E27D1FF48A}" type="slidenum">
              <a:rPr lang="en-US" smtClean="0"/>
              <a:pPr/>
              <a:t>24</a:t>
            </a:fld>
            <a:endParaRPr lang="en-US" dirty="0"/>
          </a:p>
        </p:txBody>
      </p:sp>
      <p:sp>
        <p:nvSpPr>
          <p:cNvPr id="4" name="Title 3"/>
          <p:cNvSpPr>
            <a:spLocks noGrp="1"/>
          </p:cNvSpPr>
          <p:nvPr>
            <p:ph type="title"/>
          </p:nvPr>
        </p:nvSpPr>
        <p:spPr/>
        <p:txBody>
          <a:bodyPr/>
          <a:lstStyle/>
          <a:p>
            <a:r>
              <a:rPr lang="en-US" dirty="0"/>
              <a:t>Results: Rabbit Scene</a:t>
            </a:r>
          </a:p>
        </p:txBody>
      </p:sp>
      <p:pic>
        <p:nvPicPr>
          <p:cNvPr id="7" name="LTM_bunny_slid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1186" y="845888"/>
            <a:ext cx="10392504" cy="5845784"/>
          </a:xfrm>
          <a:prstGeom prst="rect">
            <a:avLst/>
          </a:prstGeom>
        </p:spPr>
      </p:pic>
    </p:spTree>
    <p:extLst>
      <p:ext uri="{BB962C8B-B14F-4D97-AF65-F5344CB8AC3E}">
        <p14:creationId xmlns:p14="http://schemas.microsoft.com/office/powerpoint/2010/main" val="16061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25</a:t>
            </a:fld>
            <a:endParaRPr lang="en-US" dirty="0"/>
          </a:p>
        </p:txBody>
      </p:sp>
      <p:sp>
        <p:nvSpPr>
          <p:cNvPr id="4" name="Title 3"/>
          <p:cNvSpPr>
            <a:spLocks noGrp="1"/>
          </p:cNvSpPr>
          <p:nvPr>
            <p:ph type="title"/>
          </p:nvPr>
        </p:nvSpPr>
        <p:spPr/>
        <p:txBody>
          <a:bodyPr/>
          <a:lstStyle/>
          <a:p>
            <a:r>
              <a:rPr lang="en-US" dirty="0" smtClean="0"/>
              <a:t>Results: Multiple Edits</a:t>
            </a:r>
            <a:endParaRPr lang="en-US" dirty="0"/>
          </a:p>
        </p:txBody>
      </p: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592" y="1052736"/>
            <a:ext cx="5291945" cy="529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3592" y="1052736"/>
            <a:ext cx="5291945" cy="529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3592" y="1052736"/>
            <a:ext cx="5291945" cy="529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3592" y="1052736"/>
            <a:ext cx="5291945" cy="529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7915" y="1052736"/>
            <a:ext cx="1664469" cy="1664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94949" y="2862123"/>
            <a:ext cx="1664469" cy="1664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87915" y="4671511"/>
            <a:ext cx="1678538" cy="167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Grafik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4292833" y="2237476"/>
            <a:ext cx="573385" cy="573385"/>
          </a:xfrm>
          <a:prstGeom prst="rect">
            <a:avLst/>
          </a:prstGeom>
          <a:effectLst>
            <a:softEdge rad="12700"/>
          </a:effectLst>
        </p:spPr>
      </p:pic>
      <p:grpSp>
        <p:nvGrpSpPr>
          <p:cNvPr id="27" name="Group 26"/>
          <p:cNvGrpSpPr/>
          <p:nvPr/>
        </p:nvGrpSpPr>
        <p:grpSpPr>
          <a:xfrm>
            <a:off x="4269974" y="2679700"/>
            <a:ext cx="2611839" cy="3440112"/>
            <a:chOff x="4269974" y="2679700"/>
            <a:chExt cx="2611839" cy="3440112"/>
          </a:xfrm>
        </p:grpSpPr>
        <p:cxnSp>
          <p:nvCxnSpPr>
            <p:cNvPr id="14" name="Straight Arrow Connector 13"/>
            <p:cNvCxnSpPr/>
            <p:nvPr/>
          </p:nvCxnSpPr>
          <p:spPr>
            <a:xfrm flipH="1">
              <a:off x="4269974" y="2797175"/>
              <a:ext cx="155976" cy="2792065"/>
            </a:xfrm>
            <a:prstGeom prst="straightConnector1">
              <a:avLst/>
            </a:prstGeom>
            <a:ln w="60325">
              <a:solidFill>
                <a:schemeClr val="bg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835525" y="2679700"/>
              <a:ext cx="1980555" cy="2909540"/>
            </a:xfrm>
            <a:prstGeom prst="straightConnector1">
              <a:avLst/>
            </a:prstGeom>
            <a:ln w="60325">
              <a:solidFill>
                <a:schemeClr val="bg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rot="164441">
              <a:off x="4292833" y="5301207"/>
              <a:ext cx="2588980" cy="818605"/>
            </a:xfrm>
            <a:prstGeom prst="ellipse">
              <a:avLst/>
            </a:prstGeom>
            <a:noFill/>
            <a:ln w="603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149670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26</a:t>
            </a:fld>
            <a:endParaRPr lang="en-US" dirty="0"/>
          </a:p>
        </p:txBody>
      </p:sp>
      <p:sp>
        <p:nvSpPr>
          <p:cNvPr id="4" name="Title 3"/>
          <p:cNvSpPr>
            <a:spLocks noGrp="1"/>
          </p:cNvSpPr>
          <p:nvPr>
            <p:ph type="title"/>
          </p:nvPr>
        </p:nvSpPr>
        <p:spPr/>
        <p:txBody>
          <a:bodyPr/>
          <a:lstStyle/>
          <a:p>
            <a:r>
              <a:rPr lang="en-US" dirty="0" smtClean="0"/>
              <a:t>Results: Garage Scene</a:t>
            </a:r>
            <a:endParaRPr lang="en-US" dirty="0"/>
          </a:p>
        </p:txBody>
      </p:sp>
      <p:pic>
        <p:nvPicPr>
          <p:cNvPr id="8" name="Picture 2" descr="C:\Users\thor\Documents\Projects\LTM\paper\siggraph2013\images\garage_ori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9498" y="645485"/>
            <a:ext cx="9091162" cy="60015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V="1">
            <a:off x="8184232" y="1916832"/>
            <a:ext cx="864096" cy="432049"/>
          </a:xfrm>
          <a:prstGeom prst="straightConnector1">
            <a:avLst/>
          </a:prstGeom>
          <a:ln w="60325">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9" name="Picture 3" descr="C:\Users\thor\Documents\Projects\LTM\paper\siggraph2013\images\garage_manip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9497" y="645485"/>
            <a:ext cx="9091161" cy="6001500"/>
          </a:xfrm>
          <a:prstGeom prst="rect">
            <a:avLst/>
          </a:prstGeom>
          <a:noFill/>
          <a:extLst>
            <a:ext uri="{909E8E84-426E-40DD-AFC4-6F175D3DCCD1}">
              <a14:hiddenFill xmlns:a14="http://schemas.microsoft.com/office/drawing/2010/main">
                <a:solidFill>
                  <a:srgbClr val="FFFFFF"/>
                </a:solidFill>
              </a14:hiddenFill>
            </a:ext>
          </a:extLst>
        </p:spPr>
      </p:pic>
      <p:sp>
        <p:nvSpPr>
          <p:cNvPr id="19" name="Arc 18"/>
          <p:cNvSpPr/>
          <p:nvPr/>
        </p:nvSpPr>
        <p:spPr>
          <a:xfrm>
            <a:off x="2207568" y="-747464"/>
            <a:ext cx="4950398" cy="4950398"/>
          </a:xfrm>
          <a:prstGeom prst="arc">
            <a:avLst>
              <a:gd name="adj1" fmla="val 440012"/>
              <a:gd name="adj2" fmla="val 2213979"/>
            </a:avLst>
          </a:prstGeom>
          <a:ln w="60325">
            <a:solidFill>
              <a:srgbClr val="FF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Picture 4" descr="C:\Users\thor\Documents\Projects\LTM\paper\siggraph2013\images\garage_manip0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9497" y="645485"/>
            <a:ext cx="9091162" cy="60015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H="1">
            <a:off x="5237018" y="5589240"/>
            <a:ext cx="1435046" cy="220433"/>
          </a:xfrm>
          <a:prstGeom prst="straightConnector1">
            <a:avLst/>
          </a:prstGeom>
          <a:ln w="60325">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9048328" y="5877272"/>
            <a:ext cx="474363" cy="578946"/>
          </a:xfrm>
          <a:prstGeom prst="straightConnector1">
            <a:avLst/>
          </a:prstGeom>
          <a:ln w="60325">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11" name="Picture 5" descr="C:\Users\thor\Documents\Projects\LTM\paper\siggraph2013\images\garage_manip0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9498" y="645485"/>
            <a:ext cx="9091161" cy="600150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flipH="1">
            <a:off x="3575720" y="3068960"/>
            <a:ext cx="144016" cy="870015"/>
          </a:xfrm>
          <a:prstGeom prst="straightConnector1">
            <a:avLst/>
          </a:prstGeom>
          <a:ln w="60325">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12" name="Picture 6" descr="C:\Users\thor\Documents\Projects\LTM\paper\siggraph2013\images\garage_manip0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9496" y="645485"/>
            <a:ext cx="9091161" cy="6001500"/>
          </a:xfrm>
          <a:prstGeom prst="rect">
            <a:avLst/>
          </a:prstGeom>
          <a:noFill/>
          <a:extLst>
            <a:ext uri="{909E8E84-426E-40DD-AFC4-6F175D3DCCD1}">
              <a14:hiddenFill xmlns:a14="http://schemas.microsoft.com/office/drawing/2010/main">
                <a:solidFill>
                  <a:srgbClr val="FFFFFF"/>
                </a:solidFill>
              </a14:hiddenFill>
            </a:ext>
          </a:extLst>
        </p:spPr>
      </p:pic>
      <p:pic>
        <p:nvPicPr>
          <p:cNvPr id="5" name="LTM_garag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477" t="650" r="540"/>
          <a:stretch/>
        </p:blipFill>
        <p:spPr>
          <a:xfrm>
            <a:off x="1145380" y="847884"/>
            <a:ext cx="9913145" cy="5596702"/>
          </a:xfrm>
          <a:prstGeom prst="rect">
            <a:avLst/>
          </a:prstGeom>
        </p:spPr>
      </p:pic>
    </p:spTree>
    <p:custDataLst>
      <p:tags r:id="rId1"/>
    </p:custDataLst>
    <p:extLst>
      <p:ext uri="{BB962C8B-B14F-4D97-AF65-F5344CB8AC3E}">
        <p14:creationId xmlns:p14="http://schemas.microsoft.com/office/powerpoint/2010/main" val="1048072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 presetClass="mediacall" presetSubtype="0" fill="hold" nodeType="withEffect">
                                  <p:stCondLst>
                                    <p:cond delay="0"/>
                                  </p:stCondLst>
                                  <p:childTnLst>
                                    <p:cmd type="call" cmd="playFrom(0.0)">
                                      <p:cBhvr>
                                        <p:cTn id="37" dur="27200" fill="hold"/>
                                        <p:tgtEl>
                                          <p:spTgt spid="5"/>
                                        </p:tgtEl>
                                      </p:cBhvr>
                                    </p:cmd>
                                  </p:childTnLst>
                                </p:cTn>
                              </p:par>
                            </p:childTnLst>
                          </p:cTn>
                        </p:par>
                        <p:par>
                          <p:cTn id="38" fill="hold">
                            <p:stCondLst>
                              <p:cond delay="2720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md type="call" cmd="stop">
                                      <p:cBhvr>
                                        <p:cTn id="42" dur="1">
                                          <p:stCondLst>
                                            <p:cond delay="499"/>
                                          </p:stCondLst>
                                        </p:cTn>
                                        <p:tgtEl>
                                          <p:spTgt spid="5"/>
                                        </p:tgtEl>
                                      </p:cBhvr>
                                    </p:cmd>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5"/>
                </p:tgtEl>
              </p:cMediaNode>
            </p:video>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27</a:t>
            </a:fld>
            <a:endParaRPr lang="en-US" dirty="0"/>
          </a:p>
        </p:txBody>
      </p:sp>
      <p:sp>
        <p:nvSpPr>
          <p:cNvPr id="4" name="Title 3"/>
          <p:cNvSpPr>
            <a:spLocks noGrp="1"/>
          </p:cNvSpPr>
          <p:nvPr>
            <p:ph type="title"/>
          </p:nvPr>
        </p:nvSpPr>
        <p:spPr/>
        <p:txBody>
          <a:bodyPr/>
          <a:lstStyle/>
          <a:p>
            <a:r>
              <a:rPr lang="en-US" dirty="0" smtClean="0"/>
              <a:t>Results: </a:t>
            </a:r>
            <a:r>
              <a:rPr lang="en-US" dirty="0" err="1" smtClean="0"/>
              <a:t>BendyCaustics</a:t>
            </a:r>
            <a:endParaRPr lang="en-US" dirty="0"/>
          </a:p>
        </p:txBody>
      </p:sp>
      <p:pic>
        <p:nvPicPr>
          <p:cNvPr id="6" name="Picture 3" descr="C:\Users\thor\Documents\Projects\LTM\paper\siggraph2013\images\bendy-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624" y="932082"/>
            <a:ext cx="7055648" cy="53954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thor\Documents\Projects\LTM\paper\siggraph2013\images\bendy-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1624" y="932082"/>
            <a:ext cx="7055648" cy="53954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8872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28</a:t>
            </a:fld>
            <a:endParaRPr lang="en-US" dirty="0"/>
          </a:p>
        </p:txBody>
      </p:sp>
      <p:sp>
        <p:nvSpPr>
          <p:cNvPr id="4" name="Title 3"/>
          <p:cNvSpPr>
            <a:spLocks noGrp="1"/>
          </p:cNvSpPr>
          <p:nvPr>
            <p:ph type="title"/>
          </p:nvPr>
        </p:nvSpPr>
        <p:spPr/>
        <p:txBody>
          <a:bodyPr/>
          <a:lstStyle/>
          <a:p>
            <a:r>
              <a:rPr lang="en-US" dirty="0" smtClean="0"/>
              <a:t>Discussion</a:t>
            </a:r>
            <a:endParaRPr lang="en-US" dirty="0"/>
          </a:p>
        </p:txBody>
      </p:sp>
      <p:sp>
        <p:nvSpPr>
          <p:cNvPr id="5" name="Content Placeholder 4"/>
          <p:cNvSpPr>
            <a:spLocks noGrp="1"/>
          </p:cNvSpPr>
          <p:nvPr>
            <p:ph idx="1"/>
          </p:nvPr>
        </p:nvSpPr>
        <p:spPr/>
        <p:txBody>
          <a:bodyPr>
            <a:normAutofit/>
          </a:bodyPr>
          <a:lstStyle/>
          <a:p>
            <a:r>
              <a:rPr lang="en-US" dirty="0" smtClean="0"/>
              <a:t>progressive photon mapping </a:t>
            </a:r>
          </a:p>
          <a:p>
            <a:pPr lvl="1"/>
            <a:r>
              <a:rPr lang="en-US" dirty="0" smtClean="0"/>
              <a:t>robustness</a:t>
            </a:r>
          </a:p>
          <a:p>
            <a:pPr lvl="1"/>
            <a:r>
              <a:rPr lang="en-US" dirty="0" smtClean="0"/>
              <a:t>efficiency of light path manipulation</a:t>
            </a:r>
          </a:p>
          <a:p>
            <a:endParaRPr lang="en-US" dirty="0" smtClean="0"/>
          </a:p>
          <a:p>
            <a:r>
              <a:rPr lang="en-US" dirty="0" smtClean="0"/>
              <a:t>manipulation benefits from fast </a:t>
            </a:r>
            <a:r>
              <a:rPr lang="en-US" dirty="0"/>
              <a:t>GI </a:t>
            </a:r>
            <a:r>
              <a:rPr lang="en-US" dirty="0" smtClean="0"/>
              <a:t>methods</a:t>
            </a:r>
          </a:p>
          <a:p>
            <a:endParaRPr lang="en-US" dirty="0" smtClean="0"/>
          </a:p>
          <a:p>
            <a:r>
              <a:rPr lang="en-US" dirty="0" smtClean="0"/>
              <a:t>rendering efficiency</a:t>
            </a:r>
          </a:p>
          <a:p>
            <a:pPr lvl="1"/>
            <a:r>
              <a:rPr lang="en-US" dirty="0" smtClean="0"/>
              <a:t>unidirectional path retargeting</a:t>
            </a:r>
          </a:p>
          <a:p>
            <a:pPr lvl="1"/>
            <a:r>
              <a:rPr lang="en-US" dirty="0" smtClean="0"/>
              <a:t>path-proxy linking better</a:t>
            </a:r>
          </a:p>
        </p:txBody>
      </p:sp>
    </p:spTree>
    <p:extLst>
      <p:ext uri="{BB962C8B-B14F-4D97-AF65-F5344CB8AC3E}">
        <p14:creationId xmlns:p14="http://schemas.microsoft.com/office/powerpoint/2010/main" val="141566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29</a:t>
            </a:fld>
            <a:endParaRPr lang="en-US" dirty="0"/>
          </a:p>
        </p:txBody>
      </p:sp>
      <p:sp>
        <p:nvSpPr>
          <p:cNvPr id="4" name="Title 3"/>
          <p:cNvSpPr>
            <a:spLocks noGrp="1"/>
          </p:cNvSpPr>
          <p:nvPr>
            <p:ph type="title"/>
          </p:nvPr>
        </p:nvSpPr>
        <p:spPr/>
        <p:txBody>
          <a:bodyPr/>
          <a:lstStyle/>
          <a:p>
            <a:r>
              <a:rPr lang="en-US" dirty="0" smtClean="0"/>
              <a:t>Conclusion</a:t>
            </a:r>
            <a:endParaRPr lang="en-US" dirty="0"/>
          </a:p>
        </p:txBody>
      </p:sp>
      <p:sp>
        <p:nvSpPr>
          <p:cNvPr id="5" name="Content Placeholder 4"/>
          <p:cNvSpPr>
            <a:spLocks noGrp="1"/>
          </p:cNvSpPr>
          <p:nvPr>
            <p:ph idx="1"/>
          </p:nvPr>
        </p:nvSpPr>
        <p:spPr/>
        <p:txBody>
          <a:bodyPr>
            <a:normAutofit/>
          </a:bodyPr>
          <a:lstStyle/>
          <a:p>
            <a:r>
              <a:rPr lang="en-US" dirty="0" smtClean="0"/>
              <a:t>manipulation in general PBR context</a:t>
            </a:r>
          </a:p>
          <a:p>
            <a:pPr lvl="1"/>
            <a:r>
              <a:rPr lang="en-US" dirty="0" smtClean="0"/>
              <a:t>visualization</a:t>
            </a:r>
          </a:p>
          <a:p>
            <a:pPr lvl="1"/>
            <a:r>
              <a:rPr lang="en-US" dirty="0" smtClean="0"/>
              <a:t>selection and filtering</a:t>
            </a:r>
          </a:p>
          <a:p>
            <a:pPr lvl="1"/>
            <a:r>
              <a:rPr lang="en-US" dirty="0" smtClean="0"/>
              <a:t>manipulation</a:t>
            </a:r>
          </a:p>
          <a:p>
            <a:endParaRPr lang="en-US" dirty="0" smtClean="0"/>
          </a:p>
          <a:p>
            <a:r>
              <a:rPr lang="en-US" dirty="0" smtClean="0"/>
              <a:t>just the beginning</a:t>
            </a:r>
          </a:p>
          <a:p>
            <a:pPr lvl="1"/>
            <a:r>
              <a:rPr lang="en-US" dirty="0" smtClean="0"/>
              <a:t>different editing concepts</a:t>
            </a:r>
          </a:p>
          <a:p>
            <a:pPr lvl="1"/>
            <a:r>
              <a:rPr lang="en-US" dirty="0" smtClean="0"/>
              <a:t>participating media</a:t>
            </a:r>
          </a:p>
          <a:p>
            <a:endParaRPr lang="en-US" dirty="0" smtClean="0"/>
          </a:p>
          <a:p>
            <a:endParaRPr lang="en-US" sz="2400" dirty="0" smtClean="0"/>
          </a:p>
          <a:p>
            <a:r>
              <a:rPr lang="en-US" sz="2400" dirty="0" smtClean="0"/>
              <a:t>Acknowledgements</a:t>
            </a:r>
            <a:r>
              <a:rPr lang="en-US" sz="2400" dirty="0"/>
              <a:t>: </a:t>
            </a:r>
            <a:r>
              <a:rPr lang="en-US" sz="2400" dirty="0" smtClean="0"/>
              <a:t>DFG </a:t>
            </a:r>
            <a:r>
              <a:rPr lang="en-US" sz="2400" dirty="0"/>
              <a:t>grant DA 1200/1-1, Intel Visual Computing Institute, </a:t>
            </a:r>
            <a:r>
              <a:rPr lang="en-US" sz="2400" dirty="0" err="1"/>
              <a:t>Filmakademie</a:t>
            </a:r>
            <a:r>
              <a:rPr lang="en-US" sz="2400" dirty="0"/>
              <a:t> Baden-</a:t>
            </a:r>
            <a:r>
              <a:rPr lang="de-DE" sz="2400" dirty="0"/>
              <a:t>Württemberg, </a:t>
            </a:r>
            <a:r>
              <a:rPr lang="en-US" sz="2400" dirty="0"/>
              <a:t>Martin </a:t>
            </a:r>
            <a:r>
              <a:rPr lang="en-US" sz="2400" dirty="0" err="1"/>
              <a:t>Tillmann</a:t>
            </a:r>
            <a:r>
              <a:rPr lang="en-US" sz="2400" dirty="0"/>
              <a:t>, </a:t>
            </a:r>
            <a:r>
              <a:rPr lang="en-US" sz="2400" dirty="0" smtClean="0"/>
              <a:t>NVIDIA</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944" y="1268760"/>
            <a:ext cx="6219054" cy="3816424"/>
          </a:xfrm>
          <a:prstGeom prst="rect">
            <a:avLst/>
          </a:prstGeom>
        </p:spPr>
      </p:pic>
    </p:spTree>
    <p:extLst>
      <p:ext uri="{BB962C8B-B14F-4D97-AF65-F5344CB8AC3E}">
        <p14:creationId xmlns:p14="http://schemas.microsoft.com/office/powerpoint/2010/main" val="28353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3</a:t>
            </a:fld>
            <a:endParaRPr lang="en-US" dirty="0"/>
          </a:p>
        </p:txBody>
      </p:sp>
      <p:sp>
        <p:nvSpPr>
          <p:cNvPr id="4" name="Title 3"/>
          <p:cNvSpPr>
            <a:spLocks noGrp="1"/>
          </p:cNvSpPr>
          <p:nvPr>
            <p:ph type="title"/>
          </p:nvPr>
        </p:nvSpPr>
        <p:spPr/>
        <p:txBody>
          <a:bodyPr/>
          <a:lstStyle/>
          <a:p>
            <a:r>
              <a:rPr lang="en-US" dirty="0" smtClean="0"/>
              <a:t>Previous Work</a:t>
            </a:r>
            <a:endParaRPr lang="en-US" dirty="0"/>
          </a:p>
        </p:txBody>
      </p:sp>
      <p:grpSp>
        <p:nvGrpSpPr>
          <p:cNvPr id="25" name="Group 24"/>
          <p:cNvGrpSpPr/>
          <p:nvPr/>
        </p:nvGrpSpPr>
        <p:grpSpPr>
          <a:xfrm>
            <a:off x="7790972" y="1001164"/>
            <a:ext cx="3775171" cy="2229692"/>
            <a:chOff x="7790972" y="1001164"/>
            <a:chExt cx="3775171" cy="2229692"/>
          </a:xfrm>
        </p:grpSpPr>
        <p:graphicFrame>
          <p:nvGraphicFramePr>
            <p:cNvPr id="6" name="Object 5"/>
            <p:cNvGraphicFramePr>
              <a:graphicFrameLocks noChangeAspect="1"/>
            </p:cNvGraphicFramePr>
            <p:nvPr>
              <p:extLst>
                <p:ext uri="{D42A27DB-BD31-4B8C-83A1-F6EECF244321}">
                  <p14:modId xmlns:p14="http://schemas.microsoft.com/office/powerpoint/2010/main" val="2668093237"/>
                </p:ext>
              </p:extLst>
            </p:nvPr>
          </p:nvGraphicFramePr>
          <p:xfrm>
            <a:off x="7790972" y="1001164"/>
            <a:ext cx="3775171" cy="1892747"/>
          </p:xfrm>
          <a:graphic>
            <a:graphicData uri="http://schemas.openxmlformats.org/presentationml/2006/ole">
              <mc:AlternateContent xmlns:mc="http://schemas.openxmlformats.org/markup-compatibility/2006">
                <mc:Choice xmlns:v="urn:schemas-microsoft-com:vml" Requires="v">
                  <p:oleObj spid="_x0000_s8687" name="Image" r:id="rId5" imgW="18869760" imgH="9460080" progId="Photoshop.Image.12">
                    <p:embed/>
                  </p:oleObj>
                </mc:Choice>
                <mc:Fallback>
                  <p:oleObj name="Image" r:id="rId5" imgW="18869760" imgH="9460080" progId="Photoshop.Image.12">
                    <p:embed/>
                    <p:pic>
                      <p:nvPicPr>
                        <p:cNvPr id="0" name=""/>
                        <p:cNvPicPr/>
                        <p:nvPr/>
                      </p:nvPicPr>
                      <p:blipFill>
                        <a:blip r:embed="rId6"/>
                        <a:stretch>
                          <a:fillRect/>
                        </a:stretch>
                      </p:blipFill>
                      <p:spPr>
                        <a:xfrm>
                          <a:off x="7790972" y="1001164"/>
                          <a:ext cx="3775171" cy="1892747"/>
                        </a:xfrm>
                        <a:prstGeom prst="rect">
                          <a:avLst/>
                        </a:prstGeom>
                      </p:spPr>
                    </p:pic>
                  </p:oleObj>
                </mc:Fallback>
              </mc:AlternateContent>
            </a:graphicData>
          </a:graphic>
        </p:graphicFrame>
        <p:sp>
          <p:nvSpPr>
            <p:cNvPr id="8" name="TextBox 7"/>
            <p:cNvSpPr txBox="1"/>
            <p:nvPr/>
          </p:nvSpPr>
          <p:spPr>
            <a:xfrm>
              <a:off x="10111193" y="2892302"/>
              <a:ext cx="1454950" cy="338554"/>
            </a:xfrm>
            <a:prstGeom prst="rect">
              <a:avLst/>
            </a:prstGeom>
            <a:noFill/>
          </p:spPr>
          <p:txBody>
            <a:bodyPr wrap="none" rtlCol="0">
              <a:spAutoFit/>
            </a:bodyPr>
            <a:lstStyle/>
            <a:p>
              <a:pPr algn="r"/>
              <a:r>
                <a:rPr lang="en-US" sz="1600" dirty="0" smtClean="0">
                  <a:solidFill>
                    <a:schemeClr val="bg1"/>
                  </a:solidFill>
                </a:rPr>
                <a:t>[</a:t>
              </a:r>
              <a:r>
                <a:rPr lang="en-US" sz="1600" dirty="0" err="1" smtClean="0">
                  <a:solidFill>
                    <a:schemeClr val="bg1"/>
                  </a:solidFill>
                </a:rPr>
                <a:t>Pellacini</a:t>
              </a:r>
              <a:r>
                <a:rPr lang="en-US" sz="1600" dirty="0" smtClean="0">
                  <a:solidFill>
                    <a:schemeClr val="bg1"/>
                  </a:solidFill>
                </a:rPr>
                <a:t> 2010]</a:t>
              </a:r>
              <a:endParaRPr lang="en-US" sz="1600" dirty="0">
                <a:solidFill>
                  <a:schemeClr val="bg1"/>
                </a:solidFill>
              </a:endParaRPr>
            </a:p>
          </p:txBody>
        </p:sp>
      </p:grpSp>
      <p:grpSp>
        <p:nvGrpSpPr>
          <p:cNvPr id="29" name="Group 28"/>
          <p:cNvGrpSpPr/>
          <p:nvPr/>
        </p:nvGrpSpPr>
        <p:grpSpPr>
          <a:xfrm>
            <a:off x="695400" y="1001164"/>
            <a:ext cx="2810644" cy="3405108"/>
            <a:chOff x="695400" y="1001164"/>
            <a:chExt cx="2810644" cy="3405108"/>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400" y="1001164"/>
              <a:ext cx="2808312" cy="3067830"/>
            </a:xfrm>
            <a:prstGeom prst="rect">
              <a:avLst/>
            </a:prstGeom>
          </p:spPr>
        </p:pic>
        <p:sp>
          <p:nvSpPr>
            <p:cNvPr id="26" name="TextBox 25"/>
            <p:cNvSpPr txBox="1"/>
            <p:nvPr/>
          </p:nvSpPr>
          <p:spPr>
            <a:xfrm>
              <a:off x="1273796" y="4067718"/>
              <a:ext cx="2232248" cy="338554"/>
            </a:xfrm>
            <a:prstGeom prst="rect">
              <a:avLst/>
            </a:prstGeom>
            <a:noFill/>
          </p:spPr>
          <p:txBody>
            <a:bodyPr wrap="square" rtlCol="0">
              <a:spAutoFit/>
            </a:bodyPr>
            <a:lstStyle/>
            <a:p>
              <a:pPr algn="r"/>
              <a:r>
                <a:rPr lang="en-US" sz="1600" dirty="0" smtClean="0">
                  <a:solidFill>
                    <a:schemeClr val="bg1"/>
                  </a:solidFill>
                </a:rPr>
                <a:t>[</a:t>
              </a:r>
              <a:r>
                <a:rPr lang="en-US" sz="1600" dirty="0" err="1" smtClean="0">
                  <a:solidFill>
                    <a:schemeClr val="bg1"/>
                  </a:solidFill>
                </a:rPr>
                <a:t>Poulin</a:t>
              </a:r>
              <a:r>
                <a:rPr lang="en-US" sz="1600" dirty="0" smtClean="0">
                  <a:solidFill>
                    <a:schemeClr val="bg1"/>
                  </a:solidFill>
                </a:rPr>
                <a:t> &amp; Fournier 1992]</a:t>
              </a:r>
              <a:endParaRPr lang="en-US" sz="1600" dirty="0">
                <a:solidFill>
                  <a:schemeClr val="bg1"/>
                </a:solidFill>
              </a:endParaRPr>
            </a:p>
          </p:txBody>
        </p:sp>
      </p:grpSp>
      <p:grpSp>
        <p:nvGrpSpPr>
          <p:cNvPr id="27" name="Group 26"/>
          <p:cNvGrpSpPr/>
          <p:nvPr/>
        </p:nvGrpSpPr>
        <p:grpSpPr>
          <a:xfrm>
            <a:off x="7896200" y="3454221"/>
            <a:ext cx="3717731" cy="3117035"/>
            <a:chOff x="7896200" y="3454221"/>
            <a:chExt cx="3717731" cy="3117035"/>
          </a:xfrm>
        </p:grpSpPr>
        <p:sp>
          <p:nvSpPr>
            <p:cNvPr id="14" name="TextBox 13"/>
            <p:cNvSpPr txBox="1"/>
            <p:nvPr/>
          </p:nvSpPr>
          <p:spPr>
            <a:xfrm>
              <a:off x="9731171" y="6232702"/>
              <a:ext cx="1882760" cy="338554"/>
            </a:xfrm>
            <a:prstGeom prst="rect">
              <a:avLst/>
            </a:prstGeom>
            <a:noFill/>
          </p:spPr>
          <p:txBody>
            <a:bodyPr wrap="none" rtlCol="0">
              <a:spAutoFit/>
            </a:bodyPr>
            <a:lstStyle/>
            <a:p>
              <a:pPr algn="r"/>
              <a:r>
                <a:rPr lang="en-US" sz="1600" dirty="0" smtClean="0">
                  <a:solidFill>
                    <a:schemeClr val="bg1"/>
                  </a:solidFill>
                </a:rPr>
                <a:t>[</a:t>
              </a:r>
              <a:r>
                <a:rPr lang="en-US" sz="1600" dirty="0" err="1" smtClean="0">
                  <a:solidFill>
                    <a:schemeClr val="bg1"/>
                  </a:solidFill>
                </a:rPr>
                <a:t>Ritschel</a:t>
              </a:r>
              <a:r>
                <a:rPr lang="en-US" sz="1600" dirty="0" smtClean="0">
                  <a:solidFill>
                    <a:schemeClr val="bg1"/>
                  </a:solidFill>
                </a:rPr>
                <a:t> et al. 2010]</a:t>
              </a:r>
              <a:endParaRPr lang="en-US" sz="1600" dirty="0">
                <a:solidFill>
                  <a:schemeClr val="bg1"/>
                </a:solidFill>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6200" y="3454221"/>
              <a:ext cx="3669943" cy="2775004"/>
            </a:xfrm>
            <a:prstGeom prst="rect">
              <a:avLst/>
            </a:prstGeom>
          </p:spPr>
        </p:pic>
      </p:grpSp>
      <p:grpSp>
        <p:nvGrpSpPr>
          <p:cNvPr id="20" name="Group 19"/>
          <p:cNvGrpSpPr/>
          <p:nvPr/>
        </p:nvGrpSpPr>
        <p:grpSpPr>
          <a:xfrm>
            <a:off x="3883043" y="2583571"/>
            <a:ext cx="3285387" cy="3742333"/>
            <a:chOff x="3883043" y="2583571"/>
            <a:chExt cx="3285387" cy="3742333"/>
          </a:xfrm>
        </p:grpSpPr>
        <p:sp>
          <p:nvSpPr>
            <p:cNvPr id="28" name="TextBox 27"/>
            <p:cNvSpPr txBox="1"/>
            <p:nvPr/>
          </p:nvSpPr>
          <p:spPr>
            <a:xfrm>
              <a:off x="5210893" y="5987350"/>
              <a:ext cx="1957537" cy="338554"/>
            </a:xfrm>
            <a:prstGeom prst="rect">
              <a:avLst/>
            </a:prstGeom>
            <a:noFill/>
          </p:spPr>
          <p:txBody>
            <a:bodyPr wrap="square" rtlCol="0">
              <a:spAutoFit/>
            </a:bodyPr>
            <a:lstStyle/>
            <a:p>
              <a:pPr algn="r"/>
              <a:r>
                <a:rPr lang="en-US" sz="1600" dirty="0" smtClean="0">
                  <a:solidFill>
                    <a:schemeClr val="bg1"/>
                  </a:solidFill>
                </a:rPr>
                <a:t>[Colbert et al. 2006]</a:t>
              </a:r>
              <a:endParaRPr lang="en-US" sz="1600" dirty="0">
                <a:solidFill>
                  <a:schemeClr val="bg1"/>
                </a:solidFill>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3043" y="2583571"/>
              <a:ext cx="3285387" cy="3403779"/>
            </a:xfrm>
            <a:prstGeom prst="rect">
              <a:avLst/>
            </a:prstGeom>
          </p:spPr>
        </p:pic>
      </p:grpSp>
    </p:spTree>
    <p:custDataLst>
      <p:tags r:id="rId2"/>
    </p:custDataLst>
    <p:extLst>
      <p:ext uri="{BB962C8B-B14F-4D97-AF65-F5344CB8AC3E}">
        <p14:creationId xmlns:p14="http://schemas.microsoft.com/office/powerpoint/2010/main" val="590751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4</a:t>
            </a:fld>
            <a:endParaRPr lang="en-US" dirty="0"/>
          </a:p>
        </p:txBody>
      </p:sp>
      <p:sp>
        <p:nvSpPr>
          <p:cNvPr id="4" name="Title 3"/>
          <p:cNvSpPr>
            <a:spLocks noGrp="1"/>
          </p:cNvSpPr>
          <p:nvPr>
            <p:ph type="title"/>
          </p:nvPr>
        </p:nvSpPr>
        <p:spPr/>
        <p:txBody>
          <a:bodyPr/>
          <a:lstStyle/>
          <a:p>
            <a:r>
              <a:rPr lang="en-US" dirty="0" smtClean="0"/>
              <a:t>Previous Work</a:t>
            </a:r>
            <a:endParaRPr lang="en-US" dirty="0"/>
          </a:p>
        </p:txBody>
      </p:sp>
      <p:grpSp>
        <p:nvGrpSpPr>
          <p:cNvPr id="19" name="Kerr 2010"/>
          <p:cNvGrpSpPr/>
          <p:nvPr/>
        </p:nvGrpSpPr>
        <p:grpSpPr>
          <a:xfrm>
            <a:off x="1722312" y="1641783"/>
            <a:ext cx="8747376" cy="3912988"/>
            <a:chOff x="4370639" y="1442227"/>
            <a:chExt cx="8747376" cy="3912988"/>
          </a:xfrm>
        </p:grpSpPr>
        <p:pic>
          <p:nvPicPr>
            <p:cNvPr id="9" name="Picture 8"/>
            <p:cNvPicPr>
              <a:picLocks noChangeAspect="1"/>
            </p:cNvPicPr>
            <p:nvPr/>
          </p:nvPicPr>
          <p:blipFill>
            <a:blip r:embed="rId3">
              <a:lum bright="20000" contrast="40000"/>
            </a:blip>
            <a:stretch>
              <a:fillRect/>
            </a:stretch>
          </p:blipFill>
          <p:spPr>
            <a:xfrm>
              <a:off x="4370639" y="1442227"/>
              <a:ext cx="4373425" cy="3574434"/>
            </a:xfrm>
            <a:prstGeom prst="rect">
              <a:avLst/>
            </a:prstGeom>
          </p:spPr>
        </p:pic>
        <p:pic>
          <p:nvPicPr>
            <p:cNvPr id="10" name="Picture 9"/>
            <p:cNvPicPr>
              <a:picLocks noChangeAspect="1"/>
            </p:cNvPicPr>
            <p:nvPr/>
          </p:nvPicPr>
          <p:blipFill>
            <a:blip r:embed="rId4">
              <a:lum bright="20000" contrast="40000"/>
            </a:blip>
            <a:stretch>
              <a:fillRect/>
            </a:stretch>
          </p:blipFill>
          <p:spPr>
            <a:xfrm>
              <a:off x="8748507" y="1445429"/>
              <a:ext cx="4369508" cy="3571232"/>
            </a:xfrm>
            <a:prstGeom prst="rect">
              <a:avLst/>
            </a:prstGeom>
          </p:spPr>
        </p:pic>
        <p:sp>
          <p:nvSpPr>
            <p:cNvPr id="11" name="TextBox 10"/>
            <p:cNvSpPr txBox="1"/>
            <p:nvPr/>
          </p:nvSpPr>
          <p:spPr>
            <a:xfrm>
              <a:off x="11534246" y="5016661"/>
              <a:ext cx="1582486" cy="338554"/>
            </a:xfrm>
            <a:prstGeom prst="rect">
              <a:avLst/>
            </a:prstGeom>
            <a:noFill/>
          </p:spPr>
          <p:txBody>
            <a:bodyPr wrap="none" rtlCol="0">
              <a:spAutoFit/>
            </a:bodyPr>
            <a:lstStyle/>
            <a:p>
              <a:pPr algn="r"/>
              <a:r>
                <a:rPr lang="en-US" sz="1600" dirty="0" smtClean="0">
                  <a:solidFill>
                    <a:schemeClr val="bg1"/>
                  </a:solidFill>
                </a:rPr>
                <a:t>[Kerr et al. 2010]</a:t>
              </a:r>
              <a:endParaRPr lang="en-US" sz="1600" dirty="0">
                <a:solidFill>
                  <a:schemeClr val="bg1"/>
                </a:solidFill>
              </a:endParaRPr>
            </a:p>
          </p:txBody>
        </p:sp>
      </p:grpSp>
    </p:spTree>
    <p:extLst>
      <p:ext uri="{BB962C8B-B14F-4D97-AF65-F5344CB8AC3E}">
        <p14:creationId xmlns:p14="http://schemas.microsoft.com/office/powerpoint/2010/main" val="181508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5431C-F0EC-4DC5-A098-16E27D1FF48A}" type="slidenum">
              <a:rPr lang="en-US" smtClean="0"/>
              <a:pPr/>
              <a:t>5</a:t>
            </a:fld>
            <a:endParaRPr lang="en-US" dirty="0"/>
          </a:p>
        </p:txBody>
      </p:sp>
      <p:sp>
        <p:nvSpPr>
          <p:cNvPr id="4" name="Title 3"/>
          <p:cNvSpPr>
            <a:spLocks noGrp="1"/>
          </p:cNvSpPr>
          <p:nvPr>
            <p:ph type="title"/>
          </p:nvPr>
        </p:nvSpPr>
        <p:spPr/>
        <p:txBody>
          <a:bodyPr/>
          <a:lstStyle/>
          <a:p>
            <a:r>
              <a:rPr lang="en-US" dirty="0" smtClean="0"/>
              <a:t>Previous Work</a:t>
            </a:r>
            <a:endParaRPr lang="en-US" dirty="0"/>
          </a:p>
        </p:txBody>
      </p:sp>
      <p:grpSp>
        <p:nvGrpSpPr>
          <p:cNvPr id="23" name="Reiner 2012"/>
          <p:cNvGrpSpPr/>
          <p:nvPr/>
        </p:nvGrpSpPr>
        <p:grpSpPr>
          <a:xfrm>
            <a:off x="2232958" y="1293704"/>
            <a:ext cx="7723960" cy="4601396"/>
            <a:chOff x="1765993" y="3565907"/>
            <a:chExt cx="7723960" cy="4601396"/>
          </a:xfrm>
        </p:grpSpPr>
        <p:pic>
          <p:nvPicPr>
            <p:cNvPr id="21" name="Picture 20" descr="granny_chee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993" y="3565907"/>
              <a:ext cx="7723318" cy="4267391"/>
            </a:xfrm>
            <a:prstGeom prst="rect">
              <a:avLst/>
            </a:prstGeom>
          </p:spPr>
        </p:pic>
        <p:sp>
          <p:nvSpPr>
            <p:cNvPr id="22" name="TextBox 21"/>
            <p:cNvSpPr txBox="1"/>
            <p:nvPr/>
          </p:nvSpPr>
          <p:spPr>
            <a:xfrm>
              <a:off x="7718185" y="7828749"/>
              <a:ext cx="1771768" cy="338554"/>
            </a:xfrm>
            <a:prstGeom prst="rect">
              <a:avLst/>
            </a:prstGeom>
            <a:noFill/>
          </p:spPr>
          <p:txBody>
            <a:bodyPr wrap="none" rtlCol="0">
              <a:spAutoFit/>
            </a:bodyPr>
            <a:lstStyle/>
            <a:p>
              <a:pPr algn="r"/>
              <a:r>
                <a:rPr lang="en-US" sz="1600" dirty="0" smtClean="0">
                  <a:solidFill>
                    <a:schemeClr val="bg1"/>
                  </a:solidFill>
                </a:rPr>
                <a:t>[Reiner et al. 2012]</a:t>
              </a:r>
              <a:endParaRPr lang="en-US" sz="1600" dirty="0">
                <a:solidFill>
                  <a:schemeClr val="bg1"/>
                </a:solidFill>
              </a:endParaRPr>
            </a:p>
          </p:txBody>
        </p:sp>
      </p:grpSp>
    </p:spTree>
    <p:extLst>
      <p:ext uri="{BB962C8B-B14F-4D97-AF65-F5344CB8AC3E}">
        <p14:creationId xmlns:p14="http://schemas.microsoft.com/office/powerpoint/2010/main" val="35390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7/25/2013</a:t>
            </a:r>
            <a:endParaRPr lang="en-US" dirty="0"/>
          </a:p>
        </p:txBody>
      </p:sp>
      <p:sp>
        <p:nvSpPr>
          <p:cNvPr id="3" name="Slide Number Placeholder 2"/>
          <p:cNvSpPr>
            <a:spLocks noGrp="1"/>
          </p:cNvSpPr>
          <p:nvPr>
            <p:ph type="sldNum" sz="quarter" idx="12"/>
          </p:nvPr>
        </p:nvSpPr>
        <p:spPr/>
        <p:txBody>
          <a:bodyPr/>
          <a:lstStyle/>
          <a:p>
            <a:fld id="{7E95431C-F0EC-4DC5-A098-16E27D1FF48A}" type="slidenum">
              <a:rPr lang="en-US" smtClean="0"/>
              <a:pPr/>
              <a:t>6</a:t>
            </a:fld>
            <a:endParaRPr lang="en-US" dirty="0"/>
          </a:p>
        </p:txBody>
      </p:sp>
      <p:sp>
        <p:nvSpPr>
          <p:cNvPr id="4" name="Title 3"/>
          <p:cNvSpPr>
            <a:spLocks noGrp="1"/>
          </p:cNvSpPr>
          <p:nvPr>
            <p:ph type="title"/>
          </p:nvPr>
        </p:nvSpPr>
        <p:spPr/>
        <p:txBody>
          <a:bodyPr/>
          <a:lstStyle/>
          <a:p>
            <a:r>
              <a:rPr lang="en-US" dirty="0" smtClean="0"/>
              <a:t>Goals</a:t>
            </a:r>
            <a:endParaRPr lang="en-US" dirty="0"/>
          </a:p>
        </p:txBody>
      </p:sp>
      <p:sp>
        <p:nvSpPr>
          <p:cNvPr id="5" name="Content Placeholder 4"/>
          <p:cNvSpPr>
            <a:spLocks noGrp="1"/>
          </p:cNvSpPr>
          <p:nvPr>
            <p:ph idx="1"/>
          </p:nvPr>
        </p:nvSpPr>
        <p:spPr/>
        <p:txBody>
          <a:bodyPr/>
          <a:lstStyle/>
          <a:p>
            <a:r>
              <a:rPr lang="en-US" dirty="0" smtClean="0"/>
              <a:t>basic requirements</a:t>
            </a:r>
          </a:p>
          <a:p>
            <a:pPr lvl="1"/>
            <a:r>
              <a:rPr lang="en-US" dirty="0" smtClean="0"/>
              <a:t>WYSIWYG: interactive preview</a:t>
            </a:r>
          </a:p>
          <a:p>
            <a:pPr lvl="1"/>
            <a:r>
              <a:rPr lang="en-US" dirty="0" smtClean="0"/>
              <a:t>animation support</a:t>
            </a:r>
            <a:endParaRPr lang="en-US" dirty="0"/>
          </a:p>
          <a:p>
            <a:pPr lvl="1"/>
            <a:r>
              <a:rPr lang="en-US" dirty="0" smtClean="0"/>
              <a:t>consistency</a:t>
            </a:r>
          </a:p>
          <a:p>
            <a:r>
              <a:rPr lang="en-US" dirty="0" smtClean="0"/>
              <a:t>generality</a:t>
            </a:r>
          </a:p>
          <a:p>
            <a:pPr lvl="1"/>
            <a:r>
              <a:rPr lang="en-US" dirty="0" smtClean="0"/>
              <a:t>edit all transport</a:t>
            </a:r>
          </a:p>
          <a:p>
            <a:pPr lvl="1"/>
            <a:r>
              <a:rPr lang="en-US" dirty="0" smtClean="0"/>
              <a:t>visualization</a:t>
            </a:r>
          </a:p>
          <a:p>
            <a:pPr lvl="1"/>
            <a:r>
              <a:rPr lang="en-US" dirty="0" smtClean="0"/>
              <a:t>usability: how to manipulate?</a:t>
            </a:r>
          </a:p>
          <a:p>
            <a:r>
              <a:rPr lang="en-US" dirty="0" smtClean="0"/>
              <a:t>production rendering</a:t>
            </a:r>
            <a:endParaRPr lang="en-US" dirty="0"/>
          </a:p>
        </p:txBody>
      </p:sp>
      <p:pic>
        <p:nvPicPr>
          <p:cNvPr id="7" name="editing.wmv">
            <a:hlinkClick r:id="" action="ppaction://media"/>
          </p:cNvPr>
          <p:cNvPicPr>
            <a:picLocks noChangeAspect="1"/>
          </p:cNvPicPr>
          <p:nvPr>
            <a:videoFile r:link="rId2"/>
            <p:extLst>
              <p:ext uri="{DAA4B4D4-6D71-4841-9C94-3DE7FCFB9230}">
                <p14:media xmlns:p14="http://schemas.microsoft.com/office/powerpoint/2010/main" r:embed="rId3">
                  <p14:trim st="25000" end="38616"/>
                </p14:media>
              </p:ext>
            </p:extLst>
          </p:nvPr>
        </p:nvPicPr>
        <p:blipFill>
          <a:blip r:embed="rId8"/>
          <a:stretch>
            <a:fillRect/>
          </a:stretch>
        </p:blipFill>
        <p:spPr>
          <a:xfrm>
            <a:off x="5253625" y="1340768"/>
            <a:ext cx="6458999" cy="4305999"/>
          </a:xfrm>
          <a:prstGeom prst="rect">
            <a:avLst/>
          </a:prstGeom>
        </p:spPr>
      </p:pic>
      <p:pic>
        <p:nvPicPr>
          <p:cNvPr id="10" name="Main Sequence">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6315578" y="1347247"/>
            <a:ext cx="4320480" cy="4320480"/>
          </a:xfrm>
          <a:prstGeom prst="rect">
            <a:avLst/>
          </a:prstGeom>
        </p:spPr>
      </p:pic>
    </p:spTree>
    <p:custDataLst>
      <p:tags r:id="rId1"/>
    </p:custDataLst>
    <p:extLst>
      <p:ext uri="{BB962C8B-B14F-4D97-AF65-F5344CB8AC3E}">
        <p14:creationId xmlns:p14="http://schemas.microsoft.com/office/powerpoint/2010/main" val="3473022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xit" presetSubtype="0" fill="hold"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md type="call" cmd="stop">
                                      <p:cBhvr>
                                        <p:cTn id="21" dur="1">
                                          <p:stCondLst>
                                            <p:cond delay="499"/>
                                          </p:stCondLst>
                                        </p:cTn>
                                        <p:tgtEl>
                                          <p:spTgt spid="7"/>
                                        </p:tgtEl>
                                      </p:cBhvr>
                                    </p:cmd>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 presetClass="mediacall" presetSubtype="0" fill="hold" nodeType="withEffect">
                                  <p:stCondLst>
                                    <p:cond delay="500"/>
                                  </p:stCondLst>
                                  <p:childTnLst>
                                    <p:cmd type="call" cmd="playFrom(0.0)">
                                      <p:cBhvr>
                                        <p:cTn id="26" dur="5266" fill="hold"/>
                                        <p:tgtEl>
                                          <p:spTgt spid="10"/>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mediacall" presetSubtype="0" fill="hold" nodeType="clickEffect">
                                  <p:stCondLst>
                                    <p:cond delay="0"/>
                                  </p:stCondLst>
                                  <p:childTnLst>
                                    <p:cmd type="call" cmd="stop">
                                      <p:cBhvr>
                                        <p:cTn id="35" dur="1" fill="hold"/>
                                        <p:tgtEl>
                                          <p:spTgt spid="10"/>
                                        </p:tgtEl>
                                      </p:cBhvr>
                                    </p:cmd>
                                  </p:childTnLst>
                                </p:cTn>
                              </p:par>
                              <p:par>
                                <p:cTn id="36" presetID="10" presetClass="entr" presetSubtype="0" fill="hold" nodeType="with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500"/>
                                        <p:tgtEl>
                                          <p:spTgt spid="5">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fade">
                                      <p:cBhvr>
                                        <p:cTn id="41" dur="500"/>
                                        <p:tgtEl>
                                          <p:spTgt spid="5">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fade">
                                      <p:cBhvr>
                                        <p:cTn id="44" dur="500"/>
                                        <p:tgtEl>
                                          <p:spTgt spid="5">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7"/>
                </p:tgtEl>
              </p:cMediaNode>
            </p:video>
            <p:video>
              <p:cMediaNode vol="80000">
                <p:cTn id="54" repeatCount="indefinite"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7/25/2013</a:t>
            </a:r>
            <a:endParaRPr lang="en-US" dirty="0"/>
          </a:p>
        </p:txBody>
      </p:sp>
      <p:sp>
        <p:nvSpPr>
          <p:cNvPr id="4" name="Title 3"/>
          <p:cNvSpPr>
            <a:spLocks noGrp="1"/>
          </p:cNvSpPr>
          <p:nvPr>
            <p:ph type="title"/>
          </p:nvPr>
        </p:nvSpPr>
        <p:spPr/>
        <p:txBody>
          <a:bodyPr/>
          <a:lstStyle/>
          <a:p>
            <a:r>
              <a:rPr lang="en-US" dirty="0" smtClean="0"/>
              <a:t>Overview</a:t>
            </a:r>
            <a:endParaRPr lang="en-US" dirty="0"/>
          </a:p>
        </p:txBody>
      </p:sp>
      <p:grpSp>
        <p:nvGrpSpPr>
          <p:cNvPr id="21" name="Group 20"/>
          <p:cNvGrpSpPr/>
          <p:nvPr/>
        </p:nvGrpSpPr>
        <p:grpSpPr>
          <a:xfrm>
            <a:off x="4839457" y="937139"/>
            <a:ext cx="2528554" cy="2933122"/>
            <a:chOff x="4799261" y="794512"/>
            <a:chExt cx="2528554" cy="2933122"/>
          </a:xfrm>
        </p:grpSpPr>
        <p:sp>
          <p:nvSpPr>
            <p:cNvPr id="20" name="Hexagon 19"/>
            <p:cNvSpPr/>
            <p:nvPr/>
          </p:nvSpPr>
          <p:spPr>
            <a:xfrm rot="5400000">
              <a:off x="4596977" y="996796"/>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870535" y="1970047"/>
              <a:ext cx="2409569" cy="615553"/>
            </a:xfrm>
            <a:prstGeom prst="rect">
              <a:avLst/>
            </a:prstGeom>
            <a:noFill/>
          </p:spPr>
          <p:txBody>
            <a:bodyPr wrap="none" rtlCol="0">
              <a:spAutoFit/>
            </a:bodyPr>
            <a:lstStyle/>
            <a:p>
              <a:pPr algn="ctr"/>
              <a:r>
                <a:rPr lang="en-US" sz="3400" dirty="0" smtClean="0">
                  <a:solidFill>
                    <a:schemeClr val="bg1"/>
                  </a:solidFill>
                </a:rPr>
                <a:t>Visualization</a:t>
              </a:r>
              <a:endParaRPr lang="en-US" sz="3400" dirty="0">
                <a:solidFill>
                  <a:schemeClr val="bg1"/>
                </a:solidFill>
              </a:endParaRPr>
            </a:p>
          </p:txBody>
        </p:sp>
      </p:grpSp>
      <p:grpSp>
        <p:nvGrpSpPr>
          <p:cNvPr id="22" name="Group 21"/>
          <p:cNvGrpSpPr/>
          <p:nvPr/>
        </p:nvGrpSpPr>
        <p:grpSpPr>
          <a:xfrm>
            <a:off x="3471900" y="3279885"/>
            <a:ext cx="2528554" cy="2933122"/>
            <a:chOff x="3431704" y="3137258"/>
            <a:chExt cx="2528554" cy="2933122"/>
          </a:xfrm>
        </p:grpSpPr>
        <p:sp>
          <p:nvSpPr>
            <p:cNvPr id="19" name="Hexagon 18"/>
            <p:cNvSpPr/>
            <p:nvPr/>
          </p:nvSpPr>
          <p:spPr>
            <a:xfrm rot="5400000">
              <a:off x="3229420" y="3339542"/>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793330" y="4314720"/>
              <a:ext cx="1805301" cy="615553"/>
            </a:xfrm>
            <a:prstGeom prst="rect">
              <a:avLst/>
            </a:prstGeom>
            <a:noFill/>
          </p:spPr>
          <p:txBody>
            <a:bodyPr wrap="none" rtlCol="0">
              <a:spAutoFit/>
            </a:bodyPr>
            <a:lstStyle/>
            <a:p>
              <a:pPr algn="ctr"/>
              <a:r>
                <a:rPr lang="en-US" sz="3400" dirty="0" smtClean="0">
                  <a:solidFill>
                    <a:schemeClr val="bg1"/>
                  </a:solidFill>
                </a:rPr>
                <a:t>Selection</a:t>
              </a:r>
              <a:endParaRPr lang="en-US" sz="3400" dirty="0">
                <a:solidFill>
                  <a:schemeClr val="bg1"/>
                </a:solidFill>
              </a:endParaRPr>
            </a:p>
          </p:txBody>
        </p:sp>
      </p:grpSp>
      <p:grpSp>
        <p:nvGrpSpPr>
          <p:cNvPr id="23" name="Group 22"/>
          <p:cNvGrpSpPr/>
          <p:nvPr/>
        </p:nvGrpSpPr>
        <p:grpSpPr>
          <a:xfrm>
            <a:off x="6207013" y="3298563"/>
            <a:ext cx="2561086" cy="2933122"/>
            <a:chOff x="6166817" y="3155936"/>
            <a:chExt cx="2561086" cy="2933122"/>
          </a:xfrm>
        </p:grpSpPr>
        <p:sp>
          <p:nvSpPr>
            <p:cNvPr id="15" name="Hexagon 14"/>
            <p:cNvSpPr/>
            <p:nvPr/>
          </p:nvSpPr>
          <p:spPr>
            <a:xfrm rot="5400000">
              <a:off x="5964533" y="3358220"/>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166817" y="4292792"/>
              <a:ext cx="2561086" cy="615553"/>
            </a:xfrm>
            <a:prstGeom prst="rect">
              <a:avLst/>
            </a:prstGeom>
            <a:noFill/>
          </p:spPr>
          <p:txBody>
            <a:bodyPr wrap="none" rtlCol="0">
              <a:spAutoFit/>
            </a:bodyPr>
            <a:lstStyle/>
            <a:p>
              <a:pPr algn="ctr"/>
              <a:r>
                <a:rPr lang="en-US" sz="3400" dirty="0" smtClean="0">
                  <a:solidFill>
                    <a:schemeClr val="bg1"/>
                  </a:solidFill>
                </a:rPr>
                <a:t>Manipulation</a:t>
              </a:r>
              <a:endParaRPr lang="en-US" sz="3400" dirty="0">
                <a:solidFill>
                  <a:schemeClr val="bg1"/>
                </a:solidFill>
              </a:endParaRPr>
            </a:p>
          </p:txBody>
        </p:sp>
      </p:grpSp>
    </p:spTree>
    <p:extLst>
      <p:ext uri="{BB962C8B-B14F-4D97-AF65-F5344CB8AC3E}">
        <p14:creationId xmlns:p14="http://schemas.microsoft.com/office/powerpoint/2010/main" val="49978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7/25/2013</a:t>
            </a:r>
            <a:endParaRPr lang="en-US" dirty="0"/>
          </a:p>
        </p:txBody>
      </p:sp>
      <p:sp>
        <p:nvSpPr>
          <p:cNvPr id="4" name="Title 3"/>
          <p:cNvSpPr>
            <a:spLocks noGrp="1"/>
          </p:cNvSpPr>
          <p:nvPr>
            <p:ph type="title"/>
          </p:nvPr>
        </p:nvSpPr>
        <p:spPr/>
        <p:txBody>
          <a:bodyPr/>
          <a:lstStyle/>
          <a:p>
            <a:r>
              <a:rPr lang="en-US" dirty="0" smtClean="0"/>
              <a:t>Overview</a:t>
            </a:r>
            <a:endParaRPr lang="en-US" dirty="0"/>
          </a:p>
        </p:txBody>
      </p:sp>
      <p:grpSp>
        <p:nvGrpSpPr>
          <p:cNvPr id="21" name="Group 20"/>
          <p:cNvGrpSpPr/>
          <p:nvPr/>
        </p:nvGrpSpPr>
        <p:grpSpPr>
          <a:xfrm>
            <a:off x="4839457" y="937139"/>
            <a:ext cx="2528554" cy="2933122"/>
            <a:chOff x="4799261" y="794512"/>
            <a:chExt cx="2528554" cy="2933122"/>
          </a:xfrm>
        </p:grpSpPr>
        <p:sp>
          <p:nvSpPr>
            <p:cNvPr id="20" name="Hexagon 19"/>
            <p:cNvSpPr/>
            <p:nvPr/>
          </p:nvSpPr>
          <p:spPr>
            <a:xfrm rot="5400000">
              <a:off x="4596977" y="996796"/>
              <a:ext cx="2933122" cy="2528554"/>
            </a:xfrm>
            <a:prstGeom prst="hexagon">
              <a:avLst>
                <a:gd name="adj" fmla="val 28767"/>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870535" y="1970047"/>
              <a:ext cx="2409569" cy="615553"/>
            </a:xfrm>
            <a:prstGeom prst="rect">
              <a:avLst/>
            </a:prstGeom>
            <a:noFill/>
          </p:spPr>
          <p:txBody>
            <a:bodyPr wrap="none" rtlCol="0">
              <a:spAutoFit/>
            </a:bodyPr>
            <a:lstStyle/>
            <a:p>
              <a:pPr algn="ctr"/>
              <a:r>
                <a:rPr lang="en-US" sz="3400" dirty="0" smtClean="0">
                  <a:solidFill>
                    <a:schemeClr val="bg1"/>
                  </a:solidFill>
                </a:rPr>
                <a:t>Visualization</a:t>
              </a:r>
              <a:endParaRPr lang="en-US" sz="3400" dirty="0">
                <a:solidFill>
                  <a:schemeClr val="bg1"/>
                </a:solidFill>
              </a:endParaRPr>
            </a:p>
          </p:txBody>
        </p:sp>
      </p:grpSp>
      <p:grpSp>
        <p:nvGrpSpPr>
          <p:cNvPr id="22" name="Group 21"/>
          <p:cNvGrpSpPr/>
          <p:nvPr/>
        </p:nvGrpSpPr>
        <p:grpSpPr>
          <a:xfrm>
            <a:off x="3471900" y="3279885"/>
            <a:ext cx="2528554" cy="2933122"/>
            <a:chOff x="3431704" y="3137258"/>
            <a:chExt cx="2528554" cy="2933122"/>
          </a:xfrm>
        </p:grpSpPr>
        <p:sp>
          <p:nvSpPr>
            <p:cNvPr id="19" name="Hexagon 18"/>
            <p:cNvSpPr/>
            <p:nvPr/>
          </p:nvSpPr>
          <p:spPr>
            <a:xfrm rot="5400000">
              <a:off x="3229420" y="3339542"/>
              <a:ext cx="2933122" cy="2528554"/>
            </a:xfrm>
            <a:prstGeom prst="hexagon">
              <a:avLst>
                <a:gd name="adj" fmla="val 28767"/>
                <a:gd name="vf" fmla="val 11547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793330" y="4314720"/>
              <a:ext cx="1805301" cy="615553"/>
            </a:xfrm>
            <a:prstGeom prst="rect">
              <a:avLst/>
            </a:prstGeom>
            <a:noFill/>
          </p:spPr>
          <p:txBody>
            <a:bodyPr wrap="none" rtlCol="0">
              <a:spAutoFit/>
            </a:bodyPr>
            <a:lstStyle/>
            <a:p>
              <a:pPr algn="ctr"/>
              <a:r>
                <a:rPr lang="en-US" sz="3400" dirty="0" smtClean="0">
                  <a:solidFill>
                    <a:schemeClr val="bg1"/>
                  </a:solidFill>
                </a:rPr>
                <a:t>Selection</a:t>
              </a:r>
              <a:endParaRPr lang="en-US" sz="3400" dirty="0">
                <a:solidFill>
                  <a:schemeClr val="bg1"/>
                </a:solidFill>
              </a:endParaRPr>
            </a:p>
          </p:txBody>
        </p:sp>
      </p:grpSp>
      <p:grpSp>
        <p:nvGrpSpPr>
          <p:cNvPr id="23" name="Group 22"/>
          <p:cNvGrpSpPr/>
          <p:nvPr/>
        </p:nvGrpSpPr>
        <p:grpSpPr>
          <a:xfrm>
            <a:off x="6207013" y="3298563"/>
            <a:ext cx="2561086" cy="2933122"/>
            <a:chOff x="6166817" y="3155936"/>
            <a:chExt cx="2561086" cy="2933122"/>
          </a:xfrm>
        </p:grpSpPr>
        <p:sp>
          <p:nvSpPr>
            <p:cNvPr id="15" name="Hexagon 14"/>
            <p:cNvSpPr/>
            <p:nvPr/>
          </p:nvSpPr>
          <p:spPr>
            <a:xfrm rot="5400000">
              <a:off x="5964533" y="3358220"/>
              <a:ext cx="2933122" cy="2528554"/>
            </a:xfrm>
            <a:prstGeom prst="hexagon">
              <a:avLst>
                <a:gd name="adj" fmla="val 28767"/>
                <a:gd name="vf" fmla="val 11547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166817" y="4292792"/>
              <a:ext cx="2561086" cy="615553"/>
            </a:xfrm>
            <a:prstGeom prst="rect">
              <a:avLst/>
            </a:prstGeom>
            <a:noFill/>
          </p:spPr>
          <p:txBody>
            <a:bodyPr wrap="none" rtlCol="0">
              <a:spAutoFit/>
            </a:bodyPr>
            <a:lstStyle/>
            <a:p>
              <a:pPr algn="ctr"/>
              <a:r>
                <a:rPr lang="en-US" sz="3400" dirty="0" smtClean="0">
                  <a:solidFill>
                    <a:schemeClr val="bg1"/>
                  </a:solidFill>
                </a:rPr>
                <a:t>Manipulation</a:t>
              </a:r>
              <a:endParaRPr lang="en-US" sz="3400" dirty="0">
                <a:solidFill>
                  <a:schemeClr val="bg1"/>
                </a:solidFill>
              </a:endParaRPr>
            </a:p>
          </p:txBody>
        </p:sp>
      </p:grpSp>
    </p:spTree>
    <p:extLst>
      <p:ext uri="{BB962C8B-B14F-4D97-AF65-F5344CB8AC3E}">
        <p14:creationId xmlns:p14="http://schemas.microsoft.com/office/powerpoint/2010/main" val="339392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2144" y="980728"/>
            <a:ext cx="4443048" cy="4530340"/>
          </a:xfrm>
          <a:prstGeom prst="rect">
            <a:avLst/>
          </a:prstGeom>
        </p:spPr>
      </p:pic>
      <p:sp>
        <p:nvSpPr>
          <p:cNvPr id="24" name="Oval 23"/>
          <p:cNvSpPr/>
          <p:nvPr/>
        </p:nvSpPr>
        <p:spPr>
          <a:xfrm>
            <a:off x="9080630" y="5131645"/>
            <a:ext cx="730351" cy="304313"/>
          </a:xfrm>
          <a:prstGeom prst="ellipse">
            <a:avLst/>
          </a:prstGeom>
          <a:noFill/>
          <a:ln w="57150">
            <a:solidFill>
              <a:srgbClr val="DA96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E95431C-F0EC-4DC5-A098-16E27D1FF48A}" type="slidenum">
              <a:rPr lang="en-US" smtClean="0"/>
              <a:pPr/>
              <a:t>9</a:t>
            </a:fld>
            <a:endParaRPr lang="en-US" dirty="0"/>
          </a:p>
        </p:txBody>
      </p:sp>
      <p:sp>
        <p:nvSpPr>
          <p:cNvPr id="4" name="Title 3"/>
          <p:cNvSpPr>
            <a:spLocks noGrp="1"/>
          </p:cNvSpPr>
          <p:nvPr>
            <p:ph type="title"/>
          </p:nvPr>
        </p:nvSpPr>
        <p:spPr/>
        <p:txBody>
          <a:bodyPr/>
          <a:lstStyle/>
          <a:p>
            <a:r>
              <a:rPr lang="en-US" dirty="0" smtClean="0"/>
              <a:t>Path Classification</a:t>
            </a:r>
            <a:endParaRPr lang="en-US" dirty="0"/>
          </a:p>
        </p:txBody>
      </p:sp>
      <p:sp>
        <p:nvSpPr>
          <p:cNvPr id="5" name="Content Placeholder 4"/>
          <p:cNvSpPr>
            <a:spLocks noGrp="1"/>
          </p:cNvSpPr>
          <p:nvPr>
            <p:ph idx="1"/>
          </p:nvPr>
        </p:nvSpPr>
        <p:spPr/>
        <p:txBody>
          <a:bodyPr/>
          <a:lstStyle/>
          <a:p>
            <a:r>
              <a:rPr lang="en-US" dirty="0" smtClean="0"/>
              <a:t>extended path notation</a:t>
            </a:r>
            <a:endParaRPr lang="en-US" dirty="0"/>
          </a:p>
          <a:p>
            <a:pPr lvl="1"/>
            <a:r>
              <a:rPr lang="en-US" dirty="0" smtClean="0"/>
              <a:t>builds on [</a:t>
            </a:r>
            <a:r>
              <a:rPr lang="en-US" dirty="0" err="1" smtClean="0"/>
              <a:t>Heckbert</a:t>
            </a:r>
            <a:r>
              <a:rPr lang="en-US" dirty="0" smtClean="0"/>
              <a:t> 90]</a:t>
            </a:r>
          </a:p>
          <a:p>
            <a:pPr lvl="1"/>
            <a:r>
              <a:rPr lang="en-US" dirty="0" smtClean="0"/>
              <a:t>regular expressions for transport paths</a:t>
            </a:r>
          </a:p>
          <a:p>
            <a:pPr lvl="1"/>
            <a:r>
              <a:rPr lang="en-US" dirty="0" smtClean="0"/>
              <a:t>extensions</a:t>
            </a:r>
          </a:p>
        </p:txBody>
      </p:sp>
      <p:cxnSp>
        <p:nvCxnSpPr>
          <p:cNvPr id="17" name="Straight Arrow Connector 16"/>
          <p:cNvCxnSpPr/>
          <p:nvPr/>
        </p:nvCxnSpPr>
        <p:spPr>
          <a:xfrm flipH="1">
            <a:off x="9061562" y="1205281"/>
            <a:ext cx="288925" cy="1382568"/>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9047275" y="2578324"/>
            <a:ext cx="19050" cy="1223963"/>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9047275" y="3792762"/>
            <a:ext cx="385762" cy="1462087"/>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9433037" y="3883249"/>
            <a:ext cx="1809750" cy="1370210"/>
          </a:xfrm>
          <a:prstGeom prst="straightConnector1">
            <a:avLst/>
          </a:prstGeom>
          <a:ln w="60325">
            <a:solidFill>
              <a:srgbClr val="DA9627"/>
            </a:solidFill>
            <a:headEnd type="none"/>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8437079" y="1983979"/>
                <a:ext cx="727122" cy="667555"/>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sSubSup>
                        <m:sSubSupPr>
                          <m:ctrlPr>
                            <a:rPr lang="en-US" sz="3200" b="0" i="1" dirty="0" smtClean="0">
                              <a:solidFill>
                                <a:schemeClr val="bg1"/>
                              </a:solidFill>
                              <a:latin typeface="Cambria Math" panose="02040503050406030204" pitchFamily="18" charset="0"/>
                            </a:rPr>
                          </m:ctrlPr>
                        </m:sSubSupPr>
                        <m:e>
                          <m:r>
                            <a:rPr lang="en-US" sz="3200" b="0" i="1" dirty="0" smtClean="0">
                              <a:solidFill>
                                <a:schemeClr val="bg1"/>
                              </a:solidFill>
                              <a:latin typeface="Cambria Math" panose="02040503050406030204" pitchFamily="18" charset="0"/>
                            </a:rPr>
                            <m:t>𝑆</m:t>
                          </m:r>
                        </m:e>
                        <m:sub>
                          <m:r>
                            <a:rPr lang="en-US" sz="3200" b="0" i="1" dirty="0" smtClean="0">
                              <a:solidFill>
                                <a:schemeClr val="bg1"/>
                              </a:solidFill>
                              <a:latin typeface="Cambria Math" panose="02040503050406030204" pitchFamily="18" charset="0"/>
                            </a:rPr>
                            <m:t>𝑗</m:t>
                          </m:r>
                        </m:sub>
                        <m:sup>
                          <m:r>
                            <a:rPr lang="en-US" sz="3200" b="0" i="1" dirty="0" smtClean="0">
                              <a:solidFill>
                                <a:schemeClr val="bg1"/>
                              </a:solidFill>
                              <a:latin typeface="Cambria Math" panose="02040503050406030204" pitchFamily="18" charset="0"/>
                            </a:rPr>
                            <m:t>𝑇</m:t>
                          </m:r>
                        </m:sup>
                      </m:sSubSup>
                    </m:oMath>
                  </m:oMathPara>
                </a14:m>
                <a:endParaRPr lang="en-US" sz="3200"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437079" y="1983979"/>
                <a:ext cx="727122" cy="66755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371490" y="3693364"/>
                <a:ext cx="727122" cy="667555"/>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sSubSup>
                        <m:sSubSupPr>
                          <m:ctrlPr>
                            <a:rPr lang="en-US" sz="3200" b="0" i="1" dirty="0" smtClean="0">
                              <a:solidFill>
                                <a:schemeClr val="bg1"/>
                              </a:solidFill>
                              <a:latin typeface="Cambria Math" panose="02040503050406030204" pitchFamily="18" charset="0"/>
                            </a:rPr>
                          </m:ctrlPr>
                        </m:sSubSupPr>
                        <m:e>
                          <m:r>
                            <a:rPr lang="en-US" sz="3200" b="0" i="1" dirty="0" smtClean="0">
                              <a:solidFill>
                                <a:schemeClr val="bg1"/>
                              </a:solidFill>
                              <a:latin typeface="Cambria Math" panose="02040503050406030204" pitchFamily="18" charset="0"/>
                            </a:rPr>
                            <m:t>𝑆</m:t>
                          </m:r>
                        </m:e>
                        <m:sub>
                          <m:r>
                            <a:rPr lang="en-US" sz="3200" b="0" i="1" dirty="0" smtClean="0">
                              <a:solidFill>
                                <a:schemeClr val="bg1"/>
                              </a:solidFill>
                              <a:latin typeface="Cambria Math" panose="02040503050406030204" pitchFamily="18" charset="0"/>
                            </a:rPr>
                            <m:t>𝑗</m:t>
                          </m:r>
                        </m:sub>
                        <m:sup>
                          <m:r>
                            <a:rPr lang="en-US" sz="3200" b="0" i="1" dirty="0" smtClean="0">
                              <a:solidFill>
                                <a:schemeClr val="bg1"/>
                              </a:solidFill>
                              <a:latin typeface="Cambria Math" panose="02040503050406030204" pitchFamily="18" charset="0"/>
                            </a:rPr>
                            <m:t>𝑇</m:t>
                          </m:r>
                        </m:sup>
                      </m:sSubSup>
                    </m:oMath>
                  </m:oMathPara>
                </a14:m>
                <a:endParaRPr lang="en-US" sz="3200"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371490" y="3693364"/>
                <a:ext cx="727122" cy="66755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9299287" y="1119883"/>
                <a:ext cx="628762" cy="584775"/>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sSub>
                        <m:sSubPr>
                          <m:ctrlPr>
                            <a:rPr lang="en-US" sz="3200" b="0" i="1" dirty="0" smtClean="0">
                              <a:solidFill>
                                <a:schemeClr val="bg1"/>
                              </a:solidFill>
                              <a:latin typeface="Cambria Math" panose="02040503050406030204" pitchFamily="18" charset="0"/>
                            </a:rPr>
                          </m:ctrlPr>
                        </m:sSubPr>
                        <m:e>
                          <m:r>
                            <a:rPr lang="en-US" sz="3200" b="0" i="1" dirty="0" smtClean="0">
                              <a:solidFill>
                                <a:schemeClr val="bg1"/>
                              </a:solidFill>
                              <a:latin typeface="Cambria Math" panose="02040503050406030204" pitchFamily="18" charset="0"/>
                            </a:rPr>
                            <m:t>𝐿</m:t>
                          </m:r>
                        </m:e>
                        <m:sub>
                          <m:r>
                            <a:rPr lang="en-US" sz="3200" b="0" i="1" dirty="0" smtClean="0">
                              <a:solidFill>
                                <a:schemeClr val="bg1"/>
                              </a:solidFill>
                              <a:latin typeface="Cambria Math" panose="02040503050406030204" pitchFamily="18" charset="0"/>
                            </a:rPr>
                            <m:t>𝑖</m:t>
                          </m:r>
                        </m:sub>
                      </m:sSub>
                    </m:oMath>
                  </m:oMathPara>
                </a14:m>
                <a:endParaRPr lang="en-US" sz="32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299287" y="1119883"/>
                <a:ext cx="628762" cy="58477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1343312" y="2978794"/>
                <a:ext cx="550151" cy="584775"/>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r>
                        <a:rPr lang="en-US" sz="3200" b="0" i="1" dirty="0" smtClean="0">
                          <a:solidFill>
                            <a:schemeClr val="bg1"/>
                          </a:solidFill>
                          <a:latin typeface="Cambria Math" panose="02040503050406030204" pitchFamily="18" charset="0"/>
                        </a:rPr>
                        <m:t>𝐸</m:t>
                      </m:r>
                    </m:oMath>
                  </m:oMathPara>
                </a14:m>
                <a:endParaRPr lang="en-US" sz="3200"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1343312" y="2978794"/>
                <a:ext cx="550151" cy="58477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9299287" y="4384135"/>
                <a:ext cx="742126" cy="584775"/>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sSub>
                        <m:sSubPr>
                          <m:ctrlPr>
                            <a:rPr lang="en-US" sz="3200" b="0" i="1" dirty="0" smtClean="0">
                              <a:solidFill>
                                <a:schemeClr val="bg1"/>
                              </a:solidFill>
                              <a:latin typeface="Cambria Math" panose="02040503050406030204" pitchFamily="18" charset="0"/>
                            </a:rPr>
                          </m:ctrlPr>
                        </m:sSubPr>
                        <m:e>
                          <m:r>
                            <a:rPr lang="en-US" sz="3200" b="0" i="1" dirty="0" smtClean="0">
                              <a:solidFill>
                                <a:schemeClr val="bg1"/>
                              </a:solidFill>
                              <a:latin typeface="Cambria Math" panose="02040503050406030204" pitchFamily="18" charset="0"/>
                            </a:rPr>
                            <m:t>𝑋</m:t>
                          </m:r>
                        </m:e>
                        <m:sub>
                          <m:r>
                            <a:rPr lang="en-US" sz="3200" b="0" i="1" dirty="0" smtClean="0">
                              <a:solidFill>
                                <a:schemeClr val="bg1"/>
                              </a:solidFill>
                              <a:latin typeface="Cambria Math" panose="02040503050406030204" pitchFamily="18" charset="0"/>
                            </a:rPr>
                            <m:t>𝑃</m:t>
                          </m:r>
                        </m:sub>
                      </m:sSub>
                    </m:oMath>
                  </m:oMathPara>
                </a14:m>
                <a:endParaRPr lang="en-US" sz="320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9299287" y="4384135"/>
                <a:ext cx="742126" cy="584775"/>
              </a:xfrm>
              <a:prstGeom prst="rect">
                <a:avLst/>
              </a:prstGeom>
              <a:blipFill rotWithShape="0">
                <a:blip r:embed="rId9"/>
                <a:stretch>
                  <a:fillRect/>
                </a:stretch>
              </a:blipFill>
            </p:spPr>
            <p:txBody>
              <a:bodyPr/>
              <a:lstStyle/>
              <a:p>
                <a:r>
                  <a:rPr lang="en-US">
                    <a:noFill/>
                  </a:rPr>
                  <a:t> </a:t>
                </a:r>
              </a:p>
            </p:txBody>
          </p:sp>
        </mc:Fallback>
      </mc:AlternateContent>
      <p:grpSp>
        <p:nvGrpSpPr>
          <p:cNvPr id="42" name="Group 41"/>
          <p:cNvGrpSpPr/>
          <p:nvPr/>
        </p:nvGrpSpPr>
        <p:grpSpPr>
          <a:xfrm>
            <a:off x="1555120" y="2569149"/>
            <a:ext cx="5256385" cy="3227624"/>
            <a:chOff x="2365247" y="1564871"/>
            <a:chExt cx="5256385" cy="3227624"/>
          </a:xfrm>
        </p:grpSpPr>
        <p:cxnSp>
          <p:nvCxnSpPr>
            <p:cNvPr id="19" name="Straight Arrow Connector 18"/>
            <p:cNvCxnSpPr/>
            <p:nvPr/>
          </p:nvCxnSpPr>
          <p:spPr>
            <a:xfrm flipH="1">
              <a:off x="5864918" y="2059169"/>
              <a:ext cx="360219" cy="461819"/>
            </a:xfrm>
            <a:prstGeom prst="straightConnector1">
              <a:avLst/>
            </a:prstGeom>
            <a:ln w="38100">
              <a:solidFill>
                <a:schemeClr val="bg1"/>
              </a:solidFill>
              <a:headEnd type="none"/>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4689755" y="2477223"/>
                  <a:ext cx="1763175" cy="1359155"/>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sSubSup>
                          <m:sSubSupPr>
                            <m:ctrlPr>
                              <a:rPr lang="en-US" sz="6000" b="0" i="1" dirty="0" smtClean="0">
                                <a:solidFill>
                                  <a:schemeClr val="bg1"/>
                                </a:solidFill>
                                <a:latin typeface="Cambria Math" panose="02040503050406030204" pitchFamily="18" charset="0"/>
                              </a:rPr>
                            </m:ctrlPr>
                          </m:sSubSupPr>
                          <m:e>
                            <m:r>
                              <a:rPr lang="en-US" sz="6000" b="0" i="1" dirty="0" smtClean="0">
                                <a:solidFill>
                                  <a:schemeClr val="bg1"/>
                                </a:solidFill>
                                <a:latin typeface="Cambria Math" panose="02040503050406030204" pitchFamily="18" charset="0"/>
                              </a:rPr>
                              <m:t>𝑆</m:t>
                            </m:r>
                          </m:e>
                          <m:sub>
                            <m:r>
                              <a:rPr lang="en-US" sz="6000" b="0" i="1" dirty="0" smtClean="0">
                                <a:solidFill>
                                  <a:schemeClr val="bg1"/>
                                </a:solidFill>
                                <a:latin typeface="Cambria Math" panose="02040503050406030204" pitchFamily="18" charset="0"/>
                              </a:rPr>
                              <m:t>𝑗</m:t>
                            </m:r>
                          </m:sub>
                          <m:sup>
                            <m:r>
                              <a:rPr lang="en-US" sz="6000" b="0" i="1" dirty="0" smtClean="0">
                                <a:solidFill>
                                  <a:schemeClr val="bg1"/>
                                </a:solidFill>
                                <a:latin typeface="Cambria Math" panose="02040503050406030204" pitchFamily="18" charset="0"/>
                              </a:rPr>
                              <m:t>𝑇</m:t>
                            </m:r>
                            <m:r>
                              <a:rPr lang="en-US" sz="6000" b="0" i="1" dirty="0" smtClean="0">
                                <a:solidFill>
                                  <a:schemeClr val="bg1"/>
                                </a:solidFill>
                                <a:latin typeface="Cambria Math" panose="02040503050406030204" pitchFamily="18" charset="0"/>
                              </a:rPr>
                              <m:t>|</m:t>
                            </m:r>
                            <m:r>
                              <a:rPr lang="en-US" sz="6000" b="0" i="1" dirty="0" smtClean="0">
                                <a:solidFill>
                                  <a:schemeClr val="bg1"/>
                                </a:solidFill>
                                <a:latin typeface="Cambria Math" panose="02040503050406030204" pitchFamily="18" charset="0"/>
                              </a:rPr>
                              <m:t>𝑅</m:t>
                            </m:r>
                          </m:sup>
                        </m:sSubSup>
                      </m:oMath>
                    </m:oMathPara>
                  </a14:m>
                  <a:endParaRPr lang="en-US" sz="6000" dirty="0">
                    <a:solidFill>
                      <a:srgbClr val="FF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689755" y="2477223"/>
                  <a:ext cx="1763175" cy="1359155"/>
                </a:xfrm>
                <a:prstGeom prst="rect">
                  <a:avLst/>
                </a:prstGeom>
                <a:blipFill rotWithShape="0">
                  <a:blip r:embed="rId10"/>
                  <a:stretch>
                    <a:fillRect/>
                  </a:stretch>
                </a:blipFill>
              </p:spPr>
              <p:txBody>
                <a:bodyPr/>
                <a:lstStyle/>
                <a:p>
                  <a:r>
                    <a:rPr lang="en-US">
                      <a:noFill/>
                    </a:rPr>
                    <a:t> </a:t>
                  </a:r>
                </a:p>
              </p:txBody>
            </p:sp>
          </mc:Fallback>
        </mc:AlternateContent>
        <p:cxnSp>
          <p:nvCxnSpPr>
            <p:cNvPr id="27" name="Straight Arrow Connector 26"/>
            <p:cNvCxnSpPr/>
            <p:nvPr/>
          </p:nvCxnSpPr>
          <p:spPr>
            <a:xfrm flipH="1" flipV="1">
              <a:off x="5507378" y="3794502"/>
              <a:ext cx="357541" cy="527092"/>
            </a:xfrm>
            <a:prstGeom prst="straightConnector1">
              <a:avLst/>
            </a:prstGeom>
            <a:ln w="38100">
              <a:solidFill>
                <a:schemeClr val="bg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317011" y="2726128"/>
              <a:ext cx="454956" cy="302881"/>
            </a:xfrm>
            <a:prstGeom prst="straightConnector1">
              <a:avLst/>
            </a:prstGeom>
            <a:ln w="38100">
              <a:solidFill>
                <a:schemeClr val="bg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179599" y="1564871"/>
              <a:ext cx="3442033" cy="461665"/>
            </a:xfrm>
            <a:prstGeom prst="rect">
              <a:avLst/>
            </a:prstGeom>
            <a:noFill/>
          </p:spPr>
          <p:txBody>
            <a:bodyPr wrap="none" rtlCol="0">
              <a:spAutoFit/>
            </a:bodyPr>
            <a:lstStyle/>
            <a:p>
              <a:pPr algn="r"/>
              <a:r>
                <a:rPr lang="en-US" sz="2400" dirty="0" smtClean="0">
                  <a:solidFill>
                    <a:schemeClr val="bg1"/>
                  </a:solidFill>
                </a:rPr>
                <a:t>transmission vs. reflection</a:t>
              </a:r>
              <a:endParaRPr lang="en-US" sz="2400" dirty="0">
                <a:solidFill>
                  <a:schemeClr val="bg1"/>
                </a:solidFill>
              </a:endParaRPr>
            </a:p>
          </p:txBody>
        </p:sp>
        <p:sp>
          <p:nvSpPr>
            <p:cNvPr id="35" name="TextBox 34"/>
            <p:cNvSpPr txBox="1"/>
            <p:nvPr/>
          </p:nvSpPr>
          <p:spPr>
            <a:xfrm>
              <a:off x="5193902" y="4330830"/>
              <a:ext cx="1303562" cy="461665"/>
            </a:xfrm>
            <a:prstGeom prst="rect">
              <a:avLst/>
            </a:prstGeom>
            <a:noFill/>
          </p:spPr>
          <p:txBody>
            <a:bodyPr wrap="none" rtlCol="0">
              <a:spAutoFit/>
            </a:bodyPr>
            <a:lstStyle/>
            <a:p>
              <a:pPr algn="r"/>
              <a:r>
                <a:rPr lang="en-US" sz="2400" dirty="0" smtClean="0">
                  <a:solidFill>
                    <a:schemeClr val="bg1"/>
                  </a:solidFill>
                </a:rPr>
                <a:t>object ID</a:t>
              </a:r>
              <a:endParaRPr lang="en-US" sz="2400" dirty="0">
                <a:solidFill>
                  <a:schemeClr val="bg1"/>
                </a:solidFill>
              </a:endParaRPr>
            </a:p>
          </p:txBody>
        </p:sp>
        <p:sp>
          <p:nvSpPr>
            <p:cNvPr id="36" name="TextBox 35"/>
            <p:cNvSpPr txBox="1"/>
            <p:nvPr/>
          </p:nvSpPr>
          <p:spPr>
            <a:xfrm>
              <a:off x="2365247" y="2361358"/>
              <a:ext cx="1978619" cy="830997"/>
            </a:xfrm>
            <a:prstGeom prst="rect">
              <a:avLst/>
            </a:prstGeom>
            <a:noFill/>
          </p:spPr>
          <p:txBody>
            <a:bodyPr wrap="none" rtlCol="0">
              <a:spAutoFit/>
            </a:bodyPr>
            <a:lstStyle/>
            <a:p>
              <a:r>
                <a:rPr lang="en-US" sz="2400" dirty="0" smtClean="0">
                  <a:solidFill>
                    <a:schemeClr val="bg1"/>
                  </a:solidFill>
                </a:rPr>
                <a:t>transport type</a:t>
              </a:r>
            </a:p>
            <a:p>
              <a:r>
                <a:rPr lang="en-US" sz="2400" dirty="0" smtClean="0">
                  <a:solidFill>
                    <a:schemeClr val="bg1"/>
                  </a:solidFill>
                </a:rPr>
                <a:t>e.g. specular</a:t>
              </a:r>
              <a:endParaRPr lang="en-US" sz="2400" dirty="0">
                <a:solidFill>
                  <a:schemeClr val="bg1"/>
                </a:solidFill>
              </a:endParaRPr>
            </a:p>
          </p:txBody>
        </p:sp>
      </p:grpSp>
      <p:cxnSp>
        <p:nvCxnSpPr>
          <p:cNvPr id="25" name="Straight Arrow Connector 24"/>
          <p:cNvCxnSpPr/>
          <p:nvPr/>
        </p:nvCxnSpPr>
        <p:spPr>
          <a:xfrm flipV="1">
            <a:off x="8637814" y="5633357"/>
            <a:ext cx="522515" cy="424543"/>
          </a:xfrm>
          <a:prstGeom prst="straightConnector1">
            <a:avLst/>
          </a:prstGeom>
          <a:ln w="38100">
            <a:solidFill>
              <a:schemeClr val="bg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779463" y="6084917"/>
            <a:ext cx="3033266" cy="461665"/>
          </a:xfrm>
          <a:prstGeom prst="rect">
            <a:avLst/>
          </a:prstGeom>
          <a:noFill/>
        </p:spPr>
        <p:txBody>
          <a:bodyPr wrap="none" rtlCol="0">
            <a:spAutoFit/>
          </a:bodyPr>
          <a:lstStyle/>
          <a:p>
            <a:pPr algn="r"/>
            <a:r>
              <a:rPr lang="en-US" sz="2400" dirty="0" smtClean="0">
                <a:solidFill>
                  <a:schemeClr val="bg1"/>
                </a:solidFill>
              </a:rPr>
              <a:t>region of interest (ROI)</a:t>
            </a:r>
            <a:endParaRPr lang="en-US" sz="2400" dirty="0">
              <a:solidFill>
                <a:schemeClr val="bg1"/>
              </a:solidFill>
            </a:endParaRPr>
          </a:p>
        </p:txBody>
      </p:sp>
    </p:spTree>
    <p:custDataLst>
      <p:tags r:id="rId1"/>
    </p:custDataLst>
    <p:extLst>
      <p:ext uri="{BB962C8B-B14F-4D97-AF65-F5344CB8AC3E}">
        <p14:creationId xmlns:p14="http://schemas.microsoft.com/office/powerpoint/2010/main" val="1965212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9" grpId="0"/>
      <p:bldP spid="14" grpId="0"/>
      <p:bldP spid="13"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7.7"/>
</p:tagLst>
</file>

<file path=ppt/tags/tag10.xml><?xml version="1.0" encoding="utf-8"?>
<p:tagLst xmlns:a="http://schemas.openxmlformats.org/drawingml/2006/main" xmlns:r="http://schemas.openxmlformats.org/officeDocument/2006/relationships" xmlns:p="http://schemas.openxmlformats.org/presentationml/2006/main">
  <p:tag name="TIMING" val="|8.1|13|15|10.4|8.2|7.6|14.6"/>
</p:tagLst>
</file>

<file path=ppt/tags/tag11.xml><?xml version="1.0" encoding="utf-8"?>
<p:tagLst xmlns:a="http://schemas.openxmlformats.org/drawingml/2006/main" xmlns:r="http://schemas.openxmlformats.org/officeDocument/2006/relationships" xmlns:p="http://schemas.openxmlformats.org/presentationml/2006/main">
  <p:tag name="TIMING" val="|8.3|11.1|10.2"/>
</p:tagLst>
</file>

<file path=ppt/tags/tag12.xml><?xml version="1.0" encoding="utf-8"?>
<p:tagLst xmlns:a="http://schemas.openxmlformats.org/drawingml/2006/main" xmlns:r="http://schemas.openxmlformats.org/officeDocument/2006/relationships" xmlns:p="http://schemas.openxmlformats.org/presentationml/2006/main">
  <p:tag name="TIMING" val="|34.5|8.9|18.1|7.8|19.2|12.7|2.1|8.3"/>
</p:tagLst>
</file>

<file path=ppt/tags/tag13.xml><?xml version="1.0" encoding="utf-8"?>
<p:tagLst xmlns:a="http://schemas.openxmlformats.org/drawingml/2006/main" xmlns:r="http://schemas.openxmlformats.org/officeDocument/2006/relationships" xmlns:p="http://schemas.openxmlformats.org/presentationml/2006/main">
  <p:tag name="TIMING" val="|10.2|0.6|1.1"/>
</p:tagLst>
</file>

<file path=ppt/tags/tag14.xml><?xml version="1.0" encoding="utf-8"?>
<p:tagLst xmlns:a="http://schemas.openxmlformats.org/drawingml/2006/main" xmlns:r="http://schemas.openxmlformats.org/officeDocument/2006/relationships" xmlns:p="http://schemas.openxmlformats.org/presentationml/2006/main">
  <p:tag name="TIMING" val="|10.3|8.4|12.8|25.1|13.9"/>
</p:tagLst>
</file>

<file path=ppt/tags/tag15.xml><?xml version="1.0" encoding="utf-8"?>
<p:tagLst xmlns:a="http://schemas.openxmlformats.org/drawingml/2006/main" xmlns:r="http://schemas.openxmlformats.org/officeDocument/2006/relationships" xmlns:p="http://schemas.openxmlformats.org/presentationml/2006/main">
  <p:tag name="TIMING" val="|6.6|20.2|6.1|10.2|3.6|8.8|28.4|2|17.4"/>
</p:tagLst>
</file>

<file path=ppt/tags/tag16.xml><?xml version="1.0" encoding="utf-8"?>
<p:tagLst xmlns:a="http://schemas.openxmlformats.org/drawingml/2006/main" xmlns:r="http://schemas.openxmlformats.org/officeDocument/2006/relationships" xmlns:p="http://schemas.openxmlformats.org/presentationml/2006/main">
  <p:tag name="TIMING" val="|23.9"/>
</p:tagLst>
</file>

<file path=ppt/tags/tag2.xml><?xml version="1.0" encoding="utf-8"?>
<p:tagLst xmlns:a="http://schemas.openxmlformats.org/drawingml/2006/main" xmlns:r="http://schemas.openxmlformats.org/officeDocument/2006/relationships" xmlns:p="http://schemas.openxmlformats.org/presentationml/2006/main">
  <p:tag name="TIMING" val="|8.1|17.9|7.6|14.8"/>
</p:tagLst>
</file>

<file path=ppt/tags/tag3.xml><?xml version="1.0" encoding="utf-8"?>
<p:tagLst xmlns:a="http://schemas.openxmlformats.org/drawingml/2006/main" xmlns:r="http://schemas.openxmlformats.org/officeDocument/2006/relationships" xmlns:p="http://schemas.openxmlformats.org/presentationml/2006/main">
  <p:tag name="TIMING" val="|6.8|13.5|12.1|13.5|17.9"/>
</p:tagLst>
</file>

<file path=ppt/tags/tag4.xml><?xml version="1.0" encoding="utf-8"?>
<p:tagLst xmlns:a="http://schemas.openxmlformats.org/drawingml/2006/main" xmlns:r="http://schemas.openxmlformats.org/officeDocument/2006/relationships" xmlns:p="http://schemas.openxmlformats.org/presentationml/2006/main">
  <p:tag name="TIMING" val="|24.9|5.6|23.7|4|19.3"/>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19.7|7.9"/>
</p:tagLst>
</file>

<file path=ppt/tags/tag7.xml><?xml version="1.0" encoding="utf-8"?>
<p:tagLst xmlns:a="http://schemas.openxmlformats.org/drawingml/2006/main" xmlns:r="http://schemas.openxmlformats.org/officeDocument/2006/relationships" xmlns:p="http://schemas.openxmlformats.org/presentationml/2006/main">
  <p:tag name="TIMING" val="|13.2|17.5|35.2|16.4|8.4"/>
</p:tagLst>
</file>

<file path=ppt/tags/tag8.xml><?xml version="1.0" encoding="utf-8"?>
<p:tagLst xmlns:a="http://schemas.openxmlformats.org/drawingml/2006/main" xmlns:r="http://schemas.openxmlformats.org/officeDocument/2006/relationships" xmlns:p="http://schemas.openxmlformats.org/presentationml/2006/main">
  <p:tag name="TIMING" val="|11.6"/>
</p:tagLst>
</file>

<file path=ppt/tags/tag9.xml><?xml version="1.0" encoding="utf-8"?>
<p:tagLst xmlns:a="http://schemas.openxmlformats.org/drawingml/2006/main" xmlns:r="http://schemas.openxmlformats.org/officeDocument/2006/relationships" xmlns:p="http://schemas.openxmlformats.org/presentationml/2006/main">
  <p:tag name="TIMING" val="|7.4|9.8"/>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scene3d>
          <a:camera prst="orthographicFront"/>
          <a:lightRig rig="threePt" dir="t"/>
        </a:scene3d>
        <a:sp3d extrusionH="57150">
          <a:bevelT w="38100" h="38100"/>
        </a:sp3d>
      </a:bodyPr>
      <a:lstStyle>
        <a:defPPr marL="0" marR="0" indent="0" algn="l" defTabSz="914400" rtl="0" eaLnBrk="1" fontAlgn="auto" latinLnBrk="0" hangingPunct="1">
          <a:lnSpc>
            <a:spcPct val="100000"/>
          </a:lnSpc>
          <a:spcBef>
            <a:spcPct val="0"/>
          </a:spcBef>
          <a:spcAft>
            <a:spcPts val="0"/>
          </a:spcAft>
          <a:buClrTx/>
          <a:buSzTx/>
          <a:buFont typeface="Arial" pitchFamily="34" charset="0"/>
          <a:buNone/>
          <a:tabLst/>
          <a:defRPr kumimoji="0" sz="2200" b="1" kern="1200" noProof="0" dirty="0" smtClean="0">
            <a:ln w="6350">
              <a:noFill/>
            </a:ln>
            <a:solidFill>
              <a:schemeClr val="bg1">
                <a:lumMod val="85000"/>
              </a:schemeClr>
            </a:solidFill>
            <a:effectLst>
              <a:outerShdw blurRad="50800" dist="38100" dir="2700000" algn="tl" rotWithShape="0">
                <a:srgbClr val="000000">
                  <a:alpha val="40000"/>
                </a:srgbClr>
              </a:outerShdw>
            </a:effectLst>
            <a:latin typeface="Calibri" pitchFamily="34" charset="0"/>
            <a:ea typeface="+mj-ea"/>
            <a:cs typeface="+mj-cs"/>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11012</TotalTime>
  <Words>2368</Words>
  <Application>Microsoft Office PowerPoint</Application>
  <PresentationFormat>Widescreen</PresentationFormat>
  <Paragraphs>285</Paragraphs>
  <Slides>29</Slides>
  <Notes>29</Notes>
  <HiddenSlides>0</HiddenSlides>
  <MMClips>5</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4" baseType="lpstr">
      <vt:lpstr>Arial</vt:lpstr>
      <vt:lpstr>Calibri</vt:lpstr>
      <vt:lpstr>Cambria Math</vt:lpstr>
      <vt:lpstr>Larissa-Design</vt:lpstr>
      <vt:lpstr>Image</vt:lpstr>
      <vt:lpstr>Path-Space Manipulation of  Physically Based Light Transport</vt:lpstr>
      <vt:lpstr>Motivation</vt:lpstr>
      <vt:lpstr>Previous Work</vt:lpstr>
      <vt:lpstr>Previous Work</vt:lpstr>
      <vt:lpstr>Previous Work</vt:lpstr>
      <vt:lpstr>Goals</vt:lpstr>
      <vt:lpstr>Overview</vt:lpstr>
      <vt:lpstr>Overview</vt:lpstr>
      <vt:lpstr>Path Classification</vt:lpstr>
      <vt:lpstr>Visualization</vt:lpstr>
      <vt:lpstr>Visualization</vt:lpstr>
      <vt:lpstr>Overview</vt:lpstr>
      <vt:lpstr>Overview</vt:lpstr>
      <vt:lpstr>Selecting Light Transport</vt:lpstr>
      <vt:lpstr>Intelligent Selection</vt:lpstr>
      <vt:lpstr>Overview</vt:lpstr>
      <vt:lpstr>Overview</vt:lpstr>
      <vt:lpstr>Manipulation</vt:lpstr>
      <vt:lpstr>Manipulation</vt:lpstr>
      <vt:lpstr>Path Retargeting</vt:lpstr>
      <vt:lpstr>Path Retargeting</vt:lpstr>
      <vt:lpstr>Path-Proxy Linking</vt:lpstr>
      <vt:lpstr>Results: Rabbit Scene</vt:lpstr>
      <vt:lpstr>Results: Rabbit Scene</vt:lpstr>
      <vt:lpstr>Results: Multiple Edits</vt:lpstr>
      <vt:lpstr>Results: Garage Scene</vt:lpstr>
      <vt:lpstr>Results: BendyCaustics</vt:lpstr>
      <vt:lpstr>Discussion</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Path-Space Manipulation of  Physically Based Light Transport</dc:title>
  <cp:lastModifiedBy>thor</cp:lastModifiedBy>
  <cp:revision>793</cp:revision>
  <dcterms:created xsi:type="dcterms:W3CDTF">2010-05-09T10:56:48Z</dcterms:created>
  <dcterms:modified xsi:type="dcterms:W3CDTF">2013-08-12T09:41:18Z</dcterms:modified>
</cp:coreProperties>
</file>